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9"/>
  </p:notesMasterIdLst>
  <p:sldIdLst>
    <p:sldId id="256" r:id="rId2"/>
    <p:sldId id="258" r:id="rId3"/>
    <p:sldId id="269" r:id="rId4"/>
    <p:sldId id="270" r:id="rId5"/>
    <p:sldId id="259" r:id="rId6"/>
    <p:sldId id="276" r:id="rId7"/>
    <p:sldId id="271" r:id="rId8"/>
    <p:sldId id="277" r:id="rId9"/>
    <p:sldId id="272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4" r:id="rId26"/>
    <p:sldId id="268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3953" autoAdjust="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без оптимизации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Лист1!$A$3:$A$31</c:f>
              <c:numCache>
                <c:formatCode>General</c:formatCode>
                <c:ptCount val="29"/>
                <c:pt idx="0">
                  <c:v>6.5359477124183005</c:v>
                </c:pt>
                <c:pt idx="1">
                  <c:v>3.2679738562091503</c:v>
                </c:pt>
                <c:pt idx="2">
                  <c:v>2.1786492374727668</c:v>
                </c:pt>
                <c:pt idx="3">
                  <c:v>1.6339869281045751</c:v>
                </c:pt>
                <c:pt idx="4">
                  <c:v>1.3071895424836601</c:v>
                </c:pt>
                <c:pt idx="5">
                  <c:v>1.0893246187363834</c:v>
                </c:pt>
                <c:pt idx="6">
                  <c:v>0.93370681605975725</c:v>
                </c:pt>
                <c:pt idx="7">
                  <c:v>0.81699346405228757</c:v>
                </c:pt>
                <c:pt idx="8">
                  <c:v>0.72621641249092228</c:v>
                </c:pt>
                <c:pt idx="9">
                  <c:v>0.65359477124183007</c:v>
                </c:pt>
                <c:pt idx="10">
                  <c:v>0.59417706476530008</c:v>
                </c:pt>
                <c:pt idx="11">
                  <c:v>0.54466230936819171</c:v>
                </c:pt>
                <c:pt idx="12">
                  <c:v>0.50276520864756158</c:v>
                </c:pt>
                <c:pt idx="13">
                  <c:v>0.46685340802987862</c:v>
                </c:pt>
                <c:pt idx="14">
                  <c:v>0.4357298474945534</c:v>
                </c:pt>
                <c:pt idx="15">
                  <c:v>0.40849673202614378</c:v>
                </c:pt>
                <c:pt idx="16">
                  <c:v>0.38446751249519417</c:v>
                </c:pt>
                <c:pt idx="17">
                  <c:v>0.36310820624546114</c:v>
                </c:pt>
                <c:pt idx="18">
                  <c:v>0.34399724802201581</c:v>
                </c:pt>
                <c:pt idx="19">
                  <c:v>0.32679738562091504</c:v>
                </c:pt>
                <c:pt idx="20">
                  <c:v>0.3112356053532524</c:v>
                </c:pt>
                <c:pt idx="21">
                  <c:v>0.29708853238265004</c:v>
                </c:pt>
                <c:pt idx="22">
                  <c:v>0.28417163967036091</c:v>
                </c:pt>
                <c:pt idx="23">
                  <c:v>0.27233115468409586</c:v>
                </c:pt>
                <c:pt idx="24">
                  <c:v>0.26143790849673204</c:v>
                </c:pt>
                <c:pt idx="25">
                  <c:v>0.25138260432378079</c:v>
                </c:pt>
                <c:pt idx="26">
                  <c:v>0.24207213749697409</c:v>
                </c:pt>
                <c:pt idx="27">
                  <c:v>0.23342670401493931</c:v>
                </c:pt>
                <c:pt idx="28">
                  <c:v>0.22537750732476897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BA-4A44-A487-87ED0E3E3800}"/>
            </c:ext>
          </c:extLst>
        </c:ser>
        <c:ser>
          <c:idx val="1"/>
          <c:order val="1"/>
          <c:tx>
            <c:strRef>
              <c:f>Лист1!$B$2</c:f>
              <c:strCache>
                <c:ptCount val="1"/>
                <c:pt idx="0">
                  <c:v>с оптимизацией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Лист1!$B$3:$B$31</c:f>
              <c:numCache>
                <c:formatCode>General</c:formatCode>
                <c:ptCount val="29"/>
                <c:pt idx="0">
                  <c:v>6.5359477124183005</c:v>
                </c:pt>
                <c:pt idx="1">
                  <c:v>6.5231572080887155</c:v>
                </c:pt>
                <c:pt idx="2">
                  <c:v>6.510416666666667</c:v>
                </c:pt>
                <c:pt idx="3">
                  <c:v>6.4977257959714096</c:v>
                </c:pt>
                <c:pt idx="4">
                  <c:v>6.4850843060959793</c:v>
                </c:pt>
                <c:pt idx="5">
                  <c:v>6.4724919093851137</c:v>
                </c:pt>
                <c:pt idx="6">
                  <c:v>6.4599483204134369</c:v>
                </c:pt>
                <c:pt idx="7">
                  <c:v>6.4474532559638948</c:v>
                </c:pt>
                <c:pt idx="8">
                  <c:v>6.4350064350064349</c:v>
                </c:pt>
                <c:pt idx="9">
                  <c:v>6.422607578676943</c:v>
                </c:pt>
                <c:pt idx="10">
                  <c:v>6.4102564102564106</c:v>
                </c:pt>
                <c:pt idx="11">
                  <c:v>6.3979526551503518</c:v>
                </c:pt>
                <c:pt idx="12">
                  <c:v>6.3856960408684547</c:v>
                </c:pt>
                <c:pt idx="13">
                  <c:v>6.3734862970044617</c:v>
                </c:pt>
                <c:pt idx="14">
                  <c:v>6.3613231552162848</c:v>
                </c:pt>
                <c:pt idx="15">
                  <c:v>6.3492063492063489</c:v>
                </c:pt>
                <c:pt idx="16">
                  <c:v>6.3371356147021549</c:v>
                </c:pt>
                <c:pt idx="17">
                  <c:v>6.3251106894370652</c:v>
                </c:pt>
                <c:pt idx="18">
                  <c:v>6.313131313131314</c:v>
                </c:pt>
                <c:pt idx="19">
                  <c:v>6.30119722747322</c:v>
                </c:pt>
                <c:pt idx="20">
                  <c:v>6.2893081761006284</c:v>
                </c:pt>
                <c:pt idx="21">
                  <c:v>6.2774639045825484</c:v>
                </c:pt>
                <c:pt idx="22">
                  <c:v>6.2656641604010028</c:v>
                </c:pt>
                <c:pt idx="23">
                  <c:v>6.2539086929330834</c:v>
                </c:pt>
                <c:pt idx="24">
                  <c:v>6.2421972534332077</c:v>
                </c:pt>
                <c:pt idx="25">
                  <c:v>6.2305295950155761</c:v>
                </c:pt>
                <c:pt idx="26">
                  <c:v>6.2189054726368163</c:v>
                </c:pt>
                <c:pt idx="27">
                  <c:v>6.2073246430788336</c:v>
                </c:pt>
                <c:pt idx="28">
                  <c:v>6.195786864931847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BA-4A44-A487-87ED0E3E3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473496"/>
        <c:axId val="534473824"/>
      </c:lineChart>
      <c:catAx>
        <c:axId val="534473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4473824"/>
        <c:crosses val="autoZero"/>
        <c:auto val="1"/>
        <c:lblAlgn val="ctr"/>
        <c:lblOffset val="100"/>
        <c:noMultiLvlLbl val="0"/>
      </c:catAx>
      <c:valAx>
        <c:axId val="53447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44734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F096D-ED20-44C9-86B9-ECD68DC9A20C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23C47-D390-41FA-815E-DDFC3AFFD8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07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23C47-D390-41FA-815E-DDFC3AFFD87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256582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278489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418721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8124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96557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67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085907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18742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6314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169062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9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24.06.2020 ср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3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ransition>
    <p:push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145" y="2636912"/>
            <a:ext cx="8964488" cy="57606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Разработка модуля рабочих заданий для инструмента формирования недельно-суточных заданий с внедрением диаграммы Ганта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8934424" cy="98930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ДИПЛОМНЫЙ ПРОЕКТ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1" y="3991021"/>
            <a:ext cx="44315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32"/>
              </a:spcBef>
            </a:pPr>
            <a:r>
              <a:rPr lang="ru-RU" b="1" kern="0" dirty="0">
                <a:solidFill>
                  <a:schemeClr val="bg1"/>
                </a:solidFill>
                <a:latin typeface="Arial"/>
              </a:rPr>
              <a:t>Выполнил</a:t>
            </a:r>
            <a:r>
              <a:rPr lang="ru-RU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студент группы </a:t>
            </a:r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17-ИСП-4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432"/>
              </a:spcBef>
            </a:pPr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Зуев Виталий Сергеевич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016" y="61193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Калининград </a:t>
            </a:r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005063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ru-RU" b="1" kern="0" dirty="0">
                <a:solidFill>
                  <a:schemeClr val="bg1"/>
                </a:solidFill>
                <a:latin typeface="Arial"/>
              </a:rPr>
              <a:t>Руководитель работы:  </a:t>
            </a:r>
            <a:endParaRPr lang="en-US" b="1" kern="0" dirty="0" smtClean="0">
              <a:solidFill>
                <a:schemeClr val="bg1"/>
              </a:solidFill>
              <a:latin typeface="Arial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ru-RU" b="1" kern="0" dirty="0" smtClean="0">
                <a:solidFill>
                  <a:schemeClr val="bg1"/>
                </a:solidFill>
                <a:latin typeface="Arial"/>
              </a:rPr>
              <a:t>Дубинин Андрей Валентинович</a:t>
            </a:r>
            <a:endParaRPr lang="ru-RU" b="1" kern="0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приложения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выбор модуля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19" y="1340768"/>
            <a:ext cx="7760477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информация о рабочем задании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420" y="1484313"/>
            <a:ext cx="7116073" cy="47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6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создание/редактирование рабочего задания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424934"/>
            <a:ext cx="7135712" cy="49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2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список всех доступных работ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94" y="1557338"/>
            <a:ext cx="80149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диаграмма Ганта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35" y="1557338"/>
            <a:ext cx="8036842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4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перемещение 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работ в рабочее задание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13" y="1628800"/>
            <a:ext cx="8066087" cy="44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перемещение 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работ в рабочее задание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20" y="1700808"/>
            <a:ext cx="7885872" cy="43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перемещение работ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1758665"/>
            <a:ext cx="8066087" cy="4236019"/>
          </a:xfrm>
        </p:spPr>
      </p:pic>
    </p:spTree>
    <p:extLst>
      <p:ext uri="{BB962C8B-B14F-4D97-AF65-F5344CB8AC3E}">
        <p14:creationId xmlns:p14="http://schemas.microsoft.com/office/powerpoint/2010/main" val="9173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создание связей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1758666"/>
            <a:ext cx="8066087" cy="4236019"/>
          </a:xfrm>
        </p:spPr>
      </p:pic>
    </p:spTree>
    <p:extLst>
      <p:ext uri="{BB962C8B-B14F-4D97-AF65-F5344CB8AC3E}">
        <p14:creationId xmlns:p14="http://schemas.microsoft.com/office/powerpoint/2010/main" val="29598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удаление связей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1758665"/>
            <a:ext cx="8066087" cy="4236019"/>
          </a:xfrm>
        </p:spPr>
      </p:pic>
    </p:spTree>
    <p:extLst>
      <p:ext uri="{BB962C8B-B14F-4D97-AF65-F5344CB8AC3E}">
        <p14:creationId xmlns:p14="http://schemas.microsoft.com/office/powerpoint/2010/main" val="9404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484102"/>
            <a:ext cx="8229600" cy="10024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ru-RU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ru-RU" b="1" dirty="0">
                <a:solidFill>
                  <a:schemeClr val="bg1"/>
                </a:solidFill>
                <a:latin typeface="Times New Roman" pitchFamily="18" charset="0"/>
              </a:rPr>
              <a:t>Анализ объекта исследования</a:t>
            </a:r>
            <a:r>
              <a:rPr lang="ru-RU" sz="6600" dirty="0">
                <a:solidFill>
                  <a:schemeClr val="bg1"/>
                </a:solidFill>
              </a:rPr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8175" y="188640"/>
            <a:ext cx="8424936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ru-RU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  <a:p>
            <a:pPr algn="ctr">
              <a:buFontTx/>
              <a:buNone/>
            </a:pPr>
            <a:endParaRPr lang="ru-RU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  <a:p>
            <a:pPr algn="ctr">
              <a:lnSpc>
                <a:spcPct val="150000"/>
              </a:lnSpc>
              <a:buFontTx/>
              <a:buNone/>
            </a:pPr>
            <a:r>
              <a:rPr lang="ru-RU" sz="2800" spc="-12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Объект исследования работы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«</a:t>
            </a:r>
            <a:r>
              <a:rPr lang="ru-RU" sz="2000" dirty="0" err="1">
                <a:latin typeface="Times New Roman" pitchFamily="18" charset="0"/>
              </a:rPr>
              <a:t>АтомСтройЭкспорт</a:t>
            </a:r>
            <a:r>
              <a:rPr lang="ru-RU" sz="2000" dirty="0">
                <a:latin typeface="Times New Roman" pitchFamily="18" charset="0"/>
              </a:rPr>
              <a:t>» </a:t>
            </a:r>
            <a:r>
              <a:rPr lang="ru-RU" sz="2000" dirty="0" smtClean="0">
                <a:latin typeface="Times New Roman" pitchFamily="18" charset="0"/>
              </a:rPr>
              <a:t>- Инжиниринговый </a:t>
            </a:r>
            <a:r>
              <a:rPr lang="ru-RU" sz="2000" dirty="0">
                <a:latin typeface="Times New Roman" pitchFamily="18" charset="0"/>
              </a:rPr>
              <a:t>дивизион </a:t>
            </a:r>
            <a:r>
              <a:rPr lang="ru-RU" sz="2000" dirty="0" err="1">
                <a:latin typeface="Times New Roman" pitchFamily="18" charset="0"/>
              </a:rPr>
              <a:t>Госкорпорации</a:t>
            </a:r>
            <a:r>
              <a:rPr lang="ru-RU" sz="2000" dirty="0">
                <a:latin typeface="Times New Roman" pitchFamily="18" charset="0"/>
              </a:rPr>
              <a:t> «</a:t>
            </a:r>
            <a:r>
              <a:rPr lang="ru-RU" sz="2000" dirty="0" err="1">
                <a:latin typeface="Times New Roman" pitchFamily="18" charset="0"/>
              </a:rPr>
              <a:t>Росатом</a:t>
            </a:r>
            <a:r>
              <a:rPr lang="ru-RU" sz="2000" dirty="0" smtClean="0">
                <a:latin typeface="Times New Roman" pitchFamily="18" charset="0"/>
              </a:rPr>
              <a:t>»</a:t>
            </a:r>
            <a:endParaRPr lang="ru-RU" sz="200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endParaRPr lang="ru-RU" sz="2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800" spc="-12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Направление деятельности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              </a:t>
            </a:r>
            <a:r>
              <a:rPr lang="ru-RU" sz="2000" dirty="0" smtClean="0">
                <a:latin typeface="Times New Roman" pitchFamily="18" charset="0"/>
              </a:rPr>
              <a:t>Работы по </a:t>
            </a:r>
            <a:r>
              <a:rPr lang="ru-RU" sz="2000" dirty="0">
                <a:latin typeface="Times New Roman" pitchFamily="18" charset="0"/>
              </a:rPr>
              <a:t>сооружению и модернизации АЭС: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</a:rPr>
              <a:t>работы </a:t>
            </a:r>
            <a:r>
              <a:rPr lang="ru-RU" sz="2000" dirty="0">
                <a:latin typeface="Times New Roman" pitchFamily="18" charset="0"/>
              </a:rPr>
              <a:t>по выбору площадки для </a:t>
            </a:r>
            <a:r>
              <a:rPr lang="ru-RU" sz="2000" dirty="0" smtClean="0">
                <a:latin typeface="Times New Roman" pitchFamily="18" charset="0"/>
              </a:rPr>
              <a:t>строительства;</a:t>
            </a:r>
            <a:endParaRPr lang="ru-RU" sz="2000" dirty="0">
              <a:latin typeface="Times New Roman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</a:rPr>
              <a:t>разработка </a:t>
            </a:r>
            <a:r>
              <a:rPr lang="ru-RU" sz="2000" dirty="0">
                <a:latin typeface="Times New Roman" pitchFamily="18" charset="0"/>
              </a:rPr>
              <a:t>проектной и рабочей </a:t>
            </a:r>
            <a:r>
              <a:rPr lang="ru-RU" sz="2000" dirty="0" smtClean="0">
                <a:latin typeface="Times New Roman" pitchFamily="18" charset="0"/>
              </a:rPr>
              <a:t>документации</a:t>
            </a:r>
            <a:r>
              <a:rPr lang="ru-RU" sz="2000" dirty="0">
                <a:latin typeface="Times New Roman" pitchFamily="18" charset="0"/>
              </a:rPr>
              <a:t>;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</a:rPr>
              <a:t>продление </a:t>
            </a:r>
            <a:r>
              <a:rPr lang="ru-RU" sz="2000" dirty="0">
                <a:latin typeface="Times New Roman" pitchFamily="18" charset="0"/>
              </a:rPr>
              <a:t>сроков эксплуатации </a:t>
            </a:r>
            <a:r>
              <a:rPr lang="ru-RU" sz="2000" dirty="0" smtClean="0">
                <a:latin typeface="Times New Roman" pitchFamily="18" charset="0"/>
              </a:rPr>
              <a:t>АЭС;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</a:rPr>
              <a:t>организация </a:t>
            </a:r>
            <a:r>
              <a:rPr lang="ru-RU" sz="2000" dirty="0">
                <a:latin typeface="Times New Roman" pitchFamily="18" charset="0"/>
              </a:rPr>
              <a:t>строительно-монтажных </a:t>
            </a:r>
            <a:r>
              <a:rPr lang="ru-RU" sz="2000" dirty="0" smtClean="0">
                <a:latin typeface="Times New Roman" pitchFamily="18" charset="0"/>
              </a:rPr>
              <a:t>работ;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</a:rPr>
              <a:t>ввод </a:t>
            </a:r>
            <a:r>
              <a:rPr lang="ru-RU" sz="2000" dirty="0">
                <a:latin typeface="Times New Roman" pitchFamily="18" charset="0"/>
              </a:rPr>
              <a:t>в эксплуатацию атомных </a:t>
            </a:r>
            <a:r>
              <a:rPr lang="ru-RU" sz="2000" dirty="0" smtClean="0">
                <a:latin typeface="Times New Roman" pitchFamily="18" charset="0"/>
              </a:rPr>
              <a:t>станций</a:t>
            </a:r>
            <a:endParaRPr lang="ru-RU" sz="2000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создание ограничений по дате старта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1717482"/>
            <a:ext cx="8066087" cy="4318386"/>
          </a:xfrm>
        </p:spPr>
      </p:pic>
    </p:spTree>
    <p:extLst>
      <p:ext uri="{BB962C8B-B14F-4D97-AF65-F5344CB8AC3E}">
        <p14:creationId xmlns:p14="http://schemas.microsoft.com/office/powerpoint/2010/main" val="4066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создание связей при наличии ограничений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1717482"/>
            <a:ext cx="8066087" cy="4318386"/>
          </a:xfrm>
        </p:spPr>
      </p:pic>
    </p:spTree>
    <p:extLst>
      <p:ext uri="{BB962C8B-B14F-4D97-AF65-F5344CB8AC3E}">
        <p14:creationId xmlns:p14="http://schemas.microsoft.com/office/powerpoint/2010/main" val="404812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перемещение работ при наличии связей и ограничений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1717482"/>
            <a:ext cx="8066087" cy="4318386"/>
          </a:xfrm>
        </p:spPr>
      </p:pic>
    </p:spTree>
    <p:extLst>
      <p:ext uri="{BB962C8B-B14F-4D97-AF65-F5344CB8AC3E}">
        <p14:creationId xmlns:p14="http://schemas.microsoft.com/office/powerpoint/2010/main" val="40003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отмена и восстановление действий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1717482"/>
            <a:ext cx="8066087" cy="4318386"/>
          </a:xfrm>
        </p:spPr>
      </p:pic>
    </p:spTree>
    <p:extLst>
      <p:ext uri="{BB962C8B-B14F-4D97-AF65-F5344CB8AC3E}">
        <p14:creationId xmlns:p14="http://schemas.microsoft.com/office/powerpoint/2010/main" val="30199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модуля приложения 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вкладка «Зависимости»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1716688"/>
            <a:ext cx="8066087" cy="4318386"/>
          </a:xfrm>
        </p:spPr>
      </p:pic>
    </p:spTree>
    <p:extLst>
      <p:ext uri="{BB962C8B-B14F-4D97-AF65-F5344CB8AC3E}">
        <p14:creationId xmlns:p14="http://schemas.microsoft.com/office/powerpoint/2010/main" val="32268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Сравнительная характеристика применения функционала диаграммы 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Ганта при перемещении связанных работ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Объект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6991750"/>
                  </p:ext>
                </p:extLst>
              </p:nvPr>
            </p:nvGraphicFramePr>
            <p:xfrm>
              <a:off x="1115616" y="1556792"/>
              <a:ext cx="6657876" cy="15699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5464">
                      <a:extLst>
                        <a:ext uri="{9D8B030D-6E8A-4147-A177-3AD203B41FA5}">
                          <a16:colId xmlns:a16="http://schemas.microsoft.com/office/drawing/2014/main" val="2778586394"/>
                        </a:ext>
                      </a:extLst>
                    </a:gridCol>
                    <a:gridCol w="3212412">
                      <a:extLst>
                        <a:ext uri="{9D8B030D-6E8A-4147-A177-3AD203B41FA5}">
                          <a16:colId xmlns:a16="http://schemas.microsoft.com/office/drawing/2014/main" val="236371907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aseline="0" dirty="0" smtClean="0"/>
                            <a:t>Выработка без применения алгоритма </a:t>
                          </a:r>
                          <a:r>
                            <a:rPr lang="ru-RU" baseline="0" dirty="0" smtClean="0"/>
                            <a:t>оптимизации</a:t>
                          </a:r>
                        </a:p>
                        <a:p>
                          <a:pPr algn="ctr"/>
                          <a:r>
                            <a:rPr lang="ru-RU" baseline="0" dirty="0" smtClean="0"/>
                            <a:t>(оп/мин)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Выработка с применением алгоритма </a:t>
                          </a:r>
                          <a:r>
                            <a:rPr lang="ru-RU" baseline="0" dirty="0" smtClean="0"/>
                            <a:t>оптимизации</a:t>
                          </a:r>
                          <a:endParaRPr lang="ru-RU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(оп/мин)</a:t>
                          </a:r>
                          <a:endParaRPr lang="ru-RU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9723481"/>
                      </a:ext>
                    </a:extLst>
                  </a:tr>
                  <a:tr h="22337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0,153 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0,153+0,0003 ∗(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4673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Объект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6991750"/>
                  </p:ext>
                </p:extLst>
              </p:nvPr>
            </p:nvGraphicFramePr>
            <p:xfrm>
              <a:off x="1115616" y="1556792"/>
              <a:ext cx="6657876" cy="15699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5464">
                      <a:extLst>
                        <a:ext uri="{9D8B030D-6E8A-4147-A177-3AD203B41FA5}">
                          <a16:colId xmlns:a16="http://schemas.microsoft.com/office/drawing/2014/main" val="2778586394"/>
                        </a:ext>
                      </a:extLst>
                    </a:gridCol>
                    <a:gridCol w="3212412">
                      <a:extLst>
                        <a:ext uri="{9D8B030D-6E8A-4147-A177-3AD203B41FA5}">
                          <a16:colId xmlns:a16="http://schemas.microsoft.com/office/drawing/2014/main" val="236371907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aseline="0" dirty="0" smtClean="0"/>
                            <a:t>Выработка без применения алгоритма </a:t>
                          </a:r>
                          <a:r>
                            <a:rPr lang="ru-RU" baseline="0" dirty="0" smtClean="0"/>
                            <a:t>оптимизации</a:t>
                          </a:r>
                        </a:p>
                        <a:p>
                          <a:pPr algn="ctr"/>
                          <a:r>
                            <a:rPr lang="ru-RU" baseline="0" dirty="0" smtClean="0"/>
                            <a:t>(оп/мин)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Выработка с применением алгоритма </a:t>
                          </a:r>
                          <a:r>
                            <a:rPr lang="ru-RU" baseline="0" dirty="0" smtClean="0"/>
                            <a:t>оптимизации</a:t>
                          </a:r>
                          <a:endParaRPr lang="ru-RU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(оп/мин)</a:t>
                          </a:r>
                          <a:endParaRPr lang="ru-RU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9723481"/>
                      </a:ext>
                    </a:extLst>
                  </a:tr>
                  <a:tr h="6555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3" t="-143519" r="-93816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780" t="-143519" r="-759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4673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032480"/>
              </p:ext>
            </p:extLst>
          </p:nvPr>
        </p:nvGraphicFramePr>
        <p:xfrm>
          <a:off x="488232" y="3458151"/>
          <a:ext cx="8116216" cy="2930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47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8612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accent1"/>
                </a:solidFill>
              </a:rPr>
              <a:t>Заключение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8612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1"/>
                </a:solidFill>
              </a:rPr>
              <a:t>Спасибо за внимание</a:t>
            </a:r>
            <a:r>
              <a:rPr lang="en-US" sz="4400" b="1" dirty="0">
                <a:solidFill>
                  <a:schemeClr val="accent1"/>
                </a:solidFill>
              </a:rPr>
              <a:t>!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5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872208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/>
            </a:r>
            <a:br>
              <a:rPr lang="ru-RU" b="1" i="1" dirty="0"/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Цель работы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разработать модуль создания и управления рабочими заданиями для десктоп программы инструмента формирования недельно-суточных заданий</a:t>
            </a:r>
            <a: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780928"/>
            <a:ext cx="8640960" cy="3744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позволи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формировать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последовательность работ для каждого рабочего задания;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оптимизировать календарный план выполнения работ;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роизводить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мониторинг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выполнения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работ</a:t>
            </a:r>
          </a:p>
        </p:txBody>
      </p:sp>
    </p:spTree>
    <p:extLst>
      <p:ext uri="{BB962C8B-B14F-4D97-AF65-F5344CB8AC3E}">
        <p14:creationId xmlns:p14="http://schemas.microsoft.com/office/powerpoint/2010/main" val="23323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/>
            </a:r>
            <a:br>
              <a:rPr lang="ru-RU" sz="3600" dirty="0"/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Задачи: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729400"/>
            <a:ext cx="8568951" cy="501196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проработка общего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стиля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программы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стандартов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качества интерфейса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загруженных рабочих заданий;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новых рабочих заданий;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цепочек последовательностей работ с различными типами связей;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ограничений для старта работ («жесткий старт», «старт не раньше»)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алгоритма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выстраивания работ согласно их типам связей;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реализация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поиска, сортировки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фильтрации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 по их атрибутам;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9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Требования к разрабатываемому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модулю рабочих заданий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988840"/>
            <a:ext cx="8712968" cy="4752528"/>
          </a:xfrm>
        </p:spPr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200" dirty="0" smtClean="0">
                <a:latin typeface="Times New Roman"/>
                <a:ea typeface="Calibri"/>
                <a:cs typeface="Symbol"/>
              </a:rPr>
              <a:t>просматривать и редактировать все загруженные рабочие задания;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200" dirty="0" smtClean="0">
                <a:latin typeface="Times New Roman"/>
                <a:ea typeface="Calibri"/>
                <a:cs typeface="Symbol"/>
              </a:rPr>
              <a:t>создавать новые рабочие задания;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200" dirty="0" smtClean="0">
                <a:latin typeface="Times New Roman"/>
                <a:ea typeface="Calibri"/>
                <a:cs typeface="Symbol"/>
              </a:rPr>
              <a:t>просматривать все загруженные работы;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200" dirty="0" smtClean="0">
                <a:latin typeface="Times New Roman"/>
                <a:ea typeface="Calibri"/>
                <a:cs typeface="Symbol"/>
              </a:rPr>
              <a:t>добавлять/удалять работы в рабочих заданиях;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200" dirty="0" smtClean="0">
                <a:latin typeface="Times New Roman"/>
                <a:ea typeface="Calibri"/>
                <a:cs typeface="Symbol"/>
              </a:rPr>
              <a:t>создавать/удалять связи между работами;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200" dirty="0" smtClean="0">
                <a:latin typeface="Times New Roman"/>
                <a:ea typeface="Calibri"/>
                <a:cs typeface="Symbol"/>
              </a:rPr>
              <a:t>редактировать доступные поля работ;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200" dirty="0" smtClean="0">
                <a:latin typeface="Times New Roman"/>
                <a:ea typeface="Calibri"/>
                <a:cs typeface="Symbol"/>
              </a:rPr>
              <a:t>перемещать работы на диаграмме Ганта</a:t>
            </a:r>
            <a:r>
              <a:rPr lang="ru-RU" sz="2200" dirty="0">
                <a:latin typeface="Times New Roman"/>
                <a:ea typeface="Calibri"/>
                <a:cs typeface="Symbol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200" dirty="0" smtClean="0">
                <a:latin typeface="Times New Roman"/>
                <a:ea typeface="Calibri"/>
                <a:cs typeface="Symbol"/>
              </a:rPr>
              <a:t>создавать ограничения по старту для работ;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200" dirty="0" smtClean="0">
                <a:latin typeface="Times New Roman"/>
                <a:ea typeface="Calibri"/>
                <a:cs typeface="Symbol"/>
              </a:rPr>
              <a:t>корректно сохранять все изменения в БД</a:t>
            </a:r>
            <a:endParaRPr lang="ru-RU" sz="2200" dirty="0" smtClean="0">
              <a:latin typeface="Calibri"/>
              <a:ea typeface="Calibri"/>
              <a:cs typeface="Symbol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Средства разработки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8574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для проекта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WPF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СУБД –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Microsoft SQL Server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Язык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разработки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C#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Среда разработки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Microsoft Visual Studio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3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2919" y="559028"/>
            <a:ext cx="8079581" cy="78174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Диаграмма прецедентов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00" y="1491040"/>
            <a:ext cx="8744060" cy="51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9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363272" cy="79776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2" y="1444030"/>
            <a:ext cx="9005970" cy="48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33656" cy="6766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Разработка приложения</a:t>
            </a:r>
            <a:br>
              <a:rPr lang="ru-RU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окно авторизации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569" y="1340768"/>
            <a:ext cx="7819872" cy="535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етрополия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456</Words>
  <Application>Microsoft Office PowerPoint</Application>
  <PresentationFormat>Экран (4:3)</PresentationFormat>
  <Paragraphs>77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Метрополия</vt:lpstr>
      <vt:lpstr>Разработка модуля рабочих заданий для инструмента формирования недельно-суточных заданий с внедрением диаграммы Ганта</vt:lpstr>
      <vt:lpstr> Анализ объекта исследования  </vt:lpstr>
      <vt:lpstr> Цель работы разработать модуль создания и управления рабочими заданиями для десктоп программы инструмента формирования недельно-суточных заданий </vt:lpstr>
      <vt:lpstr> Задачи: </vt:lpstr>
      <vt:lpstr>Требования к разрабатываемому модулю рабочих заданий</vt:lpstr>
      <vt:lpstr>Средства разработки приложения</vt:lpstr>
      <vt:lpstr>Диаграмма прецедентов</vt:lpstr>
      <vt:lpstr>Диаграмма классов</vt:lpstr>
      <vt:lpstr>Разработка приложения окно авторизации</vt:lpstr>
      <vt:lpstr>Разработка приложения выбор модуля</vt:lpstr>
      <vt:lpstr>Разработка модуля приложения  информация о рабочем задании</vt:lpstr>
      <vt:lpstr>Разработка модуля приложения  создание/редактирование рабочего задания</vt:lpstr>
      <vt:lpstr>Разработка модуля приложения  список всех доступных работ</vt:lpstr>
      <vt:lpstr>Разработка модуля приложения  диаграмма Ганта</vt:lpstr>
      <vt:lpstr>Разработка модуля приложения  перемещение работ в рабочее задание</vt:lpstr>
      <vt:lpstr>Разработка модуля приложения  перемещение работ в рабочее задание</vt:lpstr>
      <vt:lpstr>Разработка модуля приложения  перемещение работ</vt:lpstr>
      <vt:lpstr>Разработка модуля приложения  создание связей</vt:lpstr>
      <vt:lpstr>Разработка модуля приложения  удаление связей</vt:lpstr>
      <vt:lpstr>Разработка модуля приложения  создание ограничений по дате старта</vt:lpstr>
      <vt:lpstr>Разработка модуля приложения  создание связей при наличии ограничений</vt:lpstr>
      <vt:lpstr>Разработка модуля приложения  перемещение работ при наличии связей и ограничений</vt:lpstr>
      <vt:lpstr>Разработка модуля приложения  отмена и восстановление действий</vt:lpstr>
      <vt:lpstr>Разработка модуля приложения  вкладка «Зависимости»</vt:lpstr>
      <vt:lpstr>Сравнительная характеристика применения функционала диаграммы Ганта при перемещении связанных работ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локальной вычислительной сети ООО «Инспекторат Р»</dc:title>
  <dc:creator>ZEVS</dc:creator>
  <cp:lastModifiedBy>Виталий Зуев</cp:lastModifiedBy>
  <cp:revision>183</cp:revision>
  <dcterms:modified xsi:type="dcterms:W3CDTF">2020-06-24T06:10:33Z</dcterms:modified>
</cp:coreProperties>
</file>