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348" r:id="rId3"/>
    <p:sldId id="260" r:id="rId4"/>
    <p:sldId id="347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FE76FCA-3E63-4EDC-B6B9-73FAC786B8C2}">
          <p14:sldIdLst>
            <p14:sldId id="256"/>
          </p14:sldIdLst>
        </p14:section>
        <p14:section name="Introduction Q2, BT" id="{21F086F0-669C-49AA-9B95-B53A70850104}">
          <p14:sldIdLst>
            <p14:sldId id="348"/>
            <p14:sldId id="260"/>
            <p14:sldId id="347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121"/>
    <a:srgbClr val="92D050"/>
    <a:srgbClr val="FF0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8" autoAdjust="0"/>
    <p:restoredTop sz="96437" autoAdjust="0"/>
  </p:normalViewPr>
  <p:slideViewPr>
    <p:cSldViewPr snapToGrid="0">
      <p:cViewPr varScale="1">
        <p:scale>
          <a:sx n="100" d="100"/>
          <a:sy n="100" d="100"/>
        </p:scale>
        <p:origin x="90" y="4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78ACB-97B1-40FE-B625-756F65937AEB}" type="datetimeFigureOut">
              <a:rPr lang="en-US" smtClean="0"/>
              <a:t>06-Jul-19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DC325-2C60-42D5-865A-EAB43F5F34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74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AE93-13DB-4D03-9CB0-F161348F2F78}" type="datetime1">
              <a:rPr lang="en-US" smtClean="0"/>
              <a:t>06-Jul-19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Julien Kluge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7B13-3A30-4597-88B8-CA45AC1FA14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5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C876-84B0-4EB7-AAC2-8D294A9F08B0}" type="datetime1">
              <a:rPr lang="en-US" smtClean="0"/>
              <a:t>06-Jul-19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Julien Kluge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7B13-3A30-4597-88B8-CA45AC1FA14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1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1174-8366-4BDC-94F0-B031645C7369}" type="datetime1">
              <a:rPr lang="en-US" smtClean="0"/>
              <a:t>06-Jul-19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Julien Kluge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7B13-3A30-4597-88B8-CA45AC1FA14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7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358D-B8EA-4852-AB20-986E4E0617E3}" type="datetime1">
              <a:rPr lang="en-US" smtClean="0"/>
              <a:t>06-Jul-19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Julien Kluge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7B13-3A30-4597-88B8-CA45AC1FA14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8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6735-7BDE-4A16-997B-C9D80A8F4FAC}" type="datetime1">
              <a:rPr lang="en-US" smtClean="0"/>
              <a:t>06-Jul-19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Julien Kluge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7B13-3A30-4597-88B8-CA45AC1FA14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6C96-A9DF-49A9-9806-C460BE1E343D}" type="datetime1">
              <a:rPr lang="en-US" smtClean="0"/>
              <a:t>06-Jul-19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Julien Kluge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7B13-3A30-4597-88B8-CA45AC1FA14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8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AD84-4EDA-4847-A078-3B7AD2166333}" type="datetime1">
              <a:rPr lang="en-US" smtClean="0"/>
              <a:t>06-Jul-19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Julien Kluge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7B13-3A30-4597-88B8-CA45AC1FA14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2351-E00F-4FF7-8ABA-F9A2102A3F83}" type="datetime1">
              <a:rPr lang="en-US" smtClean="0"/>
              <a:t>06-Jul-19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Julien Kluge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7B13-3A30-4597-88B8-CA45AC1FA14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7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AE10-DE76-4A6A-A12F-F227DA563CB1}" type="datetime1">
              <a:rPr lang="en-US" smtClean="0"/>
              <a:t>06-Jul-19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Julien Kluge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7B13-3A30-4597-88B8-CA45AC1FA14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2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D65A6-64E8-4FC1-A9CC-1A397F43489F}" type="datetime1">
              <a:rPr lang="en-US" smtClean="0"/>
              <a:t>06-Jul-19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Julien Kluge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7B13-3A30-4597-88B8-CA45AC1FA14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0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90CC-9AD2-4F7D-9653-5DB7873CA249}" type="datetime1">
              <a:rPr lang="en-US" smtClean="0"/>
              <a:t>06-Jul-19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Julien Kluge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7B13-3A30-4597-88B8-CA45AC1FA14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0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359FF-84DF-4F1A-B43E-61BA6CB6A314}" type="datetime1">
              <a:rPr lang="en-US" smtClean="0"/>
              <a:t>06-Jul-19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Julien Kluge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37B13-3A30-4597-88B8-CA45AC1FA14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3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50198" y="3344636"/>
            <a:ext cx="5029200" cy="2910248"/>
          </a:xfrm>
          <a:prstGeom prst="rect">
            <a:avLst/>
          </a:prstGeom>
          <a:solidFill>
            <a:schemeClr val="bg1"/>
          </a:solidFill>
          <a:effectLst>
            <a:outerShdw blurRad="190500" dist="63500" dir="7800000" algn="ctr" rotWithShape="0">
              <a:srgbClr val="000000">
                <a:alpha val="27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Julien Kluge</a:t>
            </a:r>
          </a:p>
          <a:p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564513</a:t>
            </a:r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2374" y="1896894"/>
            <a:ext cx="11880714" cy="1157600"/>
          </a:xfrm>
        </p:spPr>
        <p:txBody>
          <a:bodyPr>
            <a:noAutofit/>
          </a:bodyPr>
          <a:lstStyle/>
          <a:p>
            <a:pPr algn="l"/>
            <a:r>
              <a:rPr lang="en-US" sz="3600" b="1" spc="300" dirty="0">
                <a:solidFill>
                  <a:srgbClr val="0070C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Thermal attenuation noise of optical power from </a:t>
            </a:r>
            <a:r>
              <a:rPr lang="en-US" sz="3600" b="1" spc="300" dirty="0" smtClean="0">
                <a:solidFill>
                  <a:srgbClr val="0070C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a 420 nm </a:t>
            </a:r>
            <a:r>
              <a:rPr lang="en-US" sz="3600" b="1" spc="300" dirty="0">
                <a:solidFill>
                  <a:srgbClr val="0070C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light source in </a:t>
            </a:r>
            <a:r>
              <a:rPr lang="en-US" sz="3600" b="1" spc="300" dirty="0" smtClean="0">
                <a:solidFill>
                  <a:srgbClr val="0070C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hot </a:t>
            </a:r>
            <a:r>
              <a:rPr lang="en-US" sz="3600" b="1" spc="300" baseline="30000" dirty="0" smtClean="0">
                <a:solidFill>
                  <a:srgbClr val="0070C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85,87</a:t>
            </a:r>
            <a:r>
              <a:rPr lang="en-US" sz="3600" b="1" spc="300" dirty="0" smtClean="0">
                <a:solidFill>
                  <a:srgbClr val="0070C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Rb </a:t>
            </a:r>
            <a:r>
              <a:rPr lang="en-US" sz="3600" b="1" spc="300" dirty="0">
                <a:solidFill>
                  <a:srgbClr val="0070C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vapor</a:t>
            </a:r>
            <a:endParaRPr lang="en-US" sz="3600" b="1" spc="300" dirty="0">
              <a:solidFill>
                <a:srgbClr val="0070C0"/>
              </a:solidFill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0198" y="1606752"/>
            <a:ext cx="9163456" cy="377690"/>
          </a:xfrm>
        </p:spPr>
        <p:txBody>
          <a:bodyPr>
            <a:normAutofit/>
          </a:bodyPr>
          <a:lstStyle/>
          <a:p>
            <a:pPr algn="l"/>
            <a:r>
              <a:rPr lang="en-US" sz="2000" spc="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QTutorium</a:t>
            </a:r>
            <a:endParaRPr lang="en-US" sz="2000" spc="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204" y="38912"/>
            <a:ext cx="7016884" cy="140487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608" y="3344636"/>
            <a:ext cx="4399691" cy="291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4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0624" y="1"/>
            <a:ext cx="11338560" cy="985838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First measurements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181420" y="985836"/>
            <a:ext cx="4964077" cy="5233989"/>
          </a:xfrm>
          <a:prstGeom prst="rect">
            <a:avLst/>
          </a:prstGeom>
          <a:solidFill>
            <a:schemeClr val="bg1"/>
          </a:solidFill>
          <a:effectLst>
            <a:outerShdw blurRad="190500" dist="63500" dir="7800000" algn="ctr" rotWithShape="0">
              <a:srgbClr val="000000">
                <a:alpha val="27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  <a:p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Looks good doesn’t it?</a:t>
            </a:r>
          </a:p>
          <a:p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u="sng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u="sng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03656" y="985837"/>
            <a:ext cx="4964077" cy="5233988"/>
          </a:xfrm>
          <a:prstGeom prst="rect">
            <a:avLst/>
          </a:prstGeom>
          <a:solidFill>
            <a:schemeClr val="bg1"/>
          </a:solidFill>
          <a:effectLst>
            <a:outerShdw blurRad="190500" dist="63500" dir="7800000" algn="ctr" rotWithShape="0">
              <a:srgbClr val="000000">
                <a:alpha val="27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Electrical noise of the PD</a:t>
            </a:r>
            <a:endParaRPr lang="en-US" sz="2400" b="1" dirty="0" smtClean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CDF evaluation</a:t>
            </a:r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u="sng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0455" y="6429983"/>
            <a:ext cx="10334557" cy="417144"/>
          </a:xfrm>
        </p:spPr>
        <p:txBody>
          <a:bodyPr/>
          <a:lstStyle/>
          <a:p>
            <a:pPr algn="l"/>
            <a:r>
              <a:rPr lang="en-US" sz="1600" dirty="0" smtClean="0"/>
              <a:t>Electrical noise evaluation</a:t>
            </a:r>
            <a:endParaRPr lang="en-US" sz="16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54" y="3019470"/>
            <a:ext cx="4964077" cy="318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9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0624" y="1"/>
            <a:ext cx="11338560" cy="985838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First measurements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181420" y="985836"/>
            <a:ext cx="4964077" cy="5233989"/>
          </a:xfrm>
          <a:prstGeom prst="rect">
            <a:avLst/>
          </a:prstGeom>
          <a:solidFill>
            <a:schemeClr val="bg1"/>
          </a:solidFill>
          <a:effectLst>
            <a:outerShdw blurRad="190500" dist="63500" dir="7800000" algn="ctr" rotWithShape="0">
              <a:srgbClr val="000000">
                <a:alpha val="27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  <a:p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NIST test suite with</a:t>
            </a:r>
          </a:p>
          <a:p>
            <a:r>
              <a:rPr lang="en-US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pc="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binarize</a:t>
            </a:r>
            <a:r>
              <a:rPr 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(uniform*10</a:t>
            </a:r>
            <a:r>
              <a:rPr lang="en-US" spc="3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u="sng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u="sng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03656" y="985837"/>
            <a:ext cx="4964077" cy="5233988"/>
          </a:xfrm>
          <a:prstGeom prst="rect">
            <a:avLst/>
          </a:prstGeom>
          <a:solidFill>
            <a:schemeClr val="bg1"/>
          </a:solidFill>
          <a:effectLst>
            <a:outerShdw blurRad="190500" dist="63500" dir="7800000" algn="ctr" rotWithShape="0">
              <a:srgbClr val="000000">
                <a:alpha val="27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Electrical noise of the PD</a:t>
            </a:r>
            <a:endParaRPr lang="en-US" sz="2400" b="1" dirty="0" smtClean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CDF evaluation</a:t>
            </a:r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u="sng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0455" y="6429983"/>
            <a:ext cx="10334557" cy="417144"/>
          </a:xfrm>
        </p:spPr>
        <p:txBody>
          <a:bodyPr/>
          <a:lstStyle/>
          <a:p>
            <a:pPr algn="l"/>
            <a:r>
              <a:rPr lang="en-US" sz="1600" dirty="0" smtClean="0"/>
              <a:t>Electrical noise evaluation</a:t>
            </a:r>
            <a:endParaRPr lang="en-US" sz="16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54" y="3019470"/>
            <a:ext cx="4964077" cy="318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2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0624" y="1"/>
            <a:ext cx="11338560" cy="985838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First measurements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0455" y="6429983"/>
            <a:ext cx="10334557" cy="417144"/>
          </a:xfrm>
        </p:spPr>
        <p:txBody>
          <a:bodyPr/>
          <a:lstStyle/>
          <a:p>
            <a:pPr algn="l"/>
            <a:r>
              <a:rPr lang="en-US" sz="1600" dirty="0" smtClean="0"/>
              <a:t>Electrical noise evaluation</a:t>
            </a:r>
            <a:endParaRPr lang="en-US" sz="16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79" y="1671639"/>
            <a:ext cx="11495949" cy="408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0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0624" y="1"/>
            <a:ext cx="11338560" cy="985838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First measurements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0455" y="6429983"/>
            <a:ext cx="10334557" cy="417144"/>
          </a:xfrm>
        </p:spPr>
        <p:txBody>
          <a:bodyPr/>
          <a:lstStyle/>
          <a:p>
            <a:pPr algn="l"/>
            <a:r>
              <a:rPr lang="en-US" sz="1600" dirty="0" smtClean="0"/>
              <a:t>Electrical noise evaluation</a:t>
            </a:r>
            <a:endParaRPr lang="en-US" sz="16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79" y="1671639"/>
            <a:ext cx="11495949" cy="4081461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6534150" y="1914524"/>
            <a:ext cx="1104900" cy="752475"/>
          </a:xfrm>
          <a:prstGeom prst="rect">
            <a:avLst/>
          </a:prstGeom>
          <a:solidFill>
            <a:srgbClr val="FF2121">
              <a:alpha val="35686"/>
            </a:srgb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6534150" y="3019424"/>
            <a:ext cx="1104900" cy="542926"/>
          </a:xfrm>
          <a:prstGeom prst="rect">
            <a:avLst/>
          </a:prstGeom>
          <a:solidFill>
            <a:srgbClr val="FF2121">
              <a:alpha val="35686"/>
            </a:srgb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5529303" y="3752850"/>
            <a:ext cx="3128922" cy="590550"/>
          </a:xfrm>
          <a:prstGeom prst="rect">
            <a:avLst/>
          </a:prstGeom>
          <a:solidFill>
            <a:srgbClr val="FF2121">
              <a:alpha val="35686"/>
            </a:srgb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6074589" y="5329236"/>
            <a:ext cx="2002611" cy="423864"/>
          </a:xfrm>
          <a:prstGeom prst="rect">
            <a:avLst/>
          </a:prstGeom>
          <a:solidFill>
            <a:srgbClr val="FF2121">
              <a:alpha val="35686"/>
            </a:srgb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9344025" y="979862"/>
            <a:ext cx="695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Wtf…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45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04" y="1724024"/>
            <a:ext cx="11655401" cy="40100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0624" y="1"/>
            <a:ext cx="11338560" cy="985838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First measurements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0455" y="6429983"/>
            <a:ext cx="10334557" cy="417144"/>
          </a:xfrm>
        </p:spPr>
        <p:txBody>
          <a:bodyPr/>
          <a:lstStyle/>
          <a:p>
            <a:pPr algn="l"/>
            <a:r>
              <a:rPr lang="en-US" sz="1600" dirty="0" smtClean="0"/>
              <a:t>Electrical noise evaluation</a:t>
            </a:r>
            <a:endParaRPr lang="en-US" sz="1600" dirty="0"/>
          </a:p>
        </p:txBody>
      </p:sp>
      <p:sp>
        <p:nvSpPr>
          <p:cNvPr id="9" name="Rechteck 8"/>
          <p:cNvSpPr/>
          <p:nvPr/>
        </p:nvSpPr>
        <p:spPr>
          <a:xfrm>
            <a:off x="6169839" y="5505450"/>
            <a:ext cx="2002611" cy="228599"/>
          </a:xfrm>
          <a:prstGeom prst="rect">
            <a:avLst/>
          </a:prstGeom>
          <a:solidFill>
            <a:srgbClr val="FF2121">
              <a:alpha val="35686"/>
            </a:srgb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476654" y="954948"/>
            <a:ext cx="286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Again with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binarize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(uniform)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9603228" y="770282"/>
            <a:ext cx="235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Better, but far less data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83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0624" y="1"/>
            <a:ext cx="11338560" cy="985838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Electrical noise fault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0455" y="6429983"/>
            <a:ext cx="10334557" cy="417144"/>
          </a:xfrm>
        </p:spPr>
        <p:txBody>
          <a:bodyPr/>
          <a:lstStyle/>
          <a:p>
            <a:pPr algn="l"/>
            <a:r>
              <a:rPr lang="en-US" sz="1600" dirty="0" smtClean="0"/>
              <a:t>Electrical noise evaluation</a:t>
            </a:r>
            <a:endParaRPr lang="en-US" sz="16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5" y="904875"/>
            <a:ext cx="8796668" cy="5525108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9309550" y="904875"/>
            <a:ext cx="26939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ADC discretization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387 different values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here measured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equivalent: 300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nV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/sample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0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0624" y="1"/>
            <a:ext cx="11338560" cy="985838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Laser power attenuation measurement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0455" y="6429983"/>
            <a:ext cx="10334557" cy="417144"/>
          </a:xfrm>
        </p:spPr>
        <p:txBody>
          <a:bodyPr/>
          <a:lstStyle/>
          <a:p>
            <a:pPr algn="l"/>
            <a:r>
              <a:rPr lang="en-US" sz="1600" dirty="0" smtClean="0"/>
              <a:t>Laser noise evaluation</a:t>
            </a:r>
            <a:endParaRPr lang="en-US" sz="1600" dirty="0"/>
          </a:p>
        </p:txBody>
      </p:sp>
      <p:sp>
        <p:nvSpPr>
          <p:cNvPr id="6" name="Rechteck 5"/>
          <p:cNvSpPr/>
          <p:nvPr/>
        </p:nvSpPr>
        <p:spPr>
          <a:xfrm>
            <a:off x="6181420" y="985836"/>
            <a:ext cx="4964077" cy="5233989"/>
          </a:xfrm>
          <a:prstGeom prst="rect">
            <a:avLst/>
          </a:prstGeom>
          <a:solidFill>
            <a:schemeClr val="bg1"/>
          </a:solidFill>
          <a:effectLst>
            <a:outerShdw blurRad="190500" dist="63500" dir="7800000" algn="ctr" rotWithShape="0">
              <a:srgbClr val="000000">
                <a:alpha val="27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  <a:p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What do we want from that </a:t>
            </a:r>
          </a:p>
          <a:p>
            <a:r>
              <a:rPr lang="en-US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signal?</a:t>
            </a:r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u="sng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u="sng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03656" y="985837"/>
            <a:ext cx="4964077" cy="5233988"/>
          </a:xfrm>
          <a:prstGeom prst="rect">
            <a:avLst/>
          </a:prstGeom>
          <a:solidFill>
            <a:schemeClr val="bg1"/>
          </a:solidFill>
          <a:effectLst>
            <a:outerShdw blurRad="190500" dist="63500" dir="7800000" algn="ctr" rotWithShape="0">
              <a:srgbClr val="000000">
                <a:alpha val="27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 Power measured</a:t>
            </a:r>
            <a:endParaRPr lang="en-US" sz="2400" b="1" dirty="0" smtClean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Laser power (non-resonant) </a:t>
            </a:r>
          </a:p>
          <a:p>
            <a:r>
              <a:rPr lang="en-US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measured by PD with 5% of </a:t>
            </a:r>
          </a:p>
          <a:p>
            <a:r>
              <a:rPr lang="en-US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intensity and gas cell at 75°C</a:t>
            </a: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u="sng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88" y="3305174"/>
            <a:ext cx="4217812" cy="280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7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0624" y="1"/>
            <a:ext cx="11338560" cy="985838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Laser power attenuation measurement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0455" y="6429983"/>
            <a:ext cx="10334557" cy="417144"/>
          </a:xfrm>
        </p:spPr>
        <p:txBody>
          <a:bodyPr/>
          <a:lstStyle/>
          <a:p>
            <a:pPr algn="l"/>
            <a:r>
              <a:rPr lang="en-US" sz="1600" dirty="0" smtClean="0"/>
              <a:t>Laser noise evaluation</a:t>
            </a:r>
            <a:endParaRPr lang="en-US" sz="1600" dirty="0"/>
          </a:p>
        </p:txBody>
      </p:sp>
      <p:sp>
        <p:nvSpPr>
          <p:cNvPr id="6" name="Rechteck 5"/>
          <p:cNvSpPr/>
          <p:nvPr/>
        </p:nvSpPr>
        <p:spPr>
          <a:xfrm>
            <a:off x="6181420" y="985836"/>
            <a:ext cx="4964077" cy="5233989"/>
          </a:xfrm>
          <a:prstGeom prst="rect">
            <a:avLst/>
          </a:prstGeom>
          <a:solidFill>
            <a:schemeClr val="bg1"/>
          </a:solidFill>
          <a:effectLst>
            <a:outerShdw blurRad="190500" dist="63500" dir="7800000" algn="ctr" rotWithShape="0">
              <a:srgbClr val="000000">
                <a:alpha val="27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  <a:p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What do we want from that </a:t>
            </a:r>
          </a:p>
          <a:p>
            <a:r>
              <a:rPr lang="en-US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signal?</a:t>
            </a:r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u="sng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u="sng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03656" y="985837"/>
            <a:ext cx="4964077" cy="5233988"/>
          </a:xfrm>
          <a:prstGeom prst="rect">
            <a:avLst/>
          </a:prstGeom>
          <a:solidFill>
            <a:schemeClr val="bg1"/>
          </a:solidFill>
          <a:effectLst>
            <a:outerShdw blurRad="190500" dist="63500" dir="7800000" algn="ctr" rotWithShape="0">
              <a:srgbClr val="000000">
                <a:alpha val="27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 Power measured</a:t>
            </a:r>
            <a:endParaRPr lang="en-US" sz="2400" b="1" dirty="0" smtClean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Laser power (non-resonant) </a:t>
            </a:r>
          </a:p>
          <a:p>
            <a:r>
              <a:rPr lang="en-US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measured by PD with 5% of </a:t>
            </a:r>
          </a:p>
          <a:p>
            <a:r>
              <a:rPr lang="en-US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intensity and gas cell at 75°C</a:t>
            </a: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u="sng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88" y="3305174"/>
            <a:ext cx="4217812" cy="2800351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712" y="3305174"/>
            <a:ext cx="4354783" cy="280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42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0624" y="1"/>
            <a:ext cx="11338560" cy="985838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Laser power attenuation measurement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0455" y="6429983"/>
            <a:ext cx="10334557" cy="417144"/>
          </a:xfrm>
        </p:spPr>
        <p:txBody>
          <a:bodyPr/>
          <a:lstStyle/>
          <a:p>
            <a:pPr algn="l"/>
            <a:r>
              <a:rPr lang="en-US" sz="1600" dirty="0" smtClean="0"/>
              <a:t>Laser noise evaluation</a:t>
            </a:r>
            <a:endParaRPr lang="en-US" sz="1600" dirty="0"/>
          </a:p>
        </p:txBody>
      </p:sp>
      <p:sp>
        <p:nvSpPr>
          <p:cNvPr id="6" name="Rechteck 5"/>
          <p:cNvSpPr/>
          <p:nvPr/>
        </p:nvSpPr>
        <p:spPr>
          <a:xfrm>
            <a:off x="6181420" y="985836"/>
            <a:ext cx="4964077" cy="5233989"/>
          </a:xfrm>
          <a:prstGeom prst="rect">
            <a:avLst/>
          </a:prstGeom>
          <a:solidFill>
            <a:schemeClr val="bg1"/>
          </a:solidFill>
          <a:effectLst>
            <a:outerShdw blurRad="190500" dist="63500" dir="7800000" algn="ctr" rotWithShape="0">
              <a:srgbClr val="000000">
                <a:alpha val="27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  <a:p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Normed back transformation </a:t>
            </a:r>
          </a:p>
          <a:p>
            <a:r>
              <a:rPr lang="en-US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result:</a:t>
            </a:r>
          </a:p>
          <a:p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u="sng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u="sng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03656" y="985837"/>
            <a:ext cx="4964077" cy="5233988"/>
          </a:xfrm>
          <a:prstGeom prst="rect">
            <a:avLst/>
          </a:prstGeom>
          <a:solidFill>
            <a:schemeClr val="bg1"/>
          </a:solidFill>
          <a:effectLst>
            <a:outerShdw blurRad="190500" dist="63500" dir="7800000" algn="ctr" rotWithShape="0">
              <a:srgbClr val="000000">
                <a:alpha val="27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Fourier filtering</a:t>
            </a:r>
            <a:endParaRPr lang="en-US" sz="2400" b="1" dirty="0" smtClean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out lower frequency </a:t>
            </a:r>
          </a:p>
          <a:p>
            <a:r>
              <a:rPr lang="en-US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components by the means of</a:t>
            </a:r>
          </a:p>
          <a:p>
            <a:r>
              <a:rPr lang="en-US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a FFT</a:t>
            </a: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u="sng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20" y="3190874"/>
            <a:ext cx="4633548" cy="291465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420" y="2987173"/>
            <a:ext cx="4964077" cy="311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3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0624" y="1"/>
            <a:ext cx="11338560" cy="985838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Laser power attenuation measurement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0455" y="6429983"/>
            <a:ext cx="10334557" cy="417144"/>
          </a:xfrm>
        </p:spPr>
        <p:txBody>
          <a:bodyPr/>
          <a:lstStyle/>
          <a:p>
            <a:pPr algn="l"/>
            <a:r>
              <a:rPr lang="en-US" sz="1600" dirty="0" smtClean="0"/>
              <a:t>Laser noise evaluation</a:t>
            </a:r>
            <a:endParaRPr lang="en-US" sz="1600" dirty="0"/>
          </a:p>
        </p:txBody>
      </p:sp>
      <p:sp>
        <p:nvSpPr>
          <p:cNvPr id="6" name="Rechteck 5"/>
          <p:cNvSpPr/>
          <p:nvPr/>
        </p:nvSpPr>
        <p:spPr>
          <a:xfrm>
            <a:off x="6181420" y="985836"/>
            <a:ext cx="4964077" cy="5233989"/>
          </a:xfrm>
          <a:prstGeom prst="rect">
            <a:avLst/>
          </a:prstGeom>
          <a:solidFill>
            <a:schemeClr val="bg1"/>
          </a:solidFill>
          <a:effectLst>
            <a:outerShdw blurRad="190500" dist="63500" dir="7800000" algn="ctr" rotWithShape="0">
              <a:srgbClr val="000000">
                <a:alpha val="27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  <a:p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u="sng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u="sng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03656" y="985837"/>
            <a:ext cx="4964077" cy="5233988"/>
          </a:xfrm>
          <a:prstGeom prst="rect">
            <a:avLst/>
          </a:prstGeom>
          <a:solidFill>
            <a:schemeClr val="bg1"/>
          </a:solidFill>
          <a:effectLst>
            <a:outerShdw blurRad="190500" dist="63500" dir="7800000" algn="ctr" rotWithShape="0">
              <a:srgbClr val="000000">
                <a:alpha val="27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Histogram</a:t>
            </a:r>
            <a:endParaRPr lang="en-US" sz="2400" b="1" dirty="0" smtClean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WTF v2</a:t>
            </a: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u="sng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56" y="2635393"/>
            <a:ext cx="4964077" cy="317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5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0624" y="1"/>
            <a:ext cx="11338560" cy="985838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The Idea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0455" y="6429983"/>
            <a:ext cx="10334557" cy="417144"/>
          </a:xfrm>
        </p:spPr>
        <p:txBody>
          <a:bodyPr/>
          <a:lstStyle/>
          <a:p>
            <a:pPr algn="l"/>
            <a:endParaRPr lang="en-US" sz="1600" dirty="0"/>
          </a:p>
        </p:txBody>
      </p:sp>
      <p:sp>
        <p:nvSpPr>
          <p:cNvPr id="6" name="Rechteck 5"/>
          <p:cNvSpPr/>
          <p:nvPr/>
        </p:nvSpPr>
        <p:spPr>
          <a:xfrm>
            <a:off x="6181420" y="985836"/>
            <a:ext cx="4964077" cy="523398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190500" dist="63500" dir="7800000" algn="ctr" rotWithShape="0">
              <a:srgbClr val="000000">
                <a:alpha val="27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03656" y="985837"/>
            <a:ext cx="4964077" cy="5233988"/>
          </a:xfrm>
          <a:prstGeom prst="rect">
            <a:avLst/>
          </a:prstGeom>
          <a:solidFill>
            <a:schemeClr val="bg1"/>
          </a:solidFill>
          <a:effectLst>
            <a:outerShdw blurRad="190500" dist="63500" dir="7800000" algn="ctr" rotWithShape="0">
              <a:srgbClr val="000000">
                <a:alpha val="27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pc="3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Dopplerfreie</a:t>
            </a:r>
            <a:r>
              <a:rPr 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pc="3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Sättigungsspektroskopie</a:t>
            </a:r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in </a:t>
            </a:r>
            <a:r>
              <a:rPr lang="en-US" spc="3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heißen</a:t>
            </a:r>
            <a:r>
              <a:rPr 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Rubidium </a:t>
            </a:r>
            <a:r>
              <a:rPr lang="en-US" spc="3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Dampf</a:t>
            </a:r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u="sng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419" y="1255747"/>
            <a:ext cx="4964078" cy="496407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55" y="2956608"/>
            <a:ext cx="4964077" cy="326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0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0624" y="1"/>
            <a:ext cx="11338560" cy="985838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Laser power attenuation measurement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0455" y="6429983"/>
            <a:ext cx="10334557" cy="417144"/>
          </a:xfrm>
        </p:spPr>
        <p:txBody>
          <a:bodyPr/>
          <a:lstStyle/>
          <a:p>
            <a:pPr algn="l"/>
            <a:r>
              <a:rPr lang="en-US" sz="1600" dirty="0" smtClean="0"/>
              <a:t>Laser noise evaluation</a:t>
            </a:r>
            <a:endParaRPr lang="en-US" sz="1600" dirty="0"/>
          </a:p>
        </p:txBody>
      </p:sp>
      <p:sp>
        <p:nvSpPr>
          <p:cNvPr id="6" name="Rechteck 5"/>
          <p:cNvSpPr/>
          <p:nvPr/>
        </p:nvSpPr>
        <p:spPr>
          <a:xfrm>
            <a:off x="6181420" y="985836"/>
            <a:ext cx="4964077" cy="5233989"/>
          </a:xfrm>
          <a:prstGeom prst="rect">
            <a:avLst/>
          </a:prstGeom>
          <a:solidFill>
            <a:schemeClr val="bg1"/>
          </a:solidFill>
          <a:effectLst>
            <a:outerShdw blurRad="190500" dist="63500" dir="7800000" algn="ctr" rotWithShape="0">
              <a:srgbClr val="000000">
                <a:alpha val="27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  <a:p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u="sng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u="sng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03656" y="985837"/>
            <a:ext cx="4964077" cy="5233988"/>
          </a:xfrm>
          <a:prstGeom prst="rect">
            <a:avLst/>
          </a:prstGeom>
          <a:solidFill>
            <a:schemeClr val="bg1"/>
          </a:solidFill>
          <a:effectLst>
            <a:outerShdw blurRad="190500" dist="63500" dir="7800000" algn="ctr" rotWithShape="0">
              <a:srgbClr val="000000">
                <a:alpha val="27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Histogram</a:t>
            </a:r>
            <a:endParaRPr lang="en-US" sz="2400" b="1" dirty="0" smtClean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WTF v2</a:t>
            </a: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u="sng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56" y="2623943"/>
            <a:ext cx="4964077" cy="318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5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0624" y="1"/>
            <a:ext cx="11338560" cy="985838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Laser power attenuation measurement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0455" y="6429983"/>
            <a:ext cx="10334557" cy="417144"/>
          </a:xfrm>
        </p:spPr>
        <p:txBody>
          <a:bodyPr/>
          <a:lstStyle/>
          <a:p>
            <a:pPr algn="l"/>
            <a:r>
              <a:rPr lang="en-US" sz="1600" dirty="0" smtClean="0"/>
              <a:t>Laser noise evaluation</a:t>
            </a:r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hteck 5"/>
              <p:cNvSpPr/>
              <p:nvPr/>
            </p:nvSpPr>
            <p:spPr>
              <a:xfrm>
                <a:off x="6181420" y="985836"/>
                <a:ext cx="4964077" cy="5233989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190500" dist="63500" dir="7800000" algn="ctr" rotWithShape="0">
                  <a:srgbClr val="000000">
                    <a:alpha val="27000"/>
                  </a:srgbClr>
                </a:outerShdw>
              </a:effectLst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spc="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u="sng" spc="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Evaluation</a:t>
                </a:r>
              </a:p>
              <a:p>
                <a:endParaRPr lang="en-US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pc="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Voigt distribution with    </a:t>
                </a:r>
              </a:p>
              <a:p>
                <a:r>
                  <a:rPr lang="en-US" spc="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i="1" spc="3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  <m:r>
                      <a:rPr lang="en-US" b="0" i="1" spc="3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=0.71</m:t>
                    </m:r>
                  </m:oMath>
                </a14:m>
                <a:r>
                  <a:rPr lang="en-US" spc="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and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pc="3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Γ</m:t>
                    </m:r>
                    <m:r>
                      <a:rPr lang="en-US" b="0" i="1" spc="3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=0.054</m:t>
                    </m:r>
                  </m:oMath>
                </a14:m>
                <a:endParaRPr lang="en-US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u="sng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u="sng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Rechtec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420" y="985836"/>
                <a:ext cx="4964077" cy="52339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190500" dist="63500" dir="7800000" algn="ctr" rotWithShape="0">
                  <a:srgbClr val="000000">
                    <a:alpha val="27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hteck 8"/>
          <p:cNvSpPr/>
          <p:nvPr/>
        </p:nvSpPr>
        <p:spPr>
          <a:xfrm>
            <a:off x="603656" y="985837"/>
            <a:ext cx="4964077" cy="5233988"/>
          </a:xfrm>
          <a:prstGeom prst="rect">
            <a:avLst/>
          </a:prstGeom>
          <a:solidFill>
            <a:schemeClr val="bg1"/>
          </a:solidFill>
          <a:effectLst>
            <a:outerShdw blurRad="190500" dist="63500" dir="7800000" algn="ctr" rotWithShape="0">
              <a:srgbClr val="000000">
                <a:alpha val="27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Histogram</a:t>
            </a:r>
            <a:endParaRPr lang="en-US" sz="2400" b="1" dirty="0" smtClean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WTF v2</a:t>
            </a: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u="sng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56" y="2623943"/>
            <a:ext cx="4964077" cy="318630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420" y="3039090"/>
            <a:ext cx="4964077" cy="318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2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0624" y="1"/>
            <a:ext cx="11338560" cy="985838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Laser power attenuation measurement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0455" y="6429983"/>
            <a:ext cx="10334557" cy="417144"/>
          </a:xfrm>
        </p:spPr>
        <p:txBody>
          <a:bodyPr/>
          <a:lstStyle/>
          <a:p>
            <a:pPr algn="l"/>
            <a:r>
              <a:rPr lang="en-US" sz="1600" dirty="0" smtClean="0"/>
              <a:t>Laser noise evaluation</a:t>
            </a:r>
            <a:endParaRPr lang="en-US" sz="1600" dirty="0"/>
          </a:p>
        </p:txBody>
      </p:sp>
      <p:sp>
        <p:nvSpPr>
          <p:cNvPr id="6" name="Rechteck 5"/>
          <p:cNvSpPr/>
          <p:nvPr/>
        </p:nvSpPr>
        <p:spPr>
          <a:xfrm>
            <a:off x="6181420" y="985836"/>
            <a:ext cx="4964077" cy="5233989"/>
          </a:xfrm>
          <a:prstGeom prst="rect">
            <a:avLst/>
          </a:prstGeom>
          <a:solidFill>
            <a:schemeClr val="bg1"/>
          </a:solidFill>
          <a:effectLst>
            <a:outerShdw blurRad="190500" dist="63500" dir="7800000" algn="ctr" rotWithShape="0">
              <a:srgbClr val="000000">
                <a:alpha val="27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  <a:p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u="sng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u="sng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03656" y="985837"/>
            <a:ext cx="4964077" cy="5233988"/>
          </a:xfrm>
          <a:prstGeom prst="rect">
            <a:avLst/>
          </a:prstGeom>
          <a:solidFill>
            <a:schemeClr val="bg1"/>
          </a:solidFill>
          <a:effectLst>
            <a:outerShdw blurRad="190500" dist="63500" dir="7800000" algn="ctr" rotWithShape="0">
              <a:srgbClr val="000000">
                <a:alpha val="27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CDF</a:t>
            </a:r>
            <a:endParaRPr lang="en-US" sz="2400" b="1" dirty="0" smtClean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u="sng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1886564"/>
            <a:ext cx="4605338" cy="292722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813793"/>
            <a:ext cx="4533901" cy="138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3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5" y="1423989"/>
            <a:ext cx="12015417" cy="422106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0624" y="1"/>
            <a:ext cx="11338560" cy="985838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Laser power attenuation measurement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0455" y="6429983"/>
            <a:ext cx="10334557" cy="417144"/>
          </a:xfrm>
        </p:spPr>
        <p:txBody>
          <a:bodyPr/>
          <a:lstStyle/>
          <a:p>
            <a:pPr algn="l"/>
            <a:r>
              <a:rPr lang="en-US" sz="1600" dirty="0" smtClean="0"/>
              <a:t>Laser noise evaluation</a:t>
            </a:r>
            <a:endParaRPr lang="en-US" sz="1600" dirty="0"/>
          </a:p>
        </p:txBody>
      </p:sp>
      <p:sp>
        <p:nvSpPr>
          <p:cNvPr id="11" name="Rechteck 10"/>
          <p:cNvSpPr/>
          <p:nvPr/>
        </p:nvSpPr>
        <p:spPr>
          <a:xfrm>
            <a:off x="6572250" y="1680443"/>
            <a:ext cx="1104900" cy="180644"/>
          </a:xfrm>
          <a:prstGeom prst="rect">
            <a:avLst/>
          </a:prstGeom>
          <a:solidFill>
            <a:srgbClr val="FF2121">
              <a:alpha val="35686"/>
            </a:srgb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6572250" y="3941076"/>
            <a:ext cx="1104900" cy="180644"/>
          </a:xfrm>
          <a:prstGeom prst="rect">
            <a:avLst/>
          </a:prstGeom>
          <a:solidFill>
            <a:srgbClr val="FF2121">
              <a:alpha val="35686"/>
            </a:srgb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6089903" y="5203137"/>
            <a:ext cx="2095500" cy="441919"/>
          </a:xfrm>
          <a:prstGeom prst="rect">
            <a:avLst/>
          </a:prstGeom>
          <a:solidFill>
            <a:srgbClr val="FF2121">
              <a:alpha val="35686"/>
            </a:srgb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5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5" y="1423989"/>
            <a:ext cx="12015417" cy="422106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0624" y="1"/>
            <a:ext cx="11338560" cy="985838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Laser power attenuation measurement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0455" y="6429983"/>
            <a:ext cx="10334557" cy="417144"/>
          </a:xfrm>
        </p:spPr>
        <p:txBody>
          <a:bodyPr/>
          <a:lstStyle/>
          <a:p>
            <a:pPr algn="l"/>
            <a:r>
              <a:rPr lang="en-US" sz="1600" dirty="0" smtClean="0"/>
              <a:t>Laser noise evaluation</a:t>
            </a:r>
            <a:endParaRPr lang="en-US" sz="1600" dirty="0"/>
          </a:p>
        </p:txBody>
      </p:sp>
      <p:sp>
        <p:nvSpPr>
          <p:cNvPr id="11" name="Rechteck 10"/>
          <p:cNvSpPr/>
          <p:nvPr/>
        </p:nvSpPr>
        <p:spPr>
          <a:xfrm>
            <a:off x="6572250" y="1680443"/>
            <a:ext cx="1104900" cy="180644"/>
          </a:xfrm>
          <a:prstGeom prst="rect">
            <a:avLst/>
          </a:prstGeom>
          <a:solidFill>
            <a:srgbClr val="FF2121">
              <a:alpha val="35686"/>
            </a:srgb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6572250" y="3941076"/>
            <a:ext cx="1104900" cy="180644"/>
          </a:xfrm>
          <a:prstGeom prst="rect">
            <a:avLst/>
          </a:prstGeom>
          <a:solidFill>
            <a:srgbClr val="FF2121">
              <a:alpha val="35686"/>
            </a:srgb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6089903" y="5203137"/>
            <a:ext cx="2095500" cy="441919"/>
          </a:xfrm>
          <a:prstGeom prst="rect">
            <a:avLst/>
          </a:prstGeom>
          <a:solidFill>
            <a:srgbClr val="FF2121">
              <a:alpha val="35686"/>
            </a:srgb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37" y="5912350"/>
            <a:ext cx="11732532" cy="250339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1422653" y="5816559"/>
            <a:ext cx="129922" cy="441919"/>
          </a:xfrm>
          <a:prstGeom prst="rect">
            <a:avLst/>
          </a:prstGeom>
          <a:solidFill>
            <a:srgbClr val="FFFF00">
              <a:alpha val="35686"/>
            </a:srgb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2213228" y="5816558"/>
            <a:ext cx="129922" cy="441919"/>
          </a:xfrm>
          <a:prstGeom prst="rect">
            <a:avLst/>
          </a:prstGeom>
          <a:solidFill>
            <a:srgbClr val="FFFF00">
              <a:alpha val="35686"/>
            </a:srgb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2938842" y="5816627"/>
            <a:ext cx="129922" cy="441919"/>
          </a:xfrm>
          <a:prstGeom prst="rect">
            <a:avLst/>
          </a:prstGeom>
          <a:solidFill>
            <a:srgbClr val="FFFF00">
              <a:alpha val="35686"/>
            </a:srgb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3262692" y="5816558"/>
            <a:ext cx="129922" cy="441919"/>
          </a:xfrm>
          <a:prstGeom prst="rect">
            <a:avLst/>
          </a:prstGeom>
          <a:solidFill>
            <a:srgbClr val="FFFF00">
              <a:alpha val="35686"/>
            </a:srgb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3635881" y="5816558"/>
            <a:ext cx="129922" cy="441919"/>
          </a:xfrm>
          <a:prstGeom prst="rect">
            <a:avLst/>
          </a:prstGeom>
          <a:solidFill>
            <a:srgbClr val="FFFF00">
              <a:alpha val="35686"/>
            </a:srgb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4083556" y="5816494"/>
            <a:ext cx="129922" cy="441919"/>
          </a:xfrm>
          <a:prstGeom prst="rect">
            <a:avLst/>
          </a:prstGeom>
          <a:solidFill>
            <a:srgbClr val="FFFF00">
              <a:alpha val="35686"/>
            </a:srgb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4576187" y="5816494"/>
            <a:ext cx="129922" cy="441919"/>
          </a:xfrm>
          <a:prstGeom prst="rect">
            <a:avLst/>
          </a:prstGeom>
          <a:solidFill>
            <a:srgbClr val="FFFF00">
              <a:alpha val="35686"/>
            </a:srgb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/>
          <p:nvPr/>
        </p:nvSpPr>
        <p:spPr>
          <a:xfrm>
            <a:off x="5011668" y="5816493"/>
            <a:ext cx="360432" cy="441919"/>
          </a:xfrm>
          <a:prstGeom prst="rect">
            <a:avLst/>
          </a:prstGeom>
          <a:solidFill>
            <a:srgbClr val="FFFF00">
              <a:alpha val="35686"/>
            </a:srgb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/>
          <p:cNvSpPr/>
          <p:nvPr/>
        </p:nvSpPr>
        <p:spPr>
          <a:xfrm>
            <a:off x="5602977" y="5816493"/>
            <a:ext cx="360432" cy="441919"/>
          </a:xfrm>
          <a:prstGeom prst="rect">
            <a:avLst/>
          </a:prstGeom>
          <a:solidFill>
            <a:srgbClr val="FFFF00">
              <a:alpha val="35686"/>
            </a:srgb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6649013" y="5816493"/>
            <a:ext cx="275662" cy="441919"/>
          </a:xfrm>
          <a:prstGeom prst="rect">
            <a:avLst/>
          </a:prstGeom>
          <a:solidFill>
            <a:srgbClr val="FFFF00">
              <a:alpha val="35686"/>
            </a:srgb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/>
          <p:cNvSpPr/>
          <p:nvPr/>
        </p:nvSpPr>
        <p:spPr>
          <a:xfrm>
            <a:off x="7115640" y="5816493"/>
            <a:ext cx="137831" cy="441919"/>
          </a:xfrm>
          <a:prstGeom prst="rect">
            <a:avLst/>
          </a:prstGeom>
          <a:solidFill>
            <a:srgbClr val="FFFF00">
              <a:alpha val="35686"/>
            </a:srgb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/>
          <p:cNvSpPr/>
          <p:nvPr/>
        </p:nvSpPr>
        <p:spPr>
          <a:xfrm>
            <a:off x="7491498" y="5816492"/>
            <a:ext cx="200123" cy="441919"/>
          </a:xfrm>
          <a:prstGeom prst="rect">
            <a:avLst/>
          </a:prstGeom>
          <a:solidFill>
            <a:srgbClr val="FFFF00">
              <a:alpha val="35686"/>
            </a:srgb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hteck 23"/>
          <p:cNvSpPr/>
          <p:nvPr/>
        </p:nvSpPr>
        <p:spPr>
          <a:xfrm>
            <a:off x="7955554" y="5816492"/>
            <a:ext cx="131538" cy="441919"/>
          </a:xfrm>
          <a:prstGeom prst="rect">
            <a:avLst/>
          </a:prstGeom>
          <a:solidFill>
            <a:srgbClr val="FFFF00">
              <a:alpha val="35686"/>
            </a:srgb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/>
          <p:cNvSpPr/>
          <p:nvPr/>
        </p:nvSpPr>
        <p:spPr>
          <a:xfrm>
            <a:off x="9357908" y="5816491"/>
            <a:ext cx="131538" cy="441919"/>
          </a:xfrm>
          <a:prstGeom prst="rect">
            <a:avLst/>
          </a:prstGeom>
          <a:solidFill>
            <a:srgbClr val="FFFF00">
              <a:alpha val="35686"/>
            </a:srgb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25"/>
          <p:cNvSpPr/>
          <p:nvPr/>
        </p:nvSpPr>
        <p:spPr>
          <a:xfrm>
            <a:off x="10407372" y="5816490"/>
            <a:ext cx="237660" cy="441919"/>
          </a:xfrm>
          <a:prstGeom prst="rect">
            <a:avLst/>
          </a:prstGeom>
          <a:solidFill>
            <a:srgbClr val="FFFF00">
              <a:alpha val="35686"/>
            </a:srgb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/>
          <p:cNvSpPr/>
          <p:nvPr/>
        </p:nvSpPr>
        <p:spPr>
          <a:xfrm>
            <a:off x="11337393" y="5816489"/>
            <a:ext cx="138075" cy="441919"/>
          </a:xfrm>
          <a:prstGeom prst="rect">
            <a:avLst/>
          </a:prstGeom>
          <a:solidFill>
            <a:srgbClr val="FFFF00">
              <a:alpha val="35686"/>
            </a:srgb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9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0624" y="1"/>
            <a:ext cx="11338560" cy="985838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Laser power attenuation measurement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603656" y="985837"/>
            <a:ext cx="4964077" cy="5233988"/>
          </a:xfrm>
          <a:prstGeom prst="rect">
            <a:avLst/>
          </a:prstGeom>
          <a:solidFill>
            <a:schemeClr val="bg1"/>
          </a:solidFill>
          <a:effectLst>
            <a:outerShdw blurRad="190500" dist="63500" dir="7800000" algn="ctr" rotWithShape="0">
              <a:srgbClr val="000000">
                <a:alpha val="27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2400" b="1" dirty="0" smtClean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For every measurement:</a:t>
            </a:r>
          </a:p>
          <a:p>
            <a:r>
              <a:rPr 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pc="3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Monobit</a:t>
            </a:r>
            <a:r>
              <a:rPr 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 &amp; </a:t>
            </a:r>
            <a:r>
              <a:rPr lang="en-US" spc="3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CumSum</a:t>
            </a:r>
            <a:r>
              <a:rPr 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 </a:t>
            </a:r>
          </a:p>
          <a:p>
            <a:r>
              <a:rPr lang="en-US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fails</a:t>
            </a: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Always compressible</a:t>
            </a:r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Correlation of successive</a:t>
            </a:r>
          </a:p>
          <a:p>
            <a:r>
              <a:rPr lang="en-US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values suspected</a:t>
            </a:r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Temperature not dependent</a:t>
            </a: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Worse quality than pi or e</a:t>
            </a: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pc="3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schade</a:t>
            </a:r>
            <a:r>
              <a:rPr 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0455" y="6429983"/>
            <a:ext cx="10334557" cy="417144"/>
          </a:xfrm>
        </p:spPr>
        <p:txBody>
          <a:bodyPr/>
          <a:lstStyle/>
          <a:p>
            <a:pPr algn="l"/>
            <a:r>
              <a:rPr lang="en-US" sz="1600" dirty="0" smtClean="0"/>
              <a:t>Results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0811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0624" y="1"/>
            <a:ext cx="11338560" cy="985838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Laser power attenuation measurement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0455" y="6429983"/>
            <a:ext cx="10334557" cy="417144"/>
          </a:xfrm>
        </p:spPr>
        <p:txBody>
          <a:bodyPr/>
          <a:lstStyle/>
          <a:p>
            <a:pPr algn="l"/>
            <a:r>
              <a:rPr lang="en-US" sz="1600" dirty="0" smtClean="0"/>
              <a:t>Results</a:t>
            </a:r>
            <a:endParaRPr lang="en-US" sz="1600" dirty="0"/>
          </a:p>
        </p:txBody>
      </p:sp>
      <p:sp>
        <p:nvSpPr>
          <p:cNvPr id="28" name="Rechteck 27"/>
          <p:cNvSpPr/>
          <p:nvPr/>
        </p:nvSpPr>
        <p:spPr>
          <a:xfrm>
            <a:off x="603656" y="985837"/>
            <a:ext cx="4964077" cy="5233988"/>
          </a:xfrm>
          <a:prstGeom prst="rect">
            <a:avLst/>
          </a:prstGeom>
          <a:solidFill>
            <a:schemeClr val="bg1"/>
          </a:solidFill>
          <a:effectLst>
            <a:outerShdw blurRad="190500" dist="63500" dir="7800000" algn="ctr" rotWithShape="0">
              <a:srgbClr val="000000">
                <a:alpha val="27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2400" b="1" dirty="0" smtClean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For every measurement:</a:t>
            </a:r>
          </a:p>
          <a:p>
            <a:r>
              <a:rPr 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pc="3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Monobit</a:t>
            </a:r>
            <a:r>
              <a:rPr 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 &amp; </a:t>
            </a:r>
            <a:r>
              <a:rPr lang="en-US" spc="3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CumSum</a:t>
            </a:r>
            <a:r>
              <a:rPr 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 </a:t>
            </a:r>
          </a:p>
          <a:p>
            <a:r>
              <a:rPr lang="en-US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fails</a:t>
            </a: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Always compressible</a:t>
            </a:r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Correlation of successive</a:t>
            </a:r>
          </a:p>
          <a:p>
            <a:r>
              <a:rPr lang="en-US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values suspected</a:t>
            </a:r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Temperature not dependent</a:t>
            </a: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Worse quality than pi or e</a:t>
            </a: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pc="3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schade</a:t>
            </a:r>
            <a:r>
              <a:rPr 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4383947"/>
            <a:ext cx="6305550" cy="247405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785" y="917728"/>
            <a:ext cx="3836880" cy="353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0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1099" y="2809876"/>
            <a:ext cx="11338560" cy="985838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Vielen</a:t>
            </a:r>
            <a:r>
              <a:rPr lang="en-US" dirty="0" smtClean="0">
                <a:solidFill>
                  <a:srgbClr val="0070C0"/>
                </a:solidFill>
              </a:rPr>
              <a:t> Dank </a:t>
            </a:r>
            <a:r>
              <a:rPr lang="en-US" dirty="0" err="1" smtClean="0">
                <a:solidFill>
                  <a:srgbClr val="0070C0"/>
                </a:solidFill>
              </a:rPr>
              <a:t>für</a:t>
            </a:r>
            <a:r>
              <a:rPr lang="en-US" dirty="0" smtClean="0">
                <a:solidFill>
                  <a:srgbClr val="0070C0"/>
                </a:solidFill>
              </a:rPr>
              <a:t> die </a:t>
            </a:r>
            <a:r>
              <a:rPr lang="en-US" dirty="0" err="1" smtClean="0">
                <a:solidFill>
                  <a:srgbClr val="0070C0"/>
                </a:solidFill>
              </a:rPr>
              <a:t>Aufmerksamkeit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68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0624" y="1"/>
            <a:ext cx="11338560" cy="985838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The Idea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0455" y="6429983"/>
            <a:ext cx="10334557" cy="417144"/>
          </a:xfrm>
        </p:spPr>
        <p:txBody>
          <a:bodyPr/>
          <a:lstStyle/>
          <a:p>
            <a:pPr algn="l"/>
            <a:r>
              <a:rPr lang="en-US" sz="1600" dirty="0" err="1" smtClean="0"/>
              <a:t>Aufbau</a:t>
            </a:r>
            <a:endParaRPr lang="en-US" sz="1600" dirty="0"/>
          </a:p>
        </p:txBody>
      </p:sp>
      <p:sp>
        <p:nvSpPr>
          <p:cNvPr id="6" name="Rechteck 5"/>
          <p:cNvSpPr/>
          <p:nvPr/>
        </p:nvSpPr>
        <p:spPr>
          <a:xfrm>
            <a:off x="6181420" y="985836"/>
            <a:ext cx="4964077" cy="523398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190500" dist="63500" dir="7800000" algn="ctr" rotWithShape="0">
              <a:srgbClr val="000000">
                <a:alpha val="27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03656" y="985837"/>
            <a:ext cx="4964077" cy="5233988"/>
          </a:xfrm>
          <a:prstGeom prst="rect">
            <a:avLst/>
          </a:prstGeom>
          <a:solidFill>
            <a:schemeClr val="bg1"/>
          </a:solidFill>
          <a:effectLst>
            <a:outerShdw blurRad="190500" dist="63500" dir="7800000" algn="ctr" rotWithShape="0">
              <a:srgbClr val="000000">
                <a:alpha val="27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pc="3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Dopplerfreie</a:t>
            </a:r>
            <a:r>
              <a:rPr 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pc="3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Sättigungsspektroskopie</a:t>
            </a:r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in </a:t>
            </a:r>
            <a:r>
              <a:rPr lang="en-US" spc="3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heißen</a:t>
            </a:r>
            <a:r>
              <a:rPr 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Rubidium </a:t>
            </a:r>
            <a:r>
              <a:rPr lang="en-US" spc="3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Dampf</a:t>
            </a:r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u="sng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55" y="2936255"/>
            <a:ext cx="4964077" cy="328357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419" y="1255747"/>
            <a:ext cx="4964078" cy="496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9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0624" y="1"/>
            <a:ext cx="11338560" cy="985838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The Idea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0455" y="6429983"/>
            <a:ext cx="10334557" cy="417144"/>
          </a:xfrm>
        </p:spPr>
        <p:txBody>
          <a:bodyPr/>
          <a:lstStyle/>
          <a:p>
            <a:pPr algn="l"/>
            <a:r>
              <a:rPr lang="en-US" sz="1600" dirty="0" err="1" smtClean="0"/>
              <a:t>Gaszelle</a:t>
            </a:r>
            <a:r>
              <a:rPr lang="en-US" sz="1600" dirty="0" smtClean="0"/>
              <a:t> und </a:t>
            </a:r>
            <a:r>
              <a:rPr lang="en-US" sz="1600" dirty="0" err="1" smtClean="0"/>
              <a:t>Aufbau</a:t>
            </a:r>
            <a:endParaRPr lang="en-US" sz="1600" dirty="0"/>
          </a:p>
        </p:txBody>
      </p:sp>
      <p:sp>
        <p:nvSpPr>
          <p:cNvPr id="6" name="Rechteck 5"/>
          <p:cNvSpPr/>
          <p:nvPr/>
        </p:nvSpPr>
        <p:spPr>
          <a:xfrm>
            <a:off x="6181420" y="985836"/>
            <a:ext cx="4964077" cy="5233989"/>
          </a:xfrm>
          <a:prstGeom prst="rect">
            <a:avLst/>
          </a:prstGeom>
          <a:solidFill>
            <a:schemeClr val="bg1"/>
          </a:solidFill>
          <a:effectLst>
            <a:outerShdw blurRad="190500" dist="63500" dir="7800000" algn="ctr" rotWithShape="0">
              <a:srgbClr val="000000">
                <a:alpha val="27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03656" y="985837"/>
            <a:ext cx="4964077" cy="5233988"/>
          </a:xfrm>
          <a:prstGeom prst="rect">
            <a:avLst/>
          </a:prstGeom>
          <a:solidFill>
            <a:schemeClr val="bg1"/>
          </a:solidFill>
          <a:effectLst>
            <a:outerShdw blurRad="190500" dist="63500" dir="7800000" algn="ctr" rotWithShape="0">
              <a:srgbClr val="000000">
                <a:alpha val="27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pc="3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Dopplerfreie</a:t>
            </a:r>
            <a:r>
              <a:rPr 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pc="3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Sättigungsspektroskopie</a:t>
            </a:r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in </a:t>
            </a:r>
            <a:r>
              <a:rPr lang="en-US" spc="3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heißen</a:t>
            </a:r>
            <a:r>
              <a:rPr 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Rubidium </a:t>
            </a:r>
            <a:r>
              <a:rPr lang="en-US" spc="3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Dampf</a:t>
            </a:r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u="sng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43"/>
          <a:stretch/>
        </p:blipFill>
        <p:spPr>
          <a:xfrm>
            <a:off x="603655" y="2755190"/>
            <a:ext cx="4964077" cy="346463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419" y="1255747"/>
            <a:ext cx="4964078" cy="496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8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0624" y="1"/>
            <a:ext cx="11338560" cy="985838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Proposed evaluation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hteck 5"/>
              <p:cNvSpPr/>
              <p:nvPr/>
            </p:nvSpPr>
            <p:spPr>
              <a:xfrm>
                <a:off x="6181420" y="985836"/>
                <a:ext cx="4964077" cy="5233989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190500" dist="63500" dir="7800000" algn="ctr" rotWithShape="0">
                  <a:srgbClr val="000000">
                    <a:alpha val="27000"/>
                  </a:srgbClr>
                </a:outerShdw>
              </a:effectLst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spc="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u="sng" spc="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Inversion</a:t>
                </a:r>
              </a:p>
              <a:p>
                <a:endParaRPr lang="en-US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pc="3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pc="3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pc="3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pc="3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pc="3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pc="3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pc="30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pc="30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pc="30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−[</m:t>
                                  </m:r>
                                  <m:sSubSup>
                                    <m:sSubSupPr>
                                      <m:ctrlPr>
                                        <a:rPr lang="en-US" b="0" i="1" spc="30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pc="30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b="0" i="1" spc="30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b="0" i="1" spc="30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b="0" i="1" spc="30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b="0" i="1" spc="30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pc="30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b="0" i="1" spc="30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pc="30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b="0" i="1" spc="30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]</m:t>
                                  </m:r>
                                </m:num>
                                <m:den>
                                  <m:r>
                                    <a:rPr lang="en-US" b="0" i="1" spc="30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pc="3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pc="3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pc="3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b="0" i="1" spc="3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pc="3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pc="3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pc="3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  <m:r>
                            <a:rPr lang="en-US" b="0" i="1" spc="3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𝜋</m:t>
                          </m:r>
                        </m:den>
                      </m:f>
                      <m:func>
                        <m:funcPr>
                          <m:ctrlPr>
                            <a:rPr lang="en-US" b="0" i="1" spc="3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pc="3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arc</m:t>
                          </m:r>
                          <m:r>
                            <m:rPr>
                              <m:sty m:val="p"/>
                            </m:rPr>
                            <a:rPr lang="en-US" b="0" i="0" spc="3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pc="30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pc="30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pc="30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pc="30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pc="30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b="0" i="1" spc="30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pc="30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Sup>
                                        <m:sSubSupPr>
                                          <m:ctrlPr>
                                            <a:rPr lang="en-US" b="0" i="1" spc="300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pc="300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b="0" i="1" spc="300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b="0" i="1" spc="300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b="0" i="1" spc="30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spc="300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pc="300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b="0" i="1" spc="300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b="0" i="1" spc="300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u="sng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u="sng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Rechtec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420" y="985836"/>
                <a:ext cx="4964077" cy="52339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190500" dist="63500" dir="7800000" algn="ctr" rotWithShape="0">
                  <a:srgbClr val="000000">
                    <a:alpha val="27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hteck 8"/>
              <p:cNvSpPr/>
              <p:nvPr/>
            </p:nvSpPr>
            <p:spPr>
              <a:xfrm>
                <a:off x="603656" y="985837"/>
                <a:ext cx="4964077" cy="5233988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190500" dist="63500" dir="7800000" algn="ctr" rotWithShape="0">
                  <a:srgbClr val="000000">
                    <a:alpha val="27000"/>
                  </a:srgbClr>
                </a:outerShdw>
              </a:effectLst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="1" dirty="0" smtClean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Box Müller Transformation</a:t>
                </a:r>
                <a:endParaRPr lang="en-US" sz="2400" b="1" dirty="0" smtClean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pc="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:r>
                  <a:rPr lang="en-US" spc="3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Transformation von uniform</a:t>
                </a:r>
              </a:p>
              <a:p>
                <a:r>
                  <a:rPr lang="en-US" spc="3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pc="3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en-US" spc="300" dirty="0" err="1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verteilten</a:t>
                </a:r>
                <a:r>
                  <a:rPr lang="en-US" spc="3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pc="300" dirty="0" err="1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Zahlen</a:t>
                </a:r>
                <a:r>
                  <a:rPr lang="en-US" spc="3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pc="300" dirty="0" err="1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zu</a:t>
                </a:r>
                <a:r>
                  <a:rPr lang="en-US" spc="3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Gauss-</a:t>
                </a:r>
              </a:p>
              <a:p>
                <a:r>
                  <a:rPr lang="en-US" spc="3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pc="3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en-US" spc="300" dirty="0" err="1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Verteilung</a:t>
                </a:r>
                <a:endParaRPr lang="en-US" spc="3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pc="3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pc="300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pc="300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pc="300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pc="30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pc="300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pc="300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−2</m:t>
                          </m:r>
                          <m:func>
                            <m:funcPr>
                              <m:ctrlPr>
                                <a:rPr lang="en-US" b="0" i="1" spc="300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pc="300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pc="300" smtClean="0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pc="300" smtClean="0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b="0" i="1" spc="300" smtClean="0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e>
                      </m:rad>
                      <m:func>
                        <m:funcPr>
                          <m:ctrlPr>
                            <a:rPr lang="en-US" b="0" i="1" spc="300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pc="300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pc="300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(2</m:t>
                          </m:r>
                          <m:r>
                            <a:rPr lang="en-US" b="0" i="1" spc="300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pc="300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pc="300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pc="300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pc="300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b="0" spc="3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pc="3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pc="300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pc="300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pc="300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b="0" i="1" spc="30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pc="300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pc="300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−2</m:t>
                          </m:r>
                          <m:func>
                            <m:funcPr>
                              <m:ctrlPr>
                                <a:rPr lang="en-US" b="0" i="1" spc="300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pc="300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pc="300" smtClean="0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pc="300" smtClean="0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b="0" i="1" spc="300" smtClean="0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e>
                      </m:rad>
                      <m:func>
                        <m:funcPr>
                          <m:ctrlPr>
                            <a:rPr lang="en-US" b="0" i="1" spc="300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pc="300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pc="300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(2</m:t>
                          </m:r>
                          <m:r>
                            <a:rPr lang="en-US" b="0" i="1" spc="300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pc="300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pc="300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pc="300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pc="300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pc="3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pc="3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pc="3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u="sng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56" y="985837"/>
                <a:ext cx="4964077" cy="52339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190500" dist="63500" dir="7800000" algn="ctr" rotWithShape="0">
                  <a:srgbClr val="000000">
                    <a:alpha val="27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0455" y="6429983"/>
            <a:ext cx="10334557" cy="417144"/>
          </a:xfrm>
        </p:spPr>
        <p:txBody>
          <a:bodyPr/>
          <a:lstStyle/>
          <a:p>
            <a:pPr algn="l"/>
            <a:r>
              <a:rPr lang="en-US" sz="1600" dirty="0" smtClean="0"/>
              <a:t>Inverse Box Müller Transformation</a:t>
            </a:r>
            <a:endParaRPr lang="en-US" sz="1600" dirty="0"/>
          </a:p>
        </p:txBody>
      </p:sp>
      <p:sp>
        <p:nvSpPr>
          <p:cNvPr id="10" name="Fußzeilenplatzhalter 3"/>
          <p:cNvSpPr txBox="1">
            <a:spLocks/>
          </p:cNvSpPr>
          <p:nvPr/>
        </p:nvSpPr>
        <p:spPr>
          <a:xfrm>
            <a:off x="603656" y="5257800"/>
            <a:ext cx="4964077" cy="962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Scott, D. W. Box Muller transformation. </a:t>
            </a:r>
            <a:r>
              <a:rPr lang="en-US" sz="1600" i="1" dirty="0"/>
              <a:t>Wiley Interdisciplinary Reviews: Computational Statistics</a:t>
            </a:r>
            <a:r>
              <a:rPr lang="en-US" sz="1600" dirty="0"/>
              <a:t> </a:t>
            </a:r>
            <a:r>
              <a:rPr lang="en-US" sz="1600" b="1" dirty="0"/>
              <a:t>3</a:t>
            </a:r>
            <a:r>
              <a:rPr lang="en-US" sz="1600" dirty="0"/>
              <a:t>, 177 179. </a:t>
            </a:r>
            <a:r>
              <a:rPr lang="en-US" sz="1600" dirty="0" err="1"/>
              <a:t>issn</a:t>
            </a:r>
            <a:r>
              <a:rPr lang="en-US" sz="1600" dirty="0"/>
              <a:t>: 1939-0068 (2011).</a:t>
            </a:r>
          </a:p>
        </p:txBody>
      </p:sp>
    </p:spTree>
    <p:extLst>
      <p:ext uri="{BB962C8B-B14F-4D97-AF65-F5344CB8AC3E}">
        <p14:creationId xmlns:p14="http://schemas.microsoft.com/office/powerpoint/2010/main" val="244938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0624" y="1"/>
            <a:ext cx="11338560" cy="985838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Proposed evaluation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hteck 5"/>
              <p:cNvSpPr/>
              <p:nvPr/>
            </p:nvSpPr>
            <p:spPr>
              <a:xfrm>
                <a:off x="6181420" y="985836"/>
                <a:ext cx="4964077" cy="5233989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190500" dist="63500" dir="7800000" algn="ctr" rotWithShape="0">
                  <a:srgbClr val="000000">
                    <a:alpha val="27000"/>
                  </a:srgbClr>
                </a:outerShdw>
              </a:effectLst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spc="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u="sng" spc="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Inversion</a:t>
                </a:r>
              </a:p>
              <a:p>
                <a:endParaRPr lang="en-US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pc="3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pc="3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pc="3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pc="3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pc="3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pc="3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pc="30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pc="30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pc="30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−[</m:t>
                                  </m:r>
                                  <m:sSubSup>
                                    <m:sSubSupPr>
                                      <m:ctrlPr>
                                        <a:rPr lang="en-US" b="0" i="1" spc="30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pc="30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b="0" i="1" spc="30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b="0" i="1" spc="30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b="0" i="1" spc="30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b="0" i="1" spc="30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pc="30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b="0" i="1" spc="30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pc="30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b="0" i="1" spc="30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]</m:t>
                                  </m:r>
                                </m:num>
                                <m:den>
                                  <m:r>
                                    <a:rPr lang="en-US" b="0" i="1" spc="30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pc="3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pc="3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pc="3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b="0" i="1" spc="3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pc="3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pc="3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pc="3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  <m:r>
                            <a:rPr lang="en-US" b="0" i="1" spc="3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𝜋</m:t>
                          </m:r>
                        </m:den>
                      </m:f>
                      <m:func>
                        <m:funcPr>
                          <m:ctrlPr>
                            <a:rPr lang="en-US" b="0" i="1" spc="3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pc="3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arc</m:t>
                          </m:r>
                          <m:r>
                            <m:rPr>
                              <m:sty m:val="p"/>
                            </m:rPr>
                            <a:rPr lang="en-US" b="0" i="0" spc="3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pc="30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pc="30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pc="30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pc="30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pc="30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b="0" i="1" spc="30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pc="30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Sup>
                                        <m:sSubSupPr>
                                          <m:ctrlPr>
                                            <a:rPr lang="en-US" b="0" i="1" spc="300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pc="300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b="0" i="1" spc="300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b="0" i="1" spc="300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b="0" i="1" spc="30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spc="300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pc="300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b="0" i="1" spc="300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b="0" i="1" spc="300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u="sng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u="sng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Rechtec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420" y="985836"/>
                <a:ext cx="4964077" cy="52339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190500" dist="63500" dir="7800000" algn="ctr" rotWithShape="0">
                  <a:srgbClr val="000000">
                    <a:alpha val="27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hteck 8"/>
              <p:cNvSpPr/>
              <p:nvPr/>
            </p:nvSpPr>
            <p:spPr>
              <a:xfrm>
                <a:off x="603656" y="985837"/>
                <a:ext cx="4964077" cy="5233988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190500" dist="63500" dir="7800000" algn="ctr" rotWithShape="0">
                  <a:srgbClr val="000000">
                    <a:alpha val="27000"/>
                  </a:srgbClr>
                </a:outerShdw>
              </a:effectLst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="1" dirty="0" smtClean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Box Müller Transformation</a:t>
                </a:r>
                <a:endParaRPr lang="en-US" sz="2400" b="1" dirty="0" smtClean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pc="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:r>
                  <a:rPr lang="en-US" spc="3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Transformation von uniform</a:t>
                </a:r>
              </a:p>
              <a:p>
                <a:r>
                  <a:rPr lang="en-US" spc="3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pc="3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en-US" spc="300" dirty="0" err="1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verteilten</a:t>
                </a:r>
                <a:r>
                  <a:rPr lang="en-US" spc="3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pc="300" dirty="0" err="1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Zahlen</a:t>
                </a:r>
                <a:r>
                  <a:rPr lang="en-US" spc="3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pc="300" dirty="0" err="1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zu</a:t>
                </a:r>
                <a:r>
                  <a:rPr lang="en-US" spc="3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Gauss-</a:t>
                </a:r>
              </a:p>
              <a:p>
                <a:r>
                  <a:rPr lang="en-US" spc="3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pc="3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en-US" spc="300" dirty="0" err="1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Verteilung</a:t>
                </a:r>
                <a:endParaRPr lang="en-US" spc="3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pc="3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pc="300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pc="300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pc="300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pc="30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pc="300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pc="300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−2</m:t>
                          </m:r>
                          <m:func>
                            <m:funcPr>
                              <m:ctrlPr>
                                <a:rPr lang="en-US" b="0" i="1" spc="300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pc="300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pc="300" smtClean="0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pc="300" smtClean="0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b="0" i="1" spc="300" smtClean="0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e>
                      </m:rad>
                      <m:func>
                        <m:funcPr>
                          <m:ctrlPr>
                            <a:rPr lang="en-US" b="0" i="1" spc="300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pc="300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pc="300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(2</m:t>
                          </m:r>
                          <m:r>
                            <a:rPr lang="en-US" b="0" i="1" spc="300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pc="300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pc="300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pc="300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pc="300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b="0" spc="3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pc="3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pc="300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pc="300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pc="300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b="0" i="1" spc="30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pc="300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pc="300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−2</m:t>
                          </m:r>
                          <m:func>
                            <m:funcPr>
                              <m:ctrlPr>
                                <a:rPr lang="en-US" b="0" i="1" spc="300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pc="300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pc="300" smtClean="0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pc="300" smtClean="0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b="0" i="1" spc="300" smtClean="0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e>
                      </m:rad>
                      <m:func>
                        <m:funcPr>
                          <m:ctrlPr>
                            <a:rPr lang="en-US" b="0" i="1" spc="300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pc="300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pc="300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(2</m:t>
                          </m:r>
                          <m:r>
                            <a:rPr lang="en-US" b="0" i="1" spc="300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pc="300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pc="300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pc="300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pc="300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pc="3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pc="3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pc="3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u="sng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56" y="985837"/>
                <a:ext cx="4964077" cy="52339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190500" dist="63500" dir="7800000" algn="ctr" rotWithShape="0">
                  <a:srgbClr val="000000">
                    <a:alpha val="27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0455" y="6429983"/>
            <a:ext cx="10334557" cy="417144"/>
          </a:xfrm>
        </p:spPr>
        <p:txBody>
          <a:bodyPr/>
          <a:lstStyle/>
          <a:p>
            <a:pPr algn="l"/>
            <a:r>
              <a:rPr lang="en-US" sz="1600" dirty="0" smtClean="0"/>
              <a:t>Inverse Box Müller Transformation</a:t>
            </a:r>
            <a:endParaRPr lang="en-US" sz="1600" dirty="0"/>
          </a:p>
        </p:txBody>
      </p:sp>
      <p:sp>
        <p:nvSpPr>
          <p:cNvPr id="10" name="Fußzeilenplatzhalter 3"/>
          <p:cNvSpPr txBox="1">
            <a:spLocks/>
          </p:cNvSpPr>
          <p:nvPr/>
        </p:nvSpPr>
        <p:spPr>
          <a:xfrm>
            <a:off x="603656" y="5257800"/>
            <a:ext cx="4964077" cy="962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Scott, D. W. Box Muller transformation. </a:t>
            </a:r>
            <a:r>
              <a:rPr lang="en-US" sz="1600" i="1" dirty="0"/>
              <a:t>Wiley Interdisciplinary Reviews: Computational Statistics</a:t>
            </a:r>
            <a:r>
              <a:rPr lang="en-US" sz="1600" dirty="0"/>
              <a:t> </a:t>
            </a:r>
            <a:r>
              <a:rPr lang="en-US" sz="1600" b="1" dirty="0"/>
              <a:t>3</a:t>
            </a:r>
            <a:r>
              <a:rPr lang="en-US" sz="1600" dirty="0"/>
              <a:t>, 177 179. </a:t>
            </a:r>
            <a:r>
              <a:rPr lang="en-US" sz="1600" dirty="0" err="1"/>
              <a:t>issn</a:t>
            </a:r>
            <a:r>
              <a:rPr lang="en-US" sz="1600" dirty="0"/>
              <a:t>: 1939-0068 (2011).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33350" y="123825"/>
            <a:ext cx="11820525" cy="651473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 flipV="1">
            <a:off x="133350" y="228600"/>
            <a:ext cx="11820525" cy="650618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343" y="3786327"/>
            <a:ext cx="8448844" cy="2722236"/>
          </a:xfrm>
          <a:prstGeom prst="rect">
            <a:avLst/>
          </a:prstGeom>
          <a:ln>
            <a:noFill/>
          </a:ln>
          <a:effectLst>
            <a:outerShdw blurRad="241300" dir="2700000" algn="tl" rotWithShape="0">
              <a:srgbClr val="333333"/>
            </a:outerShdw>
          </a:effectLst>
        </p:spPr>
      </p:pic>
    </p:spTree>
    <p:extLst>
      <p:ext uri="{BB962C8B-B14F-4D97-AF65-F5344CB8AC3E}">
        <p14:creationId xmlns:p14="http://schemas.microsoft.com/office/powerpoint/2010/main" val="401080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0624" y="1"/>
            <a:ext cx="11338560" cy="985838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New evaluation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hteck 5"/>
              <p:cNvSpPr/>
              <p:nvPr/>
            </p:nvSpPr>
            <p:spPr>
              <a:xfrm>
                <a:off x="6181420" y="985836"/>
                <a:ext cx="4964077" cy="5233989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190500" dist="63500" dir="7800000" algn="ctr" rotWithShape="0">
                  <a:srgbClr val="000000">
                    <a:alpha val="27000"/>
                  </a:srgbClr>
                </a:outerShdw>
              </a:effectLst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spc="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u="sng" spc="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CDF</a:t>
                </a:r>
              </a:p>
              <a:p>
                <a:endParaRPr lang="en-US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pc="3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pc="3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pc="3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pc="3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b="0" i="1" spc="3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  <m:r>
                        <a:rPr lang="en-US" b="0" i="1" spc="3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b="0" i="1" spc="3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𝜎</m:t>
                      </m:r>
                      <m:r>
                        <a:rPr lang="en-US" b="0" i="1" spc="3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)=</m:t>
                      </m:r>
                      <m:f>
                        <m:fPr>
                          <m:ctrlPr>
                            <a:rPr lang="en-US" b="0" i="1" spc="3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pc="3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pc="3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pc="3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pc="3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b="0" i="1" spc="30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pc="30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erf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pc="30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pc="30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pc="30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pc="30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pc="30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i="1" spc="30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i="1" spc="30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  <m:r>
                                        <a:rPr lang="en-US" b="0" i="1" spc="30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u="sng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u="sng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Rechtec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420" y="985836"/>
                <a:ext cx="4964077" cy="52339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190500" dist="63500" dir="7800000" algn="ctr" rotWithShape="0">
                  <a:srgbClr val="000000">
                    <a:alpha val="27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hteck 8"/>
          <p:cNvSpPr/>
          <p:nvPr/>
        </p:nvSpPr>
        <p:spPr>
          <a:xfrm>
            <a:off x="603656" y="985837"/>
            <a:ext cx="4964077" cy="5233988"/>
          </a:xfrm>
          <a:prstGeom prst="rect">
            <a:avLst/>
          </a:prstGeom>
          <a:solidFill>
            <a:schemeClr val="bg1"/>
          </a:solidFill>
          <a:effectLst>
            <a:outerShdw blurRad="190500" dist="63500" dir="7800000" algn="ctr" rotWithShape="0">
              <a:srgbClr val="000000">
                <a:alpha val="27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Cumulative distribution</a:t>
            </a:r>
          </a:p>
          <a:p>
            <a:r>
              <a:rPr lang="en-US" sz="24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en-US" sz="2400" b="1" dirty="0" smtClean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pc="3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math.stackexchange</a:t>
            </a:r>
            <a:r>
              <a:rPr 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</a:t>
            </a:r>
          </a:p>
          <a:p>
            <a:r>
              <a:rPr lang="en-US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rescue</a:t>
            </a:r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u="sng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0455" y="6429983"/>
            <a:ext cx="10334557" cy="417144"/>
          </a:xfrm>
        </p:spPr>
        <p:txBody>
          <a:bodyPr/>
          <a:lstStyle/>
          <a:p>
            <a:pPr algn="l"/>
            <a:r>
              <a:rPr lang="en-US" sz="1600" dirty="0" smtClean="0"/>
              <a:t>CDF evaluation</a:t>
            </a:r>
            <a:endParaRPr lang="en-US" sz="1600" dirty="0"/>
          </a:p>
        </p:txBody>
      </p:sp>
      <p:sp>
        <p:nvSpPr>
          <p:cNvPr id="10" name="Fußzeilenplatzhalter 3"/>
          <p:cNvSpPr txBox="1">
            <a:spLocks/>
          </p:cNvSpPr>
          <p:nvPr/>
        </p:nvSpPr>
        <p:spPr>
          <a:xfrm>
            <a:off x="603656" y="5781675"/>
            <a:ext cx="496407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https://math.stackexchange.com/a/2344086/373704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56" y="2976797"/>
            <a:ext cx="4964077" cy="259532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420" y="3311397"/>
            <a:ext cx="4964077" cy="290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6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0624" y="1"/>
            <a:ext cx="11338560" cy="985838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New evaluation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hteck 5"/>
              <p:cNvSpPr/>
              <p:nvPr/>
            </p:nvSpPr>
            <p:spPr>
              <a:xfrm>
                <a:off x="6181420" y="985836"/>
                <a:ext cx="4964077" cy="5233989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190500" dist="63500" dir="7800000" algn="ctr" rotWithShape="0">
                  <a:srgbClr val="000000">
                    <a:alpha val="27000"/>
                  </a:srgbClr>
                </a:outerShdw>
              </a:effectLst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spc="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u="sng" spc="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CDF</a:t>
                </a:r>
              </a:p>
              <a:p>
                <a:endParaRPr lang="en-US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pc="3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pc="3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pc="3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pc="3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b="0" i="1" spc="3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  <m:r>
                        <a:rPr lang="en-US" b="0" i="1" spc="3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b="0" i="1" spc="3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𝜎</m:t>
                      </m:r>
                      <m:r>
                        <a:rPr lang="en-US" b="0" i="1" spc="3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)=</m:t>
                      </m:r>
                      <m:f>
                        <m:fPr>
                          <m:ctrlPr>
                            <a:rPr lang="en-US" b="0" i="1" spc="3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pc="3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pc="3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pc="3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pc="3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b="0" i="1" spc="30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pc="30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erf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pc="30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pc="30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pc="30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pc="30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pc="30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i="1" spc="30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i="1" spc="30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  <m:r>
                                        <a:rPr lang="en-US" b="0" i="1" spc="30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u="sng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u="sng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Rechtec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420" y="985836"/>
                <a:ext cx="4964077" cy="52339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190500" dist="63500" dir="7800000" algn="ctr" rotWithShape="0">
                  <a:srgbClr val="000000">
                    <a:alpha val="27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hteck 8"/>
          <p:cNvSpPr/>
          <p:nvPr/>
        </p:nvSpPr>
        <p:spPr>
          <a:xfrm>
            <a:off x="603656" y="985837"/>
            <a:ext cx="4964077" cy="5233988"/>
          </a:xfrm>
          <a:prstGeom prst="rect">
            <a:avLst/>
          </a:prstGeom>
          <a:solidFill>
            <a:schemeClr val="bg1"/>
          </a:solidFill>
          <a:effectLst>
            <a:outerShdw blurRad="190500" dist="63500" dir="7800000" algn="ctr" rotWithShape="0">
              <a:srgbClr val="000000">
                <a:alpha val="27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Cumulative distribution</a:t>
            </a:r>
          </a:p>
          <a:p>
            <a:r>
              <a:rPr lang="en-US" sz="24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en-US" sz="2400" b="1" dirty="0" smtClean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pc="3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math.stackexchange</a:t>
            </a:r>
            <a:r>
              <a:rPr 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</a:t>
            </a:r>
          </a:p>
          <a:p>
            <a:r>
              <a:rPr lang="en-US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rescue</a:t>
            </a:r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u="sng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0455" y="6429983"/>
            <a:ext cx="10334557" cy="417144"/>
          </a:xfrm>
        </p:spPr>
        <p:txBody>
          <a:bodyPr/>
          <a:lstStyle/>
          <a:p>
            <a:pPr algn="l"/>
            <a:r>
              <a:rPr lang="en-US" sz="1600" dirty="0" smtClean="0"/>
              <a:t>CDF evaluation</a:t>
            </a:r>
            <a:endParaRPr lang="en-US" sz="1600" dirty="0"/>
          </a:p>
        </p:txBody>
      </p:sp>
      <p:sp>
        <p:nvSpPr>
          <p:cNvPr id="10" name="Fußzeilenplatzhalter 3"/>
          <p:cNvSpPr txBox="1">
            <a:spLocks/>
          </p:cNvSpPr>
          <p:nvPr/>
        </p:nvSpPr>
        <p:spPr>
          <a:xfrm>
            <a:off x="603656" y="5781675"/>
            <a:ext cx="496407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https://math.stackexchange.com/a/2344086/373704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56" y="2976797"/>
            <a:ext cx="4964077" cy="259532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420" y="3311397"/>
            <a:ext cx="4964077" cy="290842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6344" y="3773987"/>
            <a:ext cx="8448844" cy="2734576"/>
          </a:xfrm>
          <a:prstGeom prst="rect">
            <a:avLst/>
          </a:prstGeom>
          <a:ln>
            <a:noFill/>
          </a:ln>
          <a:effectLst>
            <a:outerShdw blurRad="292100" dir="2700000" algn="tl" rotWithShape="0">
              <a:srgbClr val="333333"/>
            </a:outerShdw>
          </a:effectLst>
        </p:spPr>
      </p:pic>
    </p:spTree>
    <p:extLst>
      <p:ext uri="{BB962C8B-B14F-4D97-AF65-F5344CB8AC3E}">
        <p14:creationId xmlns:p14="http://schemas.microsoft.com/office/powerpoint/2010/main" val="80888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0624" y="1"/>
            <a:ext cx="11338560" cy="985838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First measurements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181420" y="985836"/>
            <a:ext cx="4964077" cy="5233989"/>
          </a:xfrm>
          <a:prstGeom prst="rect">
            <a:avLst/>
          </a:prstGeom>
          <a:solidFill>
            <a:schemeClr val="bg1"/>
          </a:solidFill>
          <a:effectLst>
            <a:outerShdw blurRad="190500" dist="63500" dir="7800000" algn="ctr" rotWithShape="0">
              <a:srgbClr val="000000">
                <a:alpha val="27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Histogram</a:t>
            </a:r>
          </a:p>
          <a:p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Perfectly gauss (or is it?)</a:t>
            </a:r>
          </a:p>
          <a:p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u="sng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u="sng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03656" y="985837"/>
            <a:ext cx="4964077" cy="5233988"/>
          </a:xfrm>
          <a:prstGeom prst="rect">
            <a:avLst/>
          </a:prstGeom>
          <a:solidFill>
            <a:schemeClr val="bg1"/>
          </a:solidFill>
          <a:effectLst>
            <a:outerShdw blurRad="190500" dist="63500" dir="7800000" algn="ctr" rotWithShape="0">
              <a:srgbClr val="000000">
                <a:alpha val="27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Electrical noise of the PD</a:t>
            </a:r>
            <a:endParaRPr lang="en-US" sz="2400" b="1" dirty="0" smtClean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Electrical noise of the PD</a:t>
            </a:r>
          </a:p>
          <a:p>
            <a:r>
              <a:rPr lang="en-US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prevalent normal distributed</a:t>
            </a:r>
          </a:p>
          <a:p>
            <a:r>
              <a:rPr lang="en-US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with set gain of 20 dB</a:t>
            </a: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u="sng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0455" y="6429983"/>
            <a:ext cx="10334557" cy="417144"/>
          </a:xfrm>
        </p:spPr>
        <p:txBody>
          <a:bodyPr/>
          <a:lstStyle/>
          <a:p>
            <a:pPr algn="l"/>
            <a:r>
              <a:rPr lang="en-US" sz="1600" dirty="0" smtClean="0"/>
              <a:t>Electrical noise evaluation</a:t>
            </a:r>
            <a:endParaRPr lang="en-US" sz="16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96" y="3126099"/>
            <a:ext cx="4958438" cy="309372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419" y="3126099"/>
            <a:ext cx="4964078" cy="308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0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635</Words>
  <Application>Microsoft Office PowerPoint</Application>
  <PresentationFormat>Breitbild</PresentationFormat>
  <Paragraphs>566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4" baseType="lpstr">
      <vt:lpstr>Arial</vt:lpstr>
      <vt:lpstr>Bell MT</vt:lpstr>
      <vt:lpstr>Calibri</vt:lpstr>
      <vt:lpstr>Calibri Light</vt:lpstr>
      <vt:lpstr>Cambria Math</vt:lpstr>
      <vt:lpstr>Times New Roman</vt:lpstr>
      <vt:lpstr>Office</vt:lpstr>
      <vt:lpstr>Thermal attenuation noise of optical power from a 420 nm light source in hot 85,87Rb vapor</vt:lpstr>
      <vt:lpstr>The Idea</vt:lpstr>
      <vt:lpstr>The Idea</vt:lpstr>
      <vt:lpstr>The Idea</vt:lpstr>
      <vt:lpstr>Proposed evaluation</vt:lpstr>
      <vt:lpstr>Proposed evaluation</vt:lpstr>
      <vt:lpstr>New evaluation</vt:lpstr>
      <vt:lpstr>New evaluation</vt:lpstr>
      <vt:lpstr>First measurements</vt:lpstr>
      <vt:lpstr>First measurements</vt:lpstr>
      <vt:lpstr>First measurements</vt:lpstr>
      <vt:lpstr>First measurements</vt:lpstr>
      <vt:lpstr>First measurements</vt:lpstr>
      <vt:lpstr>First measurements</vt:lpstr>
      <vt:lpstr>Electrical noise fault</vt:lpstr>
      <vt:lpstr>Laser power attenuation measurement</vt:lpstr>
      <vt:lpstr>Laser power attenuation measurement</vt:lpstr>
      <vt:lpstr>Laser power attenuation measurement</vt:lpstr>
      <vt:lpstr>Laser power attenuation measurement</vt:lpstr>
      <vt:lpstr>Laser power attenuation measurement</vt:lpstr>
      <vt:lpstr>Laser power attenuation measurement</vt:lpstr>
      <vt:lpstr>Laser power attenuation measurement</vt:lpstr>
      <vt:lpstr>Laser power attenuation measurement</vt:lpstr>
      <vt:lpstr>Laser power attenuation measurement</vt:lpstr>
      <vt:lpstr>Laser power attenuation measurement</vt:lpstr>
      <vt:lpstr>Laser power attenuation measurement</vt:lpstr>
      <vt:lpstr>Vielen Dank für die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Qualication of a lasersystem for atom interferometry with potassium in microgravity</dc:title>
  <dc:creator>Jelle</dc:creator>
  <cp:lastModifiedBy>Jelle</cp:lastModifiedBy>
  <cp:revision>237</cp:revision>
  <dcterms:created xsi:type="dcterms:W3CDTF">2018-05-01T16:02:27Z</dcterms:created>
  <dcterms:modified xsi:type="dcterms:W3CDTF">2019-07-06T15:20:09Z</dcterms:modified>
</cp:coreProperties>
</file>