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strument Sans Medium" panose="020B0604020202020204" charset="0"/>
      <p:regular r:id="rId13"/>
    </p:embeddedFont>
    <p:embeddedFont>
      <p:font typeface="Inter"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8" d="100"/>
          <a:sy n="98"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589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axsoscertificates.college"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793790" y="2378035"/>
            <a:ext cx="4221480" cy="1721525"/>
          </a:xfrm>
          <a:prstGeom prst="rect">
            <a:avLst/>
          </a:prstGeom>
        </p:spPr>
      </p:pic>
      <p:sp>
        <p:nvSpPr>
          <p:cNvPr id="4" name="Text 0"/>
          <p:cNvSpPr/>
          <p:nvPr/>
        </p:nvSpPr>
        <p:spPr>
          <a:xfrm>
            <a:off x="793790" y="4439722"/>
            <a:ext cx="7301508"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Certificate Manager Project</a:t>
            </a:r>
            <a:endParaRPr lang="en-US" sz="4450" dirty="0"/>
          </a:p>
        </p:txBody>
      </p:sp>
      <p:sp>
        <p:nvSpPr>
          <p:cNvPr id="5" name="Text 1"/>
          <p:cNvSpPr/>
          <p:nvPr/>
        </p:nvSpPr>
        <p:spPr>
          <a:xfrm>
            <a:off x="793790" y="5488662"/>
            <a:ext cx="7556421" cy="362903"/>
          </a:xfrm>
          <a:prstGeom prst="rect">
            <a:avLst/>
          </a:prstGeom>
          <a:noFill/>
          <a:ln/>
        </p:spPr>
        <p:txBody>
          <a:bodyPr wrap="non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Streamlining Student Grade and Certification Management</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40351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Thank You</a:t>
            </a:r>
            <a:endParaRPr lang="en-US" sz="4450" dirty="0"/>
          </a:p>
        </p:txBody>
      </p:sp>
      <p:sp>
        <p:nvSpPr>
          <p:cNvPr id="3" name="Text 1"/>
          <p:cNvSpPr/>
          <p:nvPr/>
        </p:nvSpPr>
        <p:spPr>
          <a:xfrm>
            <a:off x="793790" y="3452455"/>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We appreciate your interest in the Certificate Manager Project.</a:t>
            </a:r>
            <a:endParaRPr lang="en-US" sz="1750" dirty="0"/>
          </a:p>
        </p:txBody>
      </p:sp>
      <p:sp>
        <p:nvSpPr>
          <p:cNvPr id="4" name="Text 2"/>
          <p:cNvSpPr/>
          <p:nvPr/>
        </p:nvSpPr>
        <p:spPr>
          <a:xfrm>
            <a:off x="793790" y="4070509"/>
            <a:ext cx="13042821"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5" name="Image 0" descr="preencoded.png">
            <a:hlinkClick r:id="rId3"/>
          </p:cNvPr>
          <p:cNvPicPr>
            <a:picLocks noChangeAspect="1"/>
          </p:cNvPicPr>
          <p:nvPr/>
        </p:nvPicPr>
        <p:blipFill>
          <a:blip r:embed="rId4"/>
          <a:stretch>
            <a:fillRect/>
          </a:stretch>
        </p:blipFill>
        <p:spPr>
          <a:xfrm>
            <a:off x="793790" y="4688562"/>
            <a:ext cx="13042821" cy="1137404"/>
          </a:xfrm>
          <a:prstGeom prst="rect">
            <a:avLst/>
          </a:prstGeom>
        </p:spPr>
      </p:pic>
      <p:sp>
        <p:nvSpPr>
          <p:cNvPr id="6" name="Rectangle 5">
            <a:extLst>
              <a:ext uri="{FF2B5EF4-FFF2-40B4-BE49-F238E27FC236}">
                <a16:creationId xmlns:a16="http://schemas.microsoft.com/office/drawing/2014/main" id="{4F4B7760-C3CB-7034-7BB5-568A6535CA84}"/>
              </a:ext>
            </a:extLst>
          </p:cNvPr>
          <p:cNvSpPr/>
          <p:nvPr/>
        </p:nvSpPr>
        <p:spPr>
          <a:xfrm>
            <a:off x="12684868" y="7538936"/>
            <a:ext cx="1945532" cy="6906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304597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Introduction</a:t>
            </a:r>
            <a:endParaRPr lang="en-US" sz="4450" dirty="0"/>
          </a:p>
        </p:txBody>
      </p:sp>
      <p:sp>
        <p:nvSpPr>
          <p:cNvPr id="3" name="Text 1"/>
          <p:cNvSpPr/>
          <p:nvPr/>
        </p:nvSpPr>
        <p:spPr>
          <a:xfrm>
            <a:off x="793790" y="4094917"/>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Welcome to our presentation on the Certificate Manager Project. This system is designed to streamline the management process for educational academies. It allows teachers to input their students’ information, assign responsible teachers, and track financial and academic progress.</a:t>
            </a:r>
            <a:endParaRPr lang="en-US" sz="1750" dirty="0"/>
          </a:p>
        </p:txBody>
      </p:sp>
      <p:sp>
        <p:nvSpPr>
          <p:cNvPr id="4" name="Rectangle 3">
            <a:extLst>
              <a:ext uri="{FF2B5EF4-FFF2-40B4-BE49-F238E27FC236}">
                <a16:creationId xmlns:a16="http://schemas.microsoft.com/office/drawing/2014/main" id="{7CF198D9-88C0-40D9-5DD0-69F16C274605}"/>
              </a:ext>
            </a:extLst>
          </p:cNvPr>
          <p:cNvSpPr/>
          <p:nvPr/>
        </p:nvSpPr>
        <p:spPr>
          <a:xfrm>
            <a:off x="12684868" y="7538936"/>
            <a:ext cx="1945532" cy="6906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3912394"/>
          </a:xfrm>
          <a:prstGeom prst="rect">
            <a:avLst/>
          </a:prstGeom>
        </p:spPr>
      </p:pic>
      <p:sp>
        <p:nvSpPr>
          <p:cNvPr id="3" name="Text 0"/>
          <p:cNvSpPr/>
          <p:nvPr/>
        </p:nvSpPr>
        <p:spPr>
          <a:xfrm>
            <a:off x="730329" y="4486632"/>
            <a:ext cx="5216604" cy="651986"/>
          </a:xfrm>
          <a:prstGeom prst="rect">
            <a:avLst/>
          </a:prstGeom>
          <a:noFill/>
          <a:ln/>
        </p:spPr>
        <p:txBody>
          <a:bodyPr wrap="none" lIns="0" tIns="0" rIns="0" bIns="0" rtlCol="0" anchor="t"/>
          <a:lstStyle/>
          <a:p>
            <a:pPr marL="0" indent="0">
              <a:lnSpc>
                <a:spcPts val="5100"/>
              </a:lnSpc>
              <a:buNone/>
            </a:pPr>
            <a:r>
              <a:rPr lang="en-US" sz="4100" dirty="0">
                <a:solidFill>
                  <a:srgbClr val="5E208E"/>
                </a:solidFill>
                <a:latin typeface="Instrument Sans Medium" pitchFamily="34" charset="0"/>
                <a:ea typeface="Instrument Sans Medium" pitchFamily="34" charset="-122"/>
                <a:cs typeface="Instrument Sans Medium" pitchFamily="34" charset="-120"/>
              </a:rPr>
              <a:t>The Problem</a:t>
            </a:r>
            <a:endParaRPr lang="en-US" sz="4100" dirty="0"/>
          </a:p>
        </p:txBody>
      </p:sp>
      <p:sp>
        <p:nvSpPr>
          <p:cNvPr id="4" name="Shape 1"/>
          <p:cNvSpPr/>
          <p:nvPr/>
        </p:nvSpPr>
        <p:spPr>
          <a:xfrm>
            <a:off x="730329" y="5451515"/>
            <a:ext cx="4250888" cy="2203728"/>
          </a:xfrm>
          <a:prstGeom prst="roundRect">
            <a:avLst>
              <a:gd name="adj" fmla="val 1420"/>
            </a:avLst>
          </a:prstGeom>
          <a:solidFill>
            <a:srgbClr val="F2F2F2"/>
          </a:solidFill>
          <a:ln/>
        </p:spPr>
      </p:sp>
      <p:sp>
        <p:nvSpPr>
          <p:cNvPr id="5" name="Text 2"/>
          <p:cNvSpPr/>
          <p:nvPr/>
        </p:nvSpPr>
        <p:spPr>
          <a:xfrm>
            <a:off x="938927" y="5660112"/>
            <a:ext cx="2608302" cy="325993"/>
          </a:xfrm>
          <a:prstGeom prst="rect">
            <a:avLst/>
          </a:prstGeom>
          <a:noFill/>
          <a:ln/>
        </p:spPr>
        <p:txBody>
          <a:bodyPr wrap="none" lIns="0" tIns="0" rIns="0" bIns="0" rtlCol="0" anchor="t"/>
          <a:lstStyle/>
          <a:p>
            <a:pPr marL="0" indent="0">
              <a:lnSpc>
                <a:spcPts val="2550"/>
              </a:lnSpc>
              <a:buNone/>
            </a:pPr>
            <a:r>
              <a:rPr lang="en-US" sz="2050" dirty="0">
                <a:solidFill>
                  <a:srgbClr val="5E208E"/>
                </a:solidFill>
                <a:latin typeface="Instrument Sans Medium" pitchFamily="34" charset="0"/>
                <a:ea typeface="Instrument Sans Medium" pitchFamily="34" charset="-122"/>
                <a:cs typeface="Instrument Sans Medium" pitchFamily="34" charset="-120"/>
              </a:rPr>
              <a:t>Manual Processes</a:t>
            </a:r>
            <a:endParaRPr lang="en-US" sz="2050" dirty="0"/>
          </a:p>
        </p:txBody>
      </p:sp>
      <p:sp>
        <p:nvSpPr>
          <p:cNvPr id="6" name="Text 3"/>
          <p:cNvSpPr/>
          <p:nvPr/>
        </p:nvSpPr>
        <p:spPr>
          <a:xfrm>
            <a:off x="938927" y="6111240"/>
            <a:ext cx="3833693" cy="1001554"/>
          </a:xfrm>
          <a:prstGeom prst="rect">
            <a:avLst/>
          </a:prstGeom>
          <a:noFill/>
          <a:ln/>
        </p:spPr>
        <p:txBody>
          <a:bodyPr wrap="square" lIns="0" tIns="0" rIns="0" bIns="0" rtlCol="0" anchor="t"/>
          <a:lstStyle/>
          <a:p>
            <a:pPr marL="0" indent="0">
              <a:lnSpc>
                <a:spcPts val="2600"/>
              </a:lnSpc>
              <a:buNone/>
            </a:pPr>
            <a:r>
              <a:rPr lang="en-US" sz="1600" dirty="0">
                <a:solidFill>
                  <a:srgbClr val="B05EF1"/>
                </a:solidFill>
                <a:latin typeface="Inter" pitchFamily="34" charset="0"/>
                <a:ea typeface="Inter" pitchFamily="34" charset="-122"/>
                <a:cs typeface="Inter" pitchFamily="34" charset="-120"/>
              </a:rPr>
              <a:t>Many institutions rely on manual methods for student records, payment tracking, and certificate issuance.</a:t>
            </a:r>
            <a:endParaRPr lang="en-US" sz="1600" dirty="0"/>
          </a:p>
        </p:txBody>
      </p:sp>
      <p:sp>
        <p:nvSpPr>
          <p:cNvPr id="7" name="Shape 4"/>
          <p:cNvSpPr/>
          <p:nvPr/>
        </p:nvSpPr>
        <p:spPr>
          <a:xfrm>
            <a:off x="5189815" y="5451515"/>
            <a:ext cx="4250888" cy="2203728"/>
          </a:xfrm>
          <a:prstGeom prst="roundRect">
            <a:avLst>
              <a:gd name="adj" fmla="val 1420"/>
            </a:avLst>
          </a:prstGeom>
          <a:solidFill>
            <a:srgbClr val="F2F2F2"/>
          </a:solidFill>
          <a:ln/>
        </p:spPr>
      </p:sp>
      <p:sp>
        <p:nvSpPr>
          <p:cNvPr id="8" name="Text 5"/>
          <p:cNvSpPr/>
          <p:nvPr/>
        </p:nvSpPr>
        <p:spPr>
          <a:xfrm>
            <a:off x="5398413" y="5660112"/>
            <a:ext cx="2686050" cy="325993"/>
          </a:xfrm>
          <a:prstGeom prst="rect">
            <a:avLst/>
          </a:prstGeom>
          <a:noFill/>
          <a:ln/>
        </p:spPr>
        <p:txBody>
          <a:bodyPr wrap="none" lIns="0" tIns="0" rIns="0" bIns="0" rtlCol="0" anchor="t"/>
          <a:lstStyle/>
          <a:p>
            <a:pPr marL="0" indent="0">
              <a:lnSpc>
                <a:spcPts val="2550"/>
              </a:lnSpc>
              <a:buNone/>
            </a:pPr>
            <a:r>
              <a:rPr lang="en-US" sz="2050" dirty="0">
                <a:solidFill>
                  <a:srgbClr val="5E208E"/>
                </a:solidFill>
                <a:latin typeface="Instrument Sans Medium" pitchFamily="34" charset="0"/>
                <a:ea typeface="Instrument Sans Medium" pitchFamily="34" charset="-122"/>
                <a:cs typeface="Instrument Sans Medium" pitchFamily="34" charset="-120"/>
              </a:rPr>
              <a:t>Disorganized Systems</a:t>
            </a:r>
            <a:endParaRPr lang="en-US" sz="2050" dirty="0"/>
          </a:p>
        </p:txBody>
      </p:sp>
      <p:sp>
        <p:nvSpPr>
          <p:cNvPr id="9" name="Text 6"/>
          <p:cNvSpPr/>
          <p:nvPr/>
        </p:nvSpPr>
        <p:spPr>
          <a:xfrm>
            <a:off x="5398413" y="6111240"/>
            <a:ext cx="3833693" cy="1001554"/>
          </a:xfrm>
          <a:prstGeom prst="rect">
            <a:avLst/>
          </a:prstGeom>
          <a:noFill/>
          <a:ln/>
        </p:spPr>
        <p:txBody>
          <a:bodyPr wrap="square" lIns="0" tIns="0" rIns="0" bIns="0" rtlCol="0" anchor="t"/>
          <a:lstStyle/>
          <a:p>
            <a:pPr marL="0" indent="0">
              <a:lnSpc>
                <a:spcPts val="2600"/>
              </a:lnSpc>
              <a:buNone/>
            </a:pPr>
            <a:r>
              <a:rPr lang="en-US" sz="1600" dirty="0">
                <a:solidFill>
                  <a:srgbClr val="B05EF1"/>
                </a:solidFill>
                <a:latin typeface="Inter" pitchFamily="34" charset="0"/>
                <a:ea typeface="Inter" pitchFamily="34" charset="-122"/>
                <a:cs typeface="Inter" pitchFamily="34" charset="-120"/>
              </a:rPr>
              <a:t>Outdated or disconnected systems lead to errors, wasted time, and inefficiency.</a:t>
            </a:r>
            <a:endParaRPr lang="en-US" sz="1600" dirty="0"/>
          </a:p>
        </p:txBody>
      </p:sp>
      <p:sp>
        <p:nvSpPr>
          <p:cNvPr id="10" name="Shape 7"/>
          <p:cNvSpPr/>
          <p:nvPr/>
        </p:nvSpPr>
        <p:spPr>
          <a:xfrm>
            <a:off x="9649301" y="5451515"/>
            <a:ext cx="4250888" cy="2203728"/>
          </a:xfrm>
          <a:prstGeom prst="roundRect">
            <a:avLst>
              <a:gd name="adj" fmla="val 1420"/>
            </a:avLst>
          </a:prstGeom>
          <a:solidFill>
            <a:srgbClr val="F2F2F2"/>
          </a:solidFill>
          <a:ln/>
        </p:spPr>
      </p:sp>
      <p:sp>
        <p:nvSpPr>
          <p:cNvPr id="11" name="Text 8"/>
          <p:cNvSpPr/>
          <p:nvPr/>
        </p:nvSpPr>
        <p:spPr>
          <a:xfrm>
            <a:off x="9857899" y="5660112"/>
            <a:ext cx="2895362" cy="325993"/>
          </a:xfrm>
          <a:prstGeom prst="rect">
            <a:avLst/>
          </a:prstGeom>
          <a:noFill/>
          <a:ln/>
        </p:spPr>
        <p:txBody>
          <a:bodyPr wrap="none" lIns="0" tIns="0" rIns="0" bIns="0" rtlCol="0" anchor="t"/>
          <a:lstStyle/>
          <a:p>
            <a:pPr marL="0" indent="0">
              <a:lnSpc>
                <a:spcPts val="2550"/>
              </a:lnSpc>
              <a:buNone/>
            </a:pPr>
            <a:r>
              <a:rPr lang="en-US" sz="2050" dirty="0">
                <a:solidFill>
                  <a:srgbClr val="5E208E"/>
                </a:solidFill>
                <a:latin typeface="Instrument Sans Medium" pitchFamily="34" charset="0"/>
                <a:ea typeface="Instrument Sans Medium" pitchFamily="34" charset="-122"/>
                <a:cs typeface="Instrument Sans Medium" pitchFamily="34" charset="-120"/>
              </a:rPr>
              <a:t>Lack of Synchronization</a:t>
            </a:r>
            <a:endParaRPr lang="en-US" sz="2050" dirty="0"/>
          </a:p>
        </p:txBody>
      </p:sp>
      <p:sp>
        <p:nvSpPr>
          <p:cNvPr id="12" name="Text 9"/>
          <p:cNvSpPr/>
          <p:nvPr/>
        </p:nvSpPr>
        <p:spPr>
          <a:xfrm>
            <a:off x="9857899" y="6111240"/>
            <a:ext cx="3833693" cy="1335405"/>
          </a:xfrm>
          <a:prstGeom prst="rect">
            <a:avLst/>
          </a:prstGeom>
          <a:noFill/>
          <a:ln/>
        </p:spPr>
        <p:txBody>
          <a:bodyPr wrap="square" lIns="0" tIns="0" rIns="0" bIns="0" rtlCol="0" anchor="t"/>
          <a:lstStyle/>
          <a:p>
            <a:pPr marL="0" indent="0">
              <a:lnSpc>
                <a:spcPts val="2600"/>
              </a:lnSpc>
              <a:buNone/>
            </a:pPr>
            <a:r>
              <a:rPr lang="en-US" sz="1600" dirty="0">
                <a:solidFill>
                  <a:srgbClr val="B05EF1"/>
                </a:solidFill>
                <a:latin typeface="Inter" pitchFamily="34" charset="0"/>
                <a:ea typeface="Inter" pitchFamily="34" charset="-122"/>
                <a:cs typeface="Inter" pitchFamily="34" charset="-120"/>
              </a:rPr>
              <a:t>Teachers, accountants, and administrators struggle to keep data consistent across various departments.</a:t>
            </a:r>
            <a:endParaRPr lang="en-US" sz="1600" dirty="0"/>
          </a:p>
        </p:txBody>
      </p:sp>
      <p:sp>
        <p:nvSpPr>
          <p:cNvPr id="15" name="Rectangle 14">
            <a:extLst>
              <a:ext uri="{FF2B5EF4-FFF2-40B4-BE49-F238E27FC236}">
                <a16:creationId xmlns:a16="http://schemas.microsoft.com/office/drawing/2014/main" id="{28ACB090-4137-6B65-082A-09BF302DAA18}"/>
              </a:ext>
            </a:extLst>
          </p:cNvPr>
          <p:cNvSpPr/>
          <p:nvPr/>
        </p:nvSpPr>
        <p:spPr>
          <a:xfrm>
            <a:off x="12718826" y="7780378"/>
            <a:ext cx="1911574" cy="4492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5033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The Solution</a:t>
            </a:r>
            <a:endParaRPr lang="en-US" sz="4450" dirty="0"/>
          </a:p>
        </p:txBody>
      </p:sp>
      <p:sp>
        <p:nvSpPr>
          <p:cNvPr id="3" name="Shape 1"/>
          <p:cNvSpPr/>
          <p:nvPr/>
        </p:nvSpPr>
        <p:spPr>
          <a:xfrm>
            <a:off x="793790" y="2912745"/>
            <a:ext cx="6408063" cy="1669852"/>
          </a:xfrm>
          <a:prstGeom prst="roundRect">
            <a:avLst>
              <a:gd name="adj" fmla="val 2038"/>
            </a:avLst>
          </a:prstGeom>
          <a:solidFill>
            <a:srgbClr val="F2F2F2"/>
          </a:solidFill>
          <a:ln/>
        </p:spPr>
      </p:sp>
      <p:sp>
        <p:nvSpPr>
          <p:cNvPr id="4" name="Text 2"/>
          <p:cNvSpPr/>
          <p:nvPr/>
        </p:nvSpPr>
        <p:spPr>
          <a:xfrm>
            <a:off x="1020604" y="313955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Centralized Platform</a:t>
            </a:r>
            <a:endParaRPr lang="en-US" sz="2200" dirty="0"/>
          </a:p>
        </p:txBody>
      </p:sp>
      <p:sp>
        <p:nvSpPr>
          <p:cNvPr id="5" name="Text 3"/>
          <p:cNvSpPr/>
          <p:nvPr/>
        </p:nvSpPr>
        <p:spPr>
          <a:xfrm>
            <a:off x="1020604" y="3629978"/>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Provides a single hub for teachers, accountants, and administrators to input and access student information.</a:t>
            </a:r>
            <a:endParaRPr lang="en-US" sz="1750" dirty="0"/>
          </a:p>
        </p:txBody>
      </p:sp>
      <p:sp>
        <p:nvSpPr>
          <p:cNvPr id="6" name="Shape 4"/>
          <p:cNvSpPr/>
          <p:nvPr/>
        </p:nvSpPr>
        <p:spPr>
          <a:xfrm>
            <a:off x="7428667" y="2912745"/>
            <a:ext cx="6408063" cy="1669852"/>
          </a:xfrm>
          <a:prstGeom prst="roundRect">
            <a:avLst>
              <a:gd name="adj" fmla="val 2038"/>
            </a:avLst>
          </a:prstGeom>
          <a:solidFill>
            <a:srgbClr val="F2F2F2"/>
          </a:solidFill>
          <a:ln/>
        </p:spPr>
      </p:sp>
      <p:sp>
        <p:nvSpPr>
          <p:cNvPr id="7" name="Text 5"/>
          <p:cNvSpPr/>
          <p:nvPr/>
        </p:nvSpPr>
        <p:spPr>
          <a:xfrm>
            <a:off x="7655481" y="3139559"/>
            <a:ext cx="2905720" cy="354330"/>
          </a:xfrm>
          <a:prstGeom prst="rect">
            <a:avLst/>
          </a:prstGeom>
          <a:noFill/>
          <a:ln/>
        </p:spPr>
        <p:txBody>
          <a:bodyPr wrap="none" lIns="0" tIns="0" rIns="0" bIns="0" rtlCol="0" anchor="t"/>
          <a:lstStyle/>
          <a:p>
            <a:pPr marL="0" indent="0">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Automated Processes</a:t>
            </a:r>
            <a:endParaRPr lang="en-US" sz="2200" dirty="0"/>
          </a:p>
        </p:txBody>
      </p:sp>
      <p:sp>
        <p:nvSpPr>
          <p:cNvPr id="8" name="Text 6"/>
          <p:cNvSpPr/>
          <p:nvPr/>
        </p:nvSpPr>
        <p:spPr>
          <a:xfrm>
            <a:off x="7655481" y="3629978"/>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Streamlines tasks like eligibility checks, grade tracking, and certificate generation, reducing manual work.</a:t>
            </a:r>
            <a:endParaRPr lang="en-US" sz="1750" dirty="0"/>
          </a:p>
        </p:txBody>
      </p:sp>
      <p:sp>
        <p:nvSpPr>
          <p:cNvPr id="9" name="Shape 7"/>
          <p:cNvSpPr/>
          <p:nvPr/>
        </p:nvSpPr>
        <p:spPr>
          <a:xfrm>
            <a:off x="793790" y="4809411"/>
            <a:ext cx="6408063" cy="1669852"/>
          </a:xfrm>
          <a:prstGeom prst="roundRect">
            <a:avLst>
              <a:gd name="adj" fmla="val 2038"/>
            </a:avLst>
          </a:prstGeom>
          <a:solidFill>
            <a:srgbClr val="F2F2F2"/>
          </a:solidFill>
          <a:ln/>
        </p:spPr>
      </p:sp>
      <p:sp>
        <p:nvSpPr>
          <p:cNvPr id="10" name="Text 8"/>
          <p:cNvSpPr/>
          <p:nvPr/>
        </p:nvSpPr>
        <p:spPr>
          <a:xfrm>
            <a:off x="1020604" y="503622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Data Integrity</a:t>
            </a:r>
            <a:endParaRPr lang="en-US" sz="2200" dirty="0"/>
          </a:p>
        </p:txBody>
      </p:sp>
      <p:sp>
        <p:nvSpPr>
          <p:cNvPr id="11" name="Text 9"/>
          <p:cNvSpPr/>
          <p:nvPr/>
        </p:nvSpPr>
        <p:spPr>
          <a:xfrm>
            <a:off x="1020604" y="5526643"/>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Ensures consistent and accurate data across the system, eliminating inconsistencies and errors.</a:t>
            </a:r>
            <a:endParaRPr lang="en-US" sz="1750" dirty="0"/>
          </a:p>
        </p:txBody>
      </p:sp>
      <p:sp>
        <p:nvSpPr>
          <p:cNvPr id="12" name="Shape 10"/>
          <p:cNvSpPr/>
          <p:nvPr/>
        </p:nvSpPr>
        <p:spPr>
          <a:xfrm>
            <a:off x="7428667" y="4809411"/>
            <a:ext cx="6408063" cy="1669852"/>
          </a:xfrm>
          <a:prstGeom prst="roundRect">
            <a:avLst>
              <a:gd name="adj" fmla="val 2038"/>
            </a:avLst>
          </a:prstGeom>
          <a:solidFill>
            <a:srgbClr val="F2F2F2"/>
          </a:solidFill>
          <a:ln/>
        </p:spPr>
      </p:sp>
      <p:sp>
        <p:nvSpPr>
          <p:cNvPr id="13" name="Text 11"/>
          <p:cNvSpPr/>
          <p:nvPr/>
        </p:nvSpPr>
        <p:spPr>
          <a:xfrm>
            <a:off x="7655481" y="503622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Improved Efficiency</a:t>
            </a:r>
            <a:endParaRPr lang="en-US" sz="2200" dirty="0"/>
          </a:p>
        </p:txBody>
      </p:sp>
      <p:sp>
        <p:nvSpPr>
          <p:cNvPr id="14" name="Text 12"/>
          <p:cNvSpPr/>
          <p:nvPr/>
        </p:nvSpPr>
        <p:spPr>
          <a:xfrm>
            <a:off x="7655481" y="5526643"/>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Saves time, reduces manual errors, and increases overall efficiency for the institution.</a:t>
            </a:r>
            <a:endParaRPr lang="en-US" sz="1750" dirty="0"/>
          </a:p>
        </p:txBody>
      </p:sp>
      <p:sp>
        <p:nvSpPr>
          <p:cNvPr id="15" name="Rectangle 14">
            <a:extLst>
              <a:ext uri="{FF2B5EF4-FFF2-40B4-BE49-F238E27FC236}">
                <a16:creationId xmlns:a16="http://schemas.microsoft.com/office/drawing/2014/main" id="{0B802019-6B8A-29EA-BC63-0050BA32F6DA}"/>
              </a:ext>
            </a:extLst>
          </p:cNvPr>
          <p:cNvSpPr/>
          <p:nvPr/>
        </p:nvSpPr>
        <p:spPr>
          <a:xfrm>
            <a:off x="12684868" y="7538936"/>
            <a:ext cx="1945532" cy="6906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1049" y="777716"/>
            <a:ext cx="5507474" cy="688419"/>
          </a:xfrm>
          <a:prstGeom prst="rect">
            <a:avLst/>
          </a:prstGeom>
          <a:noFill/>
          <a:ln/>
        </p:spPr>
        <p:txBody>
          <a:bodyPr wrap="none" lIns="0" tIns="0" rIns="0" bIns="0" rtlCol="0" anchor="t"/>
          <a:lstStyle/>
          <a:p>
            <a:pPr marL="0" indent="0">
              <a:lnSpc>
                <a:spcPts val="5400"/>
              </a:lnSpc>
              <a:buNone/>
            </a:pPr>
            <a:r>
              <a:rPr lang="en-US" sz="4300" dirty="0">
                <a:solidFill>
                  <a:srgbClr val="5E208E"/>
                </a:solidFill>
                <a:latin typeface="Instrument Sans Medium" pitchFamily="34" charset="0"/>
                <a:ea typeface="Instrument Sans Medium" pitchFamily="34" charset="-122"/>
                <a:cs typeface="Instrument Sans Medium" pitchFamily="34" charset="-120"/>
              </a:rPr>
              <a:t> Features Overview</a:t>
            </a:r>
            <a:endParaRPr lang="en-US" sz="4300" dirty="0"/>
          </a:p>
        </p:txBody>
      </p:sp>
      <p:sp>
        <p:nvSpPr>
          <p:cNvPr id="4" name="Text 1"/>
          <p:cNvSpPr/>
          <p:nvPr/>
        </p:nvSpPr>
        <p:spPr>
          <a:xfrm>
            <a:off x="771049" y="2016800"/>
            <a:ext cx="3699391" cy="344210"/>
          </a:xfrm>
          <a:prstGeom prst="rect">
            <a:avLst/>
          </a:prstGeom>
          <a:noFill/>
          <a:ln/>
        </p:spPr>
        <p:txBody>
          <a:bodyPr wrap="none" lIns="0" tIns="0" rIns="0" bIns="0" rtlCol="0" anchor="t"/>
          <a:lstStyle/>
          <a:p>
            <a:pPr marL="0" indent="0">
              <a:lnSpc>
                <a:spcPts val="2700"/>
              </a:lnSpc>
              <a:buNone/>
            </a:pPr>
            <a:r>
              <a:rPr lang="en-US" sz="2150" dirty="0">
                <a:solidFill>
                  <a:srgbClr val="5E208E"/>
                </a:solidFill>
                <a:latin typeface="Instrument Sans Medium" pitchFamily="34" charset="0"/>
                <a:ea typeface="Instrument Sans Medium" pitchFamily="34" charset="-122"/>
                <a:cs typeface="Instrument Sans Medium" pitchFamily="34" charset="-120"/>
              </a:rPr>
              <a:t>1.Student Data Management:</a:t>
            </a:r>
            <a:endParaRPr lang="en-US" sz="2150" dirty="0"/>
          </a:p>
        </p:txBody>
      </p:sp>
      <p:sp>
        <p:nvSpPr>
          <p:cNvPr id="5" name="Text 2"/>
          <p:cNvSpPr/>
          <p:nvPr/>
        </p:nvSpPr>
        <p:spPr>
          <a:xfrm>
            <a:off x="771049" y="2581275"/>
            <a:ext cx="3776305" cy="1409700"/>
          </a:xfrm>
          <a:prstGeom prst="rect">
            <a:avLst/>
          </a:prstGeom>
          <a:noFill/>
          <a:ln/>
        </p:spPr>
        <p:txBody>
          <a:bodyPr wrap="square" lIns="0" tIns="0" rIns="0" bIns="0" rtlCol="0" anchor="t"/>
          <a:lstStyle/>
          <a:p>
            <a:pPr marL="0" indent="0">
              <a:lnSpc>
                <a:spcPts val="2750"/>
              </a:lnSpc>
              <a:buNone/>
            </a:pPr>
            <a:r>
              <a:rPr lang="en-US" sz="1700" dirty="0">
                <a:solidFill>
                  <a:srgbClr val="B05EF1"/>
                </a:solidFill>
                <a:latin typeface="Inter" pitchFamily="34" charset="0"/>
                <a:ea typeface="Inter" pitchFamily="34" charset="-122"/>
                <a:cs typeface="Inter" pitchFamily="34" charset="-120"/>
              </a:rPr>
              <a:t>Easily input, organize, and manage student information, including personal details, academic progress, and payment records</a:t>
            </a:r>
            <a:r>
              <a:rPr lang="en-US" sz="1700" dirty="0">
                <a:solidFill>
                  <a:srgbClr val="000000"/>
                </a:solidFill>
                <a:latin typeface="Inter" pitchFamily="34" charset="0"/>
                <a:ea typeface="Inter" pitchFamily="34" charset="-122"/>
                <a:cs typeface="Inter" pitchFamily="34" charset="-120"/>
              </a:rPr>
              <a:t>.</a:t>
            </a:r>
            <a:endParaRPr lang="en-US" sz="1700" dirty="0"/>
          </a:p>
        </p:txBody>
      </p:sp>
      <p:sp>
        <p:nvSpPr>
          <p:cNvPr id="6" name="Text 3"/>
          <p:cNvSpPr/>
          <p:nvPr/>
        </p:nvSpPr>
        <p:spPr>
          <a:xfrm>
            <a:off x="5092422" y="2016800"/>
            <a:ext cx="2810589" cy="344210"/>
          </a:xfrm>
          <a:prstGeom prst="rect">
            <a:avLst/>
          </a:prstGeom>
          <a:noFill/>
          <a:ln/>
        </p:spPr>
        <p:txBody>
          <a:bodyPr wrap="none" lIns="0" tIns="0" rIns="0" bIns="0" rtlCol="0" anchor="t"/>
          <a:lstStyle/>
          <a:p>
            <a:pPr marL="0" indent="0">
              <a:lnSpc>
                <a:spcPts val="2700"/>
              </a:lnSpc>
              <a:buNone/>
            </a:pPr>
            <a:r>
              <a:rPr lang="en-US" sz="2150" dirty="0">
                <a:solidFill>
                  <a:srgbClr val="5E208E"/>
                </a:solidFill>
                <a:latin typeface="Instrument Sans Medium" pitchFamily="34" charset="0"/>
                <a:ea typeface="Instrument Sans Medium" pitchFamily="34" charset="-122"/>
                <a:cs typeface="Instrument Sans Medium" pitchFamily="34" charset="-120"/>
              </a:rPr>
              <a:t>2.Certificate Issuance:</a:t>
            </a:r>
            <a:endParaRPr lang="en-US" sz="2150" dirty="0"/>
          </a:p>
        </p:txBody>
      </p:sp>
      <p:sp>
        <p:nvSpPr>
          <p:cNvPr id="7" name="Text 4"/>
          <p:cNvSpPr/>
          <p:nvPr/>
        </p:nvSpPr>
        <p:spPr>
          <a:xfrm>
            <a:off x="5092422" y="2581275"/>
            <a:ext cx="3288030" cy="1409700"/>
          </a:xfrm>
          <a:prstGeom prst="rect">
            <a:avLst/>
          </a:prstGeom>
          <a:noFill/>
          <a:ln/>
        </p:spPr>
        <p:txBody>
          <a:bodyPr wrap="square" lIns="0" tIns="0" rIns="0" bIns="0" rtlCol="0" anchor="t"/>
          <a:lstStyle/>
          <a:p>
            <a:pPr marL="0" indent="0">
              <a:lnSpc>
                <a:spcPts val="2750"/>
              </a:lnSpc>
              <a:buNone/>
            </a:pPr>
            <a:r>
              <a:rPr lang="en-US" sz="1700" dirty="0">
                <a:solidFill>
                  <a:srgbClr val="B05EF1"/>
                </a:solidFill>
                <a:latin typeface="Inter" pitchFamily="34" charset="0"/>
                <a:ea typeface="Inter" pitchFamily="34" charset="-122"/>
                <a:cs typeface="Inter" pitchFamily="34" charset="-120"/>
              </a:rPr>
              <a:t>Automatically generates certificates for students who meet all financial and academic requirements.</a:t>
            </a:r>
            <a:endParaRPr lang="en-US" sz="1700" dirty="0"/>
          </a:p>
        </p:txBody>
      </p:sp>
      <p:sp>
        <p:nvSpPr>
          <p:cNvPr id="8" name="Text 5"/>
          <p:cNvSpPr/>
          <p:nvPr/>
        </p:nvSpPr>
        <p:spPr>
          <a:xfrm>
            <a:off x="771049" y="4519613"/>
            <a:ext cx="2753678" cy="344210"/>
          </a:xfrm>
          <a:prstGeom prst="rect">
            <a:avLst/>
          </a:prstGeom>
          <a:noFill/>
          <a:ln/>
        </p:spPr>
        <p:txBody>
          <a:bodyPr wrap="none" lIns="0" tIns="0" rIns="0" bIns="0" rtlCol="0" anchor="t"/>
          <a:lstStyle/>
          <a:p>
            <a:pPr marL="0" indent="0">
              <a:lnSpc>
                <a:spcPts val="2700"/>
              </a:lnSpc>
              <a:buNone/>
            </a:pPr>
            <a:endParaRPr lang="en-US" sz="2150" dirty="0"/>
          </a:p>
        </p:txBody>
      </p:sp>
      <p:sp>
        <p:nvSpPr>
          <p:cNvPr id="9" name="Text 6"/>
          <p:cNvSpPr/>
          <p:nvPr/>
        </p:nvSpPr>
        <p:spPr>
          <a:xfrm>
            <a:off x="771049" y="5194221"/>
            <a:ext cx="7601902" cy="1057275"/>
          </a:xfrm>
          <a:prstGeom prst="rect">
            <a:avLst/>
          </a:prstGeom>
          <a:noFill/>
          <a:ln/>
        </p:spPr>
        <p:txBody>
          <a:bodyPr wrap="square" lIns="0" tIns="0" rIns="0" bIns="0" rtlCol="0" anchor="t"/>
          <a:lstStyle/>
          <a:p>
            <a:pPr marL="0" indent="0">
              <a:lnSpc>
                <a:spcPts val="2750"/>
              </a:lnSpc>
              <a:buNone/>
            </a:pPr>
            <a:r>
              <a:rPr lang="en-US" sz="1700" b="1" dirty="0">
                <a:solidFill>
                  <a:srgbClr val="5E208E"/>
                </a:solidFill>
                <a:latin typeface="Inter" pitchFamily="34" charset="0"/>
                <a:ea typeface="Inter" pitchFamily="34" charset="-122"/>
                <a:cs typeface="Inter" pitchFamily="34" charset="-120"/>
              </a:rPr>
              <a:t>3.User-Friendly Interface:</a:t>
            </a:r>
            <a:r>
              <a:rPr lang="en-US" sz="1700" dirty="0">
                <a:solidFill>
                  <a:srgbClr val="000000"/>
                </a:solidFill>
                <a:latin typeface="Inter" pitchFamily="34" charset="0"/>
                <a:ea typeface="Inter" pitchFamily="34" charset="-122"/>
                <a:cs typeface="Inter" pitchFamily="34" charset="-120"/>
              </a:rPr>
              <a:t>
</a:t>
            </a:r>
            <a:r>
              <a:rPr lang="en-US" sz="1700" dirty="0">
                <a:solidFill>
                  <a:srgbClr val="B05EF1"/>
                </a:solidFill>
                <a:latin typeface="Inter" pitchFamily="34" charset="0"/>
                <a:ea typeface="Inter" pitchFamily="34" charset="-122"/>
                <a:cs typeface="Inter" pitchFamily="34" charset="-120"/>
              </a:rPr>
              <a:t>Intuitive design for easy navigation by users with varying levels of technical expertise.</a:t>
            </a:r>
            <a:endParaRPr lang="en-US" sz="1700" dirty="0"/>
          </a:p>
        </p:txBody>
      </p:sp>
      <p:sp>
        <p:nvSpPr>
          <p:cNvPr id="10" name="Text 7"/>
          <p:cNvSpPr/>
          <p:nvPr/>
        </p:nvSpPr>
        <p:spPr>
          <a:xfrm>
            <a:off x="771049" y="6499265"/>
            <a:ext cx="7601902" cy="352425"/>
          </a:xfrm>
          <a:prstGeom prst="rect">
            <a:avLst/>
          </a:prstGeom>
          <a:noFill/>
          <a:ln/>
        </p:spPr>
        <p:txBody>
          <a:bodyPr wrap="none" lIns="0" tIns="0" rIns="0" bIns="0" rtlCol="0" anchor="t"/>
          <a:lstStyle/>
          <a:p>
            <a:pPr marL="0" indent="0">
              <a:lnSpc>
                <a:spcPts val="2750"/>
              </a:lnSpc>
              <a:buNone/>
            </a:pPr>
            <a:endParaRPr lang="en-US" sz="1700" dirty="0"/>
          </a:p>
        </p:txBody>
      </p:sp>
      <p:sp>
        <p:nvSpPr>
          <p:cNvPr id="11" name="Text 8"/>
          <p:cNvSpPr/>
          <p:nvPr/>
        </p:nvSpPr>
        <p:spPr>
          <a:xfrm>
            <a:off x="771049" y="7099459"/>
            <a:ext cx="7601902" cy="352425"/>
          </a:xfrm>
          <a:prstGeom prst="rect">
            <a:avLst/>
          </a:prstGeom>
          <a:noFill/>
          <a:ln/>
        </p:spPr>
        <p:txBody>
          <a:bodyPr wrap="none" lIns="0" tIns="0" rIns="0" bIns="0" rtlCol="0" anchor="t"/>
          <a:lstStyle/>
          <a:p>
            <a:pPr marL="0" indent="0">
              <a:lnSpc>
                <a:spcPts val="2750"/>
              </a:lnSpc>
              <a:buNone/>
            </a:pP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8256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 Future Overview</a:t>
            </a:r>
            <a:endParaRPr lang="en-US" sz="4450" dirty="0"/>
          </a:p>
        </p:txBody>
      </p:sp>
      <p:sp>
        <p:nvSpPr>
          <p:cNvPr id="4" name="Text 1"/>
          <p:cNvSpPr/>
          <p:nvPr/>
        </p:nvSpPr>
        <p:spPr>
          <a:xfrm>
            <a:off x="793790" y="2758321"/>
            <a:ext cx="3744754" cy="708660"/>
          </a:xfrm>
          <a:prstGeom prst="rect">
            <a:avLst/>
          </a:prstGeom>
          <a:noFill/>
          <a:ln/>
        </p:spPr>
        <p:txBody>
          <a:bodyPr wrap="square" lIns="0" tIns="0" rIns="0" bIns="0" rtlCol="0" anchor="t"/>
          <a:lstStyle/>
          <a:p>
            <a:pPr marL="0" indent="0">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1.Mobile Application Support:</a:t>
            </a:r>
            <a:endParaRPr lang="en-US" sz="2200" dirty="0"/>
          </a:p>
        </p:txBody>
      </p:sp>
      <p:sp>
        <p:nvSpPr>
          <p:cNvPr id="5" name="Text 2"/>
          <p:cNvSpPr/>
          <p:nvPr/>
        </p:nvSpPr>
        <p:spPr>
          <a:xfrm>
            <a:off x="793790" y="3693795"/>
            <a:ext cx="3744754" cy="1451610"/>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Developing a mobile-friendly version or dedicated app for easier access by students, teachers, and administrators.</a:t>
            </a:r>
            <a:endParaRPr lang="en-US" sz="1750" dirty="0"/>
          </a:p>
        </p:txBody>
      </p:sp>
      <p:sp>
        <p:nvSpPr>
          <p:cNvPr id="6" name="Text 3"/>
          <p:cNvSpPr/>
          <p:nvPr/>
        </p:nvSpPr>
        <p:spPr>
          <a:xfrm>
            <a:off x="5099566" y="2758321"/>
            <a:ext cx="3258145" cy="708660"/>
          </a:xfrm>
          <a:prstGeom prst="rect">
            <a:avLst/>
          </a:prstGeom>
          <a:noFill/>
          <a:ln/>
        </p:spPr>
        <p:txBody>
          <a:bodyPr wrap="square" lIns="0" tIns="0" rIns="0" bIns="0" rtlCol="0" anchor="t"/>
          <a:lstStyle/>
          <a:p>
            <a:pPr marL="0" indent="0">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2.Customizable Templates:</a:t>
            </a:r>
            <a:endParaRPr lang="en-US" sz="2200" dirty="0"/>
          </a:p>
        </p:txBody>
      </p:sp>
      <p:sp>
        <p:nvSpPr>
          <p:cNvPr id="7" name="Text 4"/>
          <p:cNvSpPr/>
          <p:nvPr/>
        </p:nvSpPr>
        <p:spPr>
          <a:xfrm>
            <a:off x="5099566" y="3693795"/>
            <a:ext cx="3258145" cy="1451610"/>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Allowing academies to design and customize certificates to match their branding and requirements.</a:t>
            </a:r>
            <a:endParaRPr lang="en-US" sz="1750" dirty="0"/>
          </a:p>
        </p:txBody>
      </p:sp>
      <p:sp>
        <p:nvSpPr>
          <p:cNvPr id="8" name="Text 5"/>
          <p:cNvSpPr/>
          <p:nvPr/>
        </p:nvSpPr>
        <p:spPr>
          <a:xfrm>
            <a:off x="793790" y="5689640"/>
            <a:ext cx="2835235"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6"/>
          <p:cNvSpPr/>
          <p:nvPr/>
        </p:nvSpPr>
        <p:spPr>
          <a:xfrm>
            <a:off x="793790" y="6384131"/>
            <a:ext cx="75564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1492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Technology Stack</a:t>
            </a:r>
            <a:endParaRPr lang="en-US" sz="4450" dirty="0"/>
          </a:p>
        </p:txBody>
      </p:sp>
      <p:pic>
        <p:nvPicPr>
          <p:cNvPr id="3" name="Image 0" descr="preencoded.png"/>
          <p:cNvPicPr>
            <a:picLocks noChangeAspect="1"/>
          </p:cNvPicPr>
          <p:nvPr/>
        </p:nvPicPr>
        <p:blipFill>
          <a:blip r:embed="rId3"/>
          <a:stretch>
            <a:fillRect/>
          </a:stretch>
        </p:blipFill>
        <p:spPr>
          <a:xfrm>
            <a:off x="793790" y="2477333"/>
            <a:ext cx="3005495" cy="1857494"/>
          </a:xfrm>
          <a:prstGeom prst="rect">
            <a:avLst/>
          </a:prstGeom>
        </p:spPr>
      </p:pic>
      <p:sp>
        <p:nvSpPr>
          <p:cNvPr id="4" name="Text 1"/>
          <p:cNvSpPr/>
          <p:nvPr/>
        </p:nvSpPr>
        <p:spPr>
          <a:xfrm>
            <a:off x="793790" y="4618315"/>
            <a:ext cx="3005495" cy="708660"/>
          </a:xfrm>
          <a:prstGeom prst="rect">
            <a:avLst/>
          </a:prstGeom>
          <a:noFill/>
          <a:ln/>
        </p:spPr>
        <p:txBody>
          <a:bodyPr wrap="squar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Frontend Development</a:t>
            </a:r>
            <a:endParaRPr lang="en-US" sz="2200" dirty="0"/>
          </a:p>
        </p:txBody>
      </p:sp>
      <p:sp>
        <p:nvSpPr>
          <p:cNvPr id="5" name="Text 2"/>
          <p:cNvSpPr/>
          <p:nvPr/>
        </p:nvSpPr>
        <p:spPr>
          <a:xfrm>
            <a:off x="793790" y="5463064"/>
            <a:ext cx="3005495" cy="1451610"/>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Utilizing HTML, CSS, and JavaScript for a user-friendly and responsive interface.</a:t>
            </a:r>
            <a:endParaRPr lang="en-US" sz="1750" dirty="0"/>
          </a:p>
        </p:txBody>
      </p:sp>
      <p:pic>
        <p:nvPicPr>
          <p:cNvPr id="6" name="Image 1" descr="preencoded.png"/>
          <p:cNvPicPr>
            <a:picLocks noChangeAspect="1"/>
          </p:cNvPicPr>
          <p:nvPr/>
        </p:nvPicPr>
        <p:blipFill>
          <a:blip r:embed="rId4"/>
          <a:stretch>
            <a:fillRect/>
          </a:stretch>
        </p:blipFill>
        <p:spPr>
          <a:xfrm>
            <a:off x="4139446" y="2477333"/>
            <a:ext cx="3005614" cy="1857494"/>
          </a:xfrm>
          <a:prstGeom prst="rect">
            <a:avLst/>
          </a:prstGeom>
        </p:spPr>
      </p:pic>
      <p:sp>
        <p:nvSpPr>
          <p:cNvPr id="7" name="Text 3"/>
          <p:cNvSpPr/>
          <p:nvPr/>
        </p:nvSpPr>
        <p:spPr>
          <a:xfrm>
            <a:off x="4139446" y="4618315"/>
            <a:ext cx="2986207" cy="354330"/>
          </a:xfrm>
          <a:prstGeom prst="rect">
            <a:avLst/>
          </a:prstGeom>
          <a:noFill/>
          <a:ln/>
        </p:spPr>
        <p:txBody>
          <a:bodyPr wrap="non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Backend Development</a:t>
            </a:r>
            <a:endParaRPr lang="en-US" sz="2200" dirty="0"/>
          </a:p>
        </p:txBody>
      </p:sp>
      <p:sp>
        <p:nvSpPr>
          <p:cNvPr id="8" name="Text 4"/>
          <p:cNvSpPr/>
          <p:nvPr/>
        </p:nvSpPr>
        <p:spPr>
          <a:xfrm>
            <a:off x="4139446" y="5108734"/>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Leveraging Java Spring Framework for robust backend functionality.</a:t>
            </a:r>
            <a:endParaRPr lang="en-US" sz="1750" dirty="0"/>
          </a:p>
        </p:txBody>
      </p:sp>
      <p:pic>
        <p:nvPicPr>
          <p:cNvPr id="9" name="Image 2" descr="preencoded.png"/>
          <p:cNvPicPr>
            <a:picLocks noChangeAspect="1"/>
          </p:cNvPicPr>
          <p:nvPr/>
        </p:nvPicPr>
        <p:blipFill>
          <a:blip r:embed="rId5"/>
          <a:stretch>
            <a:fillRect/>
          </a:stretch>
        </p:blipFill>
        <p:spPr>
          <a:xfrm>
            <a:off x="7485221" y="2477333"/>
            <a:ext cx="3005614" cy="1857494"/>
          </a:xfrm>
          <a:prstGeom prst="rect">
            <a:avLst/>
          </a:prstGeom>
        </p:spPr>
      </p:pic>
      <p:sp>
        <p:nvSpPr>
          <p:cNvPr id="10" name="Text 5"/>
          <p:cNvSpPr/>
          <p:nvPr/>
        </p:nvSpPr>
        <p:spPr>
          <a:xfrm>
            <a:off x="7485221" y="4618315"/>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Database Management</a:t>
            </a:r>
            <a:endParaRPr lang="en-US" sz="2200" dirty="0"/>
          </a:p>
        </p:txBody>
      </p:sp>
      <p:sp>
        <p:nvSpPr>
          <p:cNvPr id="11" name="Text 6"/>
          <p:cNvSpPr/>
          <p:nvPr/>
        </p:nvSpPr>
        <p:spPr>
          <a:xfrm>
            <a:off x="7485221" y="5463064"/>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Employing MySQL or PostgreSQL to store and manage student data securely.</a:t>
            </a:r>
            <a:endParaRPr lang="en-US" sz="1750" dirty="0"/>
          </a:p>
        </p:txBody>
      </p:sp>
      <p:pic>
        <p:nvPicPr>
          <p:cNvPr id="12" name="Image 3" descr="preencoded.png"/>
          <p:cNvPicPr>
            <a:picLocks noChangeAspect="1"/>
          </p:cNvPicPr>
          <p:nvPr/>
        </p:nvPicPr>
        <p:blipFill>
          <a:blip r:embed="rId6"/>
          <a:stretch>
            <a:fillRect/>
          </a:stretch>
        </p:blipFill>
        <p:spPr>
          <a:xfrm>
            <a:off x="10830997" y="2477333"/>
            <a:ext cx="3005614" cy="1857494"/>
          </a:xfrm>
          <a:prstGeom prst="rect">
            <a:avLst/>
          </a:prstGeom>
        </p:spPr>
      </p:pic>
      <p:sp>
        <p:nvSpPr>
          <p:cNvPr id="13" name="Text 7"/>
          <p:cNvSpPr/>
          <p:nvPr/>
        </p:nvSpPr>
        <p:spPr>
          <a:xfrm>
            <a:off x="10830997" y="46183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Authentication</a:t>
            </a:r>
            <a:endParaRPr lang="en-US" sz="2200" dirty="0"/>
          </a:p>
        </p:txBody>
      </p:sp>
      <p:sp>
        <p:nvSpPr>
          <p:cNvPr id="14" name="Text 8"/>
          <p:cNvSpPr/>
          <p:nvPr/>
        </p:nvSpPr>
        <p:spPr>
          <a:xfrm>
            <a:off x="10830997" y="5108734"/>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Implementing Spring Security with OAuth integration for secure user authentication.</a:t>
            </a:r>
            <a:endParaRPr lang="en-US" sz="1750" dirty="0"/>
          </a:p>
        </p:txBody>
      </p:sp>
      <p:sp>
        <p:nvSpPr>
          <p:cNvPr id="15" name="Rectangle 14">
            <a:extLst>
              <a:ext uri="{FF2B5EF4-FFF2-40B4-BE49-F238E27FC236}">
                <a16:creationId xmlns:a16="http://schemas.microsoft.com/office/drawing/2014/main" id="{9AEDBCDB-B0AF-551F-34A8-EB9BA70CFE03}"/>
              </a:ext>
            </a:extLst>
          </p:cNvPr>
          <p:cNvSpPr/>
          <p:nvPr/>
        </p:nvSpPr>
        <p:spPr>
          <a:xfrm>
            <a:off x="12684868" y="7538936"/>
            <a:ext cx="1945532" cy="6906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92091"/>
            <a:ext cx="8904446"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Development Tools and Platforms</a:t>
            </a:r>
            <a:endParaRPr lang="en-US" sz="4450" dirty="0"/>
          </a:p>
        </p:txBody>
      </p:sp>
      <p:pic>
        <p:nvPicPr>
          <p:cNvPr id="3" name="Image 0" descr="preencoded.png"/>
          <p:cNvPicPr>
            <a:picLocks noChangeAspect="1"/>
          </p:cNvPicPr>
          <p:nvPr/>
        </p:nvPicPr>
        <p:blipFill>
          <a:blip r:embed="rId3"/>
          <a:stretch>
            <a:fillRect/>
          </a:stretch>
        </p:blipFill>
        <p:spPr>
          <a:xfrm>
            <a:off x="793790" y="2654498"/>
            <a:ext cx="3005495" cy="1857494"/>
          </a:xfrm>
          <a:prstGeom prst="rect">
            <a:avLst/>
          </a:prstGeom>
        </p:spPr>
      </p:pic>
      <p:sp>
        <p:nvSpPr>
          <p:cNvPr id="4" name="Text 1"/>
          <p:cNvSpPr/>
          <p:nvPr/>
        </p:nvSpPr>
        <p:spPr>
          <a:xfrm>
            <a:off x="793790"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GitHub</a:t>
            </a:r>
            <a:endParaRPr lang="en-US" sz="2200" dirty="0"/>
          </a:p>
        </p:txBody>
      </p:sp>
      <p:sp>
        <p:nvSpPr>
          <p:cNvPr id="5" name="Text 2"/>
          <p:cNvSpPr/>
          <p:nvPr/>
        </p:nvSpPr>
        <p:spPr>
          <a:xfrm>
            <a:off x="793790" y="5285899"/>
            <a:ext cx="3005495" cy="1088708"/>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For version control, code collaboration, and project management.</a:t>
            </a:r>
            <a:endParaRPr lang="en-US" sz="1750" dirty="0"/>
          </a:p>
        </p:txBody>
      </p:sp>
      <p:pic>
        <p:nvPicPr>
          <p:cNvPr id="6" name="Image 1" descr="preencoded.png"/>
          <p:cNvPicPr>
            <a:picLocks noChangeAspect="1"/>
          </p:cNvPicPr>
          <p:nvPr/>
        </p:nvPicPr>
        <p:blipFill>
          <a:blip r:embed="rId4"/>
          <a:stretch>
            <a:fillRect/>
          </a:stretch>
        </p:blipFill>
        <p:spPr>
          <a:xfrm>
            <a:off x="4139446" y="2654498"/>
            <a:ext cx="3005614" cy="1857494"/>
          </a:xfrm>
          <a:prstGeom prst="rect">
            <a:avLst/>
          </a:prstGeom>
        </p:spPr>
      </p:pic>
      <p:sp>
        <p:nvSpPr>
          <p:cNvPr id="7" name="Text 3"/>
          <p:cNvSpPr/>
          <p:nvPr/>
        </p:nvSpPr>
        <p:spPr>
          <a:xfrm>
            <a:off x="4139446"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Trello</a:t>
            </a:r>
            <a:endParaRPr lang="en-US" sz="2200" dirty="0"/>
          </a:p>
        </p:txBody>
      </p:sp>
      <p:sp>
        <p:nvSpPr>
          <p:cNvPr id="8" name="Text 4"/>
          <p:cNvSpPr/>
          <p:nvPr/>
        </p:nvSpPr>
        <p:spPr>
          <a:xfrm>
            <a:off x="4139446" y="528589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For task management, project organization, and team communication.</a:t>
            </a:r>
            <a:endParaRPr lang="en-US" sz="1750" dirty="0"/>
          </a:p>
        </p:txBody>
      </p:sp>
      <p:pic>
        <p:nvPicPr>
          <p:cNvPr id="9" name="Image 2" descr="preencoded.png"/>
          <p:cNvPicPr>
            <a:picLocks noChangeAspect="1"/>
          </p:cNvPicPr>
          <p:nvPr/>
        </p:nvPicPr>
        <p:blipFill>
          <a:blip r:embed="rId5"/>
          <a:stretch>
            <a:fillRect/>
          </a:stretch>
        </p:blipFill>
        <p:spPr>
          <a:xfrm>
            <a:off x="7485221" y="2654498"/>
            <a:ext cx="3005614" cy="1857494"/>
          </a:xfrm>
          <a:prstGeom prst="rect">
            <a:avLst/>
          </a:prstGeom>
        </p:spPr>
      </p:pic>
      <p:sp>
        <p:nvSpPr>
          <p:cNvPr id="10" name="Text 5"/>
          <p:cNvSpPr/>
          <p:nvPr/>
        </p:nvSpPr>
        <p:spPr>
          <a:xfrm>
            <a:off x="7485221"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Balsamiq</a:t>
            </a:r>
            <a:endParaRPr lang="en-US" sz="2200" dirty="0"/>
          </a:p>
        </p:txBody>
      </p:sp>
      <p:sp>
        <p:nvSpPr>
          <p:cNvPr id="11" name="Text 6"/>
          <p:cNvSpPr/>
          <p:nvPr/>
        </p:nvSpPr>
        <p:spPr>
          <a:xfrm>
            <a:off x="7485221" y="528589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For rapid prototyping and wireframing user interfaces.</a:t>
            </a:r>
            <a:endParaRPr lang="en-US" sz="1750" dirty="0"/>
          </a:p>
        </p:txBody>
      </p:sp>
      <p:pic>
        <p:nvPicPr>
          <p:cNvPr id="12" name="Image 3" descr="preencoded.png"/>
          <p:cNvPicPr>
            <a:picLocks noChangeAspect="1"/>
          </p:cNvPicPr>
          <p:nvPr/>
        </p:nvPicPr>
        <p:blipFill>
          <a:blip r:embed="rId6"/>
          <a:stretch>
            <a:fillRect/>
          </a:stretch>
        </p:blipFill>
        <p:spPr>
          <a:xfrm>
            <a:off x="10830997" y="2654498"/>
            <a:ext cx="3005614" cy="1857494"/>
          </a:xfrm>
          <a:prstGeom prst="rect">
            <a:avLst/>
          </a:prstGeom>
        </p:spPr>
      </p:pic>
      <p:sp>
        <p:nvSpPr>
          <p:cNvPr id="13" name="Text 7"/>
          <p:cNvSpPr/>
          <p:nvPr/>
        </p:nvSpPr>
        <p:spPr>
          <a:xfrm>
            <a:off x="10830997"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E208E"/>
                </a:solidFill>
                <a:latin typeface="Instrument Sans Medium" pitchFamily="34" charset="0"/>
                <a:ea typeface="Instrument Sans Medium" pitchFamily="34" charset="-122"/>
                <a:cs typeface="Instrument Sans Medium" pitchFamily="34" charset="-120"/>
              </a:rPr>
              <a:t>AWS</a:t>
            </a:r>
            <a:endParaRPr lang="en-US" sz="2200" dirty="0"/>
          </a:p>
        </p:txBody>
      </p:sp>
      <p:sp>
        <p:nvSpPr>
          <p:cNvPr id="14" name="Text 8"/>
          <p:cNvSpPr/>
          <p:nvPr/>
        </p:nvSpPr>
        <p:spPr>
          <a:xfrm>
            <a:off x="10830997" y="5285899"/>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B05EF1"/>
                </a:solidFill>
                <a:latin typeface="Inter" pitchFamily="34" charset="0"/>
                <a:ea typeface="Inter" pitchFamily="34" charset="-122"/>
                <a:cs typeface="Inter" pitchFamily="34" charset="-120"/>
              </a:rPr>
              <a:t>For cloud-based infrastructure, serverless computing, and data storage.</a:t>
            </a:r>
            <a:endParaRPr lang="en-US" sz="1750" dirty="0"/>
          </a:p>
        </p:txBody>
      </p:sp>
      <p:sp>
        <p:nvSpPr>
          <p:cNvPr id="15" name="Rectangle 14">
            <a:extLst>
              <a:ext uri="{FF2B5EF4-FFF2-40B4-BE49-F238E27FC236}">
                <a16:creationId xmlns:a16="http://schemas.microsoft.com/office/drawing/2014/main" id="{93E4BA75-40A7-B395-7812-B85C4FDC2328}"/>
              </a:ext>
            </a:extLst>
          </p:cNvPr>
          <p:cNvSpPr/>
          <p:nvPr/>
        </p:nvSpPr>
        <p:spPr>
          <a:xfrm>
            <a:off x="12684868" y="7538936"/>
            <a:ext cx="1945532" cy="6906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04597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E208E"/>
                </a:solidFill>
                <a:latin typeface="Instrument Sans Medium" pitchFamily="34" charset="0"/>
                <a:ea typeface="Instrument Sans Medium" pitchFamily="34" charset="-122"/>
                <a:cs typeface="Instrument Sans Medium" pitchFamily="34" charset="-120"/>
              </a:rPr>
              <a:t>Conclusion</a:t>
            </a:r>
            <a:endParaRPr lang="en-US" sz="4450" dirty="0"/>
          </a:p>
        </p:txBody>
      </p:sp>
      <p:sp>
        <p:nvSpPr>
          <p:cNvPr id="4" name="Text 1"/>
          <p:cNvSpPr/>
          <p:nvPr/>
        </p:nvSpPr>
        <p:spPr>
          <a:xfrm>
            <a:off x="793790" y="409491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B05EF1"/>
                </a:solidFill>
                <a:latin typeface="Inter" pitchFamily="34" charset="0"/>
                <a:ea typeface="Inter" pitchFamily="34" charset="-122"/>
                <a:cs typeface="Inter" pitchFamily="34" charset="-120"/>
              </a:rPr>
              <a:t>The Certificate Manager Project streamlines student grade and certification management, enhancing efficiency, security, and student satisfaction.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444</Words>
  <Application>Microsoft Office PowerPoint</Application>
  <PresentationFormat>Custom</PresentationFormat>
  <Paragraphs>63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Instrument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Sami Daraghmeh</cp:lastModifiedBy>
  <cp:revision>2</cp:revision>
  <dcterms:created xsi:type="dcterms:W3CDTF">2025-01-05T14:42:59Z</dcterms:created>
  <dcterms:modified xsi:type="dcterms:W3CDTF">2025-01-05T18:36:19Z</dcterms:modified>
</cp:coreProperties>
</file>