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 snapToGrid="0">
      <p:cViewPr>
        <p:scale>
          <a:sx n="101" d="100"/>
          <a:sy n="101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4D7CF-BA9C-D93C-BC9F-7A6C156CB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B6BFA-20F8-C6EA-4F04-60C1CA41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CCE40-BCAE-91FD-1D52-DFA8DEC6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B2A92-7B08-9446-BE72-258130C1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E2F3E-CBCF-07BC-375D-5FF4C30D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9D05E-346D-1829-CDEE-6EBB7064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5B597D-0877-D90E-39ED-3BB9D490E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DFEE2-43B9-369D-52D0-4C569952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CC598-C8A6-70F8-B661-821BE56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D6B28F-E562-CD08-A720-AE01F1D0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256F9E-F80C-950B-2EC6-2B3D5BCF2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E92EAA-0EDB-5A58-FF22-C662F7A2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76092-5070-3710-8C4D-75A79549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8A290-41BB-6E36-E13D-EA001181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AFC4A-9E08-1476-EC8C-2A9A0BD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C8D65-0C49-0D42-40D5-D4DB253B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84662-6028-4E1A-A0E6-54A45DA0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8D83C-4212-B5F1-10F5-CD058EBD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275C9-B6F5-C0AA-F037-C526E547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CE4A1-74D0-DA09-165C-C5B27EBF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3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BD924-66AE-C486-55F2-9AA2D891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42CF7-0888-FFC4-487C-4D0D569D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9B86B-C494-5E65-1836-4D056BA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A2A68-C82E-6C6D-5543-62A32A0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1D8A9-A462-DD1E-B28C-941A6E0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D15CE-FACC-EB9B-AE11-EBC1016D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0E7BC-5205-C5C8-B13F-B604D51B7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EE896-BEEE-F069-80C7-40FD9F92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A66976-00F9-DBDE-5922-3B2BA825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365B4-8D2E-5881-074B-C9001172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81CD8E-20C1-2F2C-FEB7-414ED8BE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D32C6-779F-D28E-3BD2-0B375E50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501FF-633F-F14D-8A91-0A57477C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5FE19E-F2F4-7298-48C9-B4B991BF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0DDCCA-8022-04B0-80CA-A44912AD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31087A-42EE-509D-1C33-BA519C42A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C5F2C-B57D-89E7-C183-D7ED1724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676BE6-A1CE-7821-A39B-E30E071C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B566F1-30B6-87DB-D33F-4B5FD59A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352C9-F096-759C-1C4C-4304643B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28BE30-C1A5-830C-4C9A-0CDF30AA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CB8E25-0EF1-3F7A-7F49-A6238AE8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58154C-2CCE-7E80-DAA7-A26DE2F6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7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6D087-97F8-6CDF-2339-0A8CB3FF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5DD4E2-AEDD-1C13-226B-534DD10C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765633-2EFD-CDD9-A34E-AF85BCD1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1D17-EB7E-93AE-7966-BDC0F7D5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444681-9C87-AC41-C6D9-1B98190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CC9317-8481-6A12-B044-68FC03C3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0FB708-A5CE-1679-0777-9B922047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18ACF-A772-4980-768C-726A77A9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F2EC1-C507-0977-2416-ACD3969A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B4A4-E45C-7F0D-32D3-0D6123C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28605E-1B82-C40F-2EE2-AA61C5CFD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83EA8-A608-42C0-71B2-9E7AE2BF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6B51F-DDF1-8BE1-7072-2EC2BE5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7B066-22D1-4225-3897-59305211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DE7CFD-61C2-D3D7-AF77-853D9D6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A2C7D-3110-139A-6AD4-52DE291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B85ED-C9B0-DB4C-2E6D-ADAEAD4A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9D78A-D77E-A22F-7D6A-7F75A668B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07F7-20FD-A54A-A930-423D1917F9F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8A6EF-ED17-BA58-BC1A-BDFE2E8A2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9A42D-FFCC-4A77-9D4A-167421400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D90D-82EC-644D-9AF9-7DDA6243E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3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ru-ru/dotnet/api/system.net.http.httpclient.getstreamasync?view=net-5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D1AC9-B20E-E8AF-71A0-3F47CAD16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" dirty="0" err="1">
                <a:effectLst/>
              </a:rPr>
              <a:t>HttpClient</a:t>
            </a:r>
            <a:r>
              <a:rPr lang="ru-RU" dirty="0">
                <a:effectLst/>
              </a:rPr>
              <a:t>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3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B0ADD-CE2C-A7A1-72EA-B525E53D6E72}"/>
              </a:ext>
            </a:extLst>
          </p:cNvPr>
          <p:cNvSpPr txBox="1"/>
          <p:nvPr/>
        </p:nvSpPr>
        <p:spPr>
          <a:xfrm>
            <a:off x="192505" y="216569"/>
            <a:ext cx="687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effectLst/>
              </a:rPr>
              <a:t>HttpClient</a:t>
            </a:r>
            <a:r>
              <a:rPr lang="en" sz="2800" dirty="0">
                <a:effectLst/>
              </a:rPr>
              <a:t> </a:t>
            </a:r>
            <a:r>
              <a:rPr lang="en" sz="2800" dirty="0"/>
              <a:t>: </a:t>
            </a:r>
            <a:r>
              <a:rPr lang="en" sz="2800" dirty="0" err="1">
                <a:effectLst/>
              </a:rPr>
              <a:t>HttpMessageInvoker</a:t>
            </a:r>
            <a:r>
              <a:rPr lang="ru-RU" sz="2800" dirty="0">
                <a:effectLst/>
              </a:rPr>
              <a:t> </a:t>
            </a:r>
            <a:r>
              <a:rPr lang="en" sz="2800" dirty="0"/>
              <a:t>: </a:t>
            </a:r>
            <a:r>
              <a:rPr lang="en" sz="2800" dirty="0" err="1">
                <a:effectLst/>
              </a:rPr>
              <a:t>IDisposable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85C6F-B449-9EAF-42DF-6CB326029EB8}"/>
              </a:ext>
            </a:extLst>
          </p:cNvPr>
          <p:cNvSpPr txBox="1"/>
          <p:nvPr/>
        </p:nvSpPr>
        <p:spPr>
          <a:xfrm>
            <a:off x="204537" y="854241"/>
            <a:ext cx="1198746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arenR"/>
            </a:pPr>
            <a:r>
              <a:rPr lang="en" sz="2400" dirty="0" err="1">
                <a:effectLst/>
              </a:rPr>
              <a:t>HttpClient</a:t>
            </a:r>
            <a:r>
              <a:rPr lang="en" sz="2400" dirty="0">
                <a:effectLst/>
              </a:rPr>
              <a:t>  </a:t>
            </a:r>
            <a:r>
              <a:rPr lang="ru-RU" sz="2400" dirty="0">
                <a:solidFill>
                  <a:srgbClr val="171717"/>
                </a:solidFill>
              </a:rPr>
              <a:t>п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редоставляет класс для отправки 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HTTP-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запросов и получения 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HTTP-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ответов от ресурса, определяемого 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URI.</a:t>
            </a:r>
            <a:endParaRPr lang="ru-RU" sz="2400" b="0" i="0" dirty="0">
              <a:solidFill>
                <a:srgbClr val="171717"/>
              </a:solidFill>
              <a:effectLst/>
            </a:endParaRPr>
          </a:p>
          <a:p>
            <a:pPr algn="l"/>
            <a:endParaRPr lang="en" sz="2400" b="0" i="0" dirty="0">
              <a:solidFill>
                <a:srgbClr val="171717"/>
              </a:solidFill>
              <a:effectLst/>
            </a:endParaRPr>
          </a:p>
          <a:p>
            <a:pPr algn="l"/>
            <a:r>
              <a:rPr lang="ru-RU" sz="2400" dirty="0">
                <a:solidFill>
                  <a:srgbClr val="171717"/>
                </a:solidFill>
              </a:rPr>
              <a:t>2) Имеет свой пул </a:t>
            </a:r>
            <a:r>
              <a:rPr lang="en" sz="2400" dirty="0">
                <a:solidFill>
                  <a:srgbClr val="171717"/>
                </a:solidFill>
              </a:rPr>
              <a:t>TCP </a:t>
            </a:r>
            <a:r>
              <a:rPr lang="ru-RU" sz="2400" dirty="0">
                <a:solidFill>
                  <a:srgbClr val="171717"/>
                </a:solidFill>
              </a:rPr>
              <a:t>соединений (</a:t>
            </a:r>
            <a:r>
              <a:rPr lang="en" sz="2400" b="0" i="0" dirty="0" err="1">
                <a:solidFill>
                  <a:srgbClr val="171717"/>
                </a:solidFill>
                <a:effectLst/>
              </a:rPr>
              <a:t>MaxConnectionsPerServer</a:t>
            </a:r>
            <a:r>
              <a:rPr lang="ru-RU" sz="2400" dirty="0">
                <a:solidFill>
                  <a:srgbClr val="171717"/>
                </a:solidFill>
              </a:rPr>
              <a:t>)</a:t>
            </a:r>
          </a:p>
          <a:p>
            <a:pPr algn="l"/>
            <a:endParaRPr lang="ru-RU" sz="2400" dirty="0">
              <a:solidFill>
                <a:srgbClr val="171717"/>
              </a:solidFill>
            </a:endParaRPr>
          </a:p>
          <a:p>
            <a:r>
              <a:rPr lang="ru-RU" sz="2400" b="0" i="0" dirty="0">
                <a:solidFill>
                  <a:srgbClr val="171717"/>
                </a:solidFill>
                <a:effectLst/>
              </a:rPr>
              <a:t>3) Не надо создавать на каждый запрос новый инстанс – </a:t>
            </a:r>
            <a:r>
              <a:rPr lang="en" sz="2400" i="0" dirty="0" err="1">
                <a:solidFill>
                  <a:srgbClr val="171717"/>
                </a:solidFill>
                <a:effectLst/>
              </a:rPr>
              <a:t>SocketException</a:t>
            </a:r>
            <a:r>
              <a:rPr lang="en" sz="2400" i="0" dirty="0">
                <a:solidFill>
                  <a:srgbClr val="171717"/>
                </a:solidFill>
                <a:effectLst/>
              </a:rPr>
              <a:t> </a:t>
            </a:r>
            <a:r>
              <a:rPr lang="en" sz="2400" b="0" i="0" dirty="0">
                <a:solidFill>
                  <a:srgbClr val="666666"/>
                </a:solidFill>
                <a:effectLst/>
                <a:latin typeface="Raleway" panose="020F0502020204030204" pitchFamily="34" charset="0"/>
              </a:rPr>
              <a:t>TIME_WAIT</a:t>
            </a:r>
            <a:endParaRPr lang="ru-RU" sz="2400" i="0" dirty="0">
              <a:solidFill>
                <a:srgbClr val="171717"/>
              </a:solidFill>
              <a:effectLst/>
            </a:endParaRPr>
          </a:p>
          <a:p>
            <a:r>
              <a:rPr lang="en" sz="2400" i="0" dirty="0">
                <a:solidFill>
                  <a:srgbClr val="171717"/>
                </a:solidFill>
                <a:effectLst/>
              </a:rPr>
              <a:t> (</a:t>
            </a:r>
            <a:r>
              <a:rPr lang="ru-RU" sz="2400" i="0" dirty="0">
                <a:solidFill>
                  <a:srgbClr val="171717"/>
                </a:solidFill>
                <a:effectLst/>
              </a:rPr>
              <a:t>исчерпание возможных сокетов на большой нагрузке</a:t>
            </a:r>
            <a:r>
              <a:rPr lang="en" sz="2400" i="0" dirty="0">
                <a:solidFill>
                  <a:srgbClr val="171717"/>
                </a:solidFill>
                <a:effectLst/>
              </a:rPr>
              <a:t>)</a:t>
            </a:r>
            <a:endParaRPr lang="ru-RU" sz="2400" i="0" dirty="0">
              <a:solidFill>
                <a:srgbClr val="171717"/>
              </a:solidFill>
              <a:effectLst/>
            </a:endParaRPr>
          </a:p>
          <a:p>
            <a:endParaRPr lang="en" sz="2400" i="0" dirty="0">
              <a:solidFill>
                <a:srgbClr val="171717"/>
              </a:solidFill>
              <a:effectLst/>
            </a:endParaRPr>
          </a:p>
          <a:p>
            <a:pPr algn="l"/>
            <a:r>
              <a:rPr lang="ru-RU" sz="2400" b="0" i="0" dirty="0">
                <a:solidFill>
                  <a:srgbClr val="171717"/>
                </a:solidFill>
                <a:effectLst/>
              </a:rPr>
              <a:t>4) Удаление экземпляра </a:t>
            </a:r>
            <a:r>
              <a:rPr lang="en" sz="2400" b="0" i="0" dirty="0" err="1">
                <a:solidFill>
                  <a:srgbClr val="171717"/>
                </a:solidFill>
                <a:effectLst/>
              </a:rPr>
              <a:t>HttpClient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закрывает открытые подключения и отменяет все ожидающие запросы.</a:t>
            </a:r>
          </a:p>
          <a:p>
            <a:endParaRPr lang="ru-RU" sz="2400" b="0" i="0" dirty="0">
              <a:solidFill>
                <a:srgbClr val="171717"/>
              </a:solidFill>
              <a:effectLst/>
            </a:endParaRPr>
          </a:p>
          <a:p>
            <a:r>
              <a:rPr lang="ru-RU" sz="2400" b="0" i="0" dirty="0">
                <a:solidFill>
                  <a:srgbClr val="171717"/>
                </a:solidFill>
                <a:effectLst/>
              </a:rPr>
              <a:t>5) По умолчанию методы </a:t>
            </a:r>
            <a:r>
              <a:rPr lang="en" sz="2400" b="0" i="0" dirty="0" err="1">
                <a:solidFill>
                  <a:srgbClr val="171717"/>
                </a:solidFill>
                <a:effectLst/>
              </a:rPr>
              <a:t>HttpClient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 (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за исключением </a:t>
            </a:r>
            <a:r>
              <a:rPr lang="en" sz="2400" b="0" i="0" u="none" strike="noStrike" dirty="0">
                <a:effectLst/>
                <a:hlinkClick r:id="rId2"/>
              </a:rPr>
              <a:t>GetStreamAsync</a:t>
            </a:r>
            <a:r>
              <a:rPr lang="en" sz="2400" b="0" i="0" dirty="0">
                <a:solidFill>
                  <a:srgbClr val="171717"/>
                </a:solidFill>
                <a:effectLst/>
              </a:rPr>
              <a:t>) </a:t>
            </a:r>
            <a:r>
              <a:rPr lang="ru-RU" sz="2400" b="0" i="0" dirty="0">
                <a:solidFill>
                  <a:srgbClr val="171717"/>
                </a:solidFill>
                <a:effectLst/>
              </a:rPr>
              <a:t>буферизуют ответы от сервера,</a:t>
            </a:r>
            <a:endParaRPr lang="en-US" sz="2400" b="0" i="0" dirty="0">
              <a:solidFill>
                <a:srgbClr val="171717"/>
              </a:solidFill>
              <a:effectLst/>
            </a:endParaRPr>
          </a:p>
          <a:p>
            <a:r>
              <a:rPr lang="ru-RU" sz="2400" b="0" i="0" dirty="0">
                <a:solidFill>
                  <a:srgbClr val="171717"/>
                </a:solidFill>
                <a:effectLst/>
              </a:rPr>
              <a:t> считывая весь текст ответа в память перед возвратом асинхронного результата.</a:t>
            </a:r>
            <a:br>
              <a:rPr lang="en" sz="2400" b="0" i="0" dirty="0">
                <a:solidFill>
                  <a:srgbClr val="171717"/>
                </a:solidFill>
                <a:effectLst/>
              </a:rPr>
            </a:br>
            <a:endParaRPr lang="ru-RU" sz="2400" b="0" i="0" dirty="0">
              <a:solidFill>
                <a:srgbClr val="171717"/>
              </a:solidFill>
              <a:effectLst/>
            </a:endParaRPr>
          </a:p>
          <a:p>
            <a:r>
              <a:rPr lang="ru-RU" sz="2400" dirty="0">
                <a:solidFill>
                  <a:srgbClr val="171717"/>
                </a:solidFill>
              </a:rPr>
              <a:t>6) Его методы </a:t>
            </a:r>
            <a:r>
              <a:rPr lang="ru-RU" sz="2400" dirty="0" err="1">
                <a:solidFill>
                  <a:srgbClr val="171717"/>
                </a:solidFill>
              </a:rPr>
              <a:t>потокобезопасны</a:t>
            </a:r>
            <a:r>
              <a:rPr lang="ru-RU" sz="2400" dirty="0">
                <a:solidFill>
                  <a:srgbClr val="171717"/>
                </a:solidFill>
              </a:rPr>
              <a:t>!</a:t>
            </a:r>
            <a:endParaRPr lang="en" sz="2400" b="0" i="0" dirty="0">
              <a:solidFill>
                <a:srgbClr val="171717"/>
              </a:solidFill>
              <a:effectLst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E61FE-F842-2EE1-1431-F02FB902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0"/>
            <a:ext cx="51562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4F700-C003-AD3C-0145-E4979AB85452}"/>
              </a:ext>
            </a:extLst>
          </p:cNvPr>
          <p:cNvSpPr txBox="1"/>
          <p:nvPr/>
        </p:nvSpPr>
        <p:spPr>
          <a:xfrm>
            <a:off x="8107566" y="293513"/>
            <a:ext cx="366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Что нам надо знать об этом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1859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53F20A-31EE-6407-5747-BA53E814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72" y="2459736"/>
            <a:ext cx="93726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741D6-E081-6E09-9239-0E671609D305}"/>
              </a:ext>
            </a:extLst>
          </p:cNvPr>
          <p:cNvSpPr txBox="1"/>
          <p:nvPr/>
        </p:nvSpPr>
        <p:spPr>
          <a:xfrm>
            <a:off x="253107" y="1796534"/>
            <a:ext cx="954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 устроен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эта технология там работает в связке с </a:t>
            </a:r>
            <a:r>
              <a:rPr lang="en-US" dirty="0"/>
              <a:t>dependency injection + </a:t>
            </a:r>
            <a:r>
              <a:rPr lang="en-US" dirty="0" err="1"/>
              <a:t>HttpClientFactory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A0A72-7960-FCF2-BA11-5E3ACD95C138}"/>
              </a:ext>
            </a:extLst>
          </p:cNvPr>
          <p:cNvSpPr txBox="1"/>
          <p:nvPr/>
        </p:nvSpPr>
        <p:spPr>
          <a:xfrm>
            <a:off x="253107" y="283464"/>
            <a:ext cx="87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" dirty="0" err="1"/>
              <a:t>HttpClient</a:t>
            </a:r>
            <a:r>
              <a:rPr lang="en" dirty="0"/>
              <a:t> </a:t>
            </a:r>
            <a:r>
              <a:rPr lang="ru-RU" dirty="0"/>
              <a:t>довольно прост. Он позволяет создать заготовку </a:t>
            </a:r>
            <a:r>
              <a:rPr lang="en" dirty="0"/>
              <a:t>HTTP-</a:t>
            </a:r>
            <a:r>
              <a:rPr lang="ru-RU" dirty="0"/>
              <a:t>запроса, а реальную работу по его отправке делегирует объекту </a:t>
            </a:r>
            <a:r>
              <a:rPr lang="en" dirty="0" err="1"/>
              <a:t>HttpMessageHandler</a:t>
            </a:r>
            <a:r>
              <a:rPr lang="en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7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DE6901-87B9-FCDA-839B-ACC8E427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127000"/>
            <a:ext cx="8521700" cy="3136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DFAD8A-DE4C-5315-6F87-C1B79A2E7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594101"/>
            <a:ext cx="8343900" cy="3124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4CC7D7-1AA0-5947-17AD-2F52DE0C3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889000"/>
            <a:ext cx="38354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1B519-FA10-2BAB-F097-BA0F8764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501E5-F32D-71B6-4ECB-1B1C6828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отменять запросы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93FE9-DC5F-E9DD-E675-60A774D0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Цепочка взаимодействия </a:t>
            </a:r>
            <a:r>
              <a:rPr lang="en-US" dirty="0"/>
              <a:t>point-to-point</a:t>
            </a:r>
          </a:p>
          <a:p>
            <a:r>
              <a:rPr lang="ru-RU" dirty="0"/>
              <a:t>Не надо выполнять не нужные операции (оптимизация)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Инструменты</a:t>
            </a:r>
          </a:p>
          <a:p>
            <a:pPr marL="514350" indent="-514350">
              <a:buAutoNum type="arabicParenR"/>
            </a:pPr>
            <a:r>
              <a:rPr lang="en-US" dirty="0"/>
              <a:t>Timeout</a:t>
            </a:r>
          </a:p>
          <a:p>
            <a:pPr marL="514350" indent="-514350">
              <a:buAutoNum type="arabicParenR"/>
            </a:pPr>
            <a:r>
              <a:rPr lang="en" dirty="0" err="1">
                <a:effectLst/>
              </a:rPr>
              <a:t>CancelPendingRequests</a:t>
            </a:r>
            <a:endParaRPr lang="en" dirty="0">
              <a:effectLst/>
            </a:endParaRPr>
          </a:p>
          <a:p>
            <a:pPr marL="514350" indent="-514350">
              <a:buAutoNum type="arabicParenR"/>
            </a:pPr>
            <a:r>
              <a:rPr lang="en" dirty="0" err="1">
                <a:effectLst/>
              </a:rPr>
              <a:t>CancellationTokenSource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6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6DBD84-3936-B042-74AF-FC0DFC32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910166"/>
            <a:ext cx="2844800" cy="57573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8659A3-5C6C-C2FC-B6E1-0945AF82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1225550"/>
            <a:ext cx="284480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D795A-5103-190E-15B7-D4EE4FA73ADD}"/>
              </a:ext>
            </a:extLst>
          </p:cNvPr>
          <p:cNvSpPr txBox="1"/>
          <p:nvPr/>
        </p:nvSpPr>
        <p:spPr>
          <a:xfrm>
            <a:off x="952560" y="355600"/>
            <a:ext cx="345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Стандартное поведение </a:t>
            </a:r>
            <a:r>
              <a:rPr lang="en-US" dirty="0"/>
              <a:t>HTTP 1.1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DBFBF-9032-B4D6-DE80-723375B0B67D}"/>
              </a:ext>
            </a:extLst>
          </p:cNvPr>
          <p:cNvSpPr txBox="1"/>
          <p:nvPr/>
        </p:nvSpPr>
        <p:spPr>
          <a:xfrm>
            <a:off x="7785163" y="355600"/>
            <a:ext cx="345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Стандартное поведение </a:t>
            </a:r>
            <a:r>
              <a:rPr lang="en-US" dirty="0"/>
              <a:t>HTTP 2.0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F52EC-4B0C-CCE6-BA1A-32484F4A552A}"/>
              </a:ext>
            </a:extLst>
          </p:cNvPr>
          <p:cNvSpPr txBox="1"/>
          <p:nvPr/>
        </p:nvSpPr>
        <p:spPr>
          <a:xfrm>
            <a:off x="5689600" y="5969000"/>
            <a:ext cx="24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Проверим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67531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D986-8561-CFDD-58F9-D86BBF98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Polly</a:t>
            </a:r>
            <a:r>
              <a:rPr lang="en-US" sz="2200" dirty="0"/>
              <a:t> - </a:t>
            </a:r>
            <a:r>
              <a:rPr lang="ru-RU" sz="2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это библиотека .</a:t>
            </a:r>
            <a:r>
              <a:rPr lang="en" sz="2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NET, </a:t>
            </a:r>
            <a:r>
              <a:rPr lang="ru-RU" sz="2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которая предоставляет возможности обеспечения отказоустойчивости и обработки временных сбоев</a:t>
            </a: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DC7592-F18E-BC20-D11E-D5115ABB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698750"/>
            <a:ext cx="76454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32B17-9C59-0D84-1FBB-A8B9D84A5F48}"/>
              </a:ext>
            </a:extLst>
          </p:cNvPr>
          <p:cNvSpPr txBox="1"/>
          <p:nvPr/>
        </p:nvSpPr>
        <p:spPr>
          <a:xfrm>
            <a:off x="3368113" y="2146300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Повторитель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1DE32-87C5-20C6-CA03-556694C152F4}"/>
              </a:ext>
            </a:extLst>
          </p:cNvPr>
          <p:cNvSpPr txBox="1"/>
          <p:nvPr/>
        </p:nvSpPr>
        <p:spPr>
          <a:xfrm>
            <a:off x="8266410" y="2146300"/>
            <a:ext cx="615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Повышенная нагрузка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Проблемы с безопасностью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Сетевые сбои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Сбои зависимостей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58DBA-79E6-A737-C577-10FD7F02DD61}"/>
              </a:ext>
            </a:extLst>
          </p:cNvPr>
          <p:cNvSpPr txBox="1"/>
          <p:nvPr/>
        </p:nvSpPr>
        <p:spPr>
          <a:xfrm>
            <a:off x="8235950" y="1651952"/>
            <a:ext cx="311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Что такое отказоустойчивость</a:t>
            </a:r>
          </a:p>
        </p:txBody>
      </p:sp>
    </p:spTree>
    <p:extLst>
      <p:ext uri="{BB962C8B-B14F-4D97-AF65-F5344CB8AC3E}">
        <p14:creationId xmlns:p14="http://schemas.microsoft.com/office/powerpoint/2010/main" val="309935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214</Words>
  <Application>Microsoft Macintosh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Raleway</vt:lpstr>
      <vt:lpstr>Segoe UI</vt:lpstr>
      <vt:lpstr>Тема Office</vt:lpstr>
      <vt:lpstr>Работа с HttpClient на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Зачем нам отменять запросы </vt:lpstr>
      <vt:lpstr>Презентация PowerPoint</vt:lpstr>
      <vt:lpstr>Polly - это библиотека .NET, которая предоставляет возможности обеспечения отказоустойчивости и обработки временных сбоев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HttpClient на практике</dc:title>
  <dc:creator>Егоров Дмитрий Сергеевич</dc:creator>
  <cp:lastModifiedBy>Егоров Дмитрий Сергеевич</cp:lastModifiedBy>
  <cp:revision>1</cp:revision>
  <dcterms:created xsi:type="dcterms:W3CDTF">2022-09-16T16:41:31Z</dcterms:created>
  <dcterms:modified xsi:type="dcterms:W3CDTF">2022-09-16T19:52:35Z</dcterms:modified>
</cp:coreProperties>
</file>