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obyle.rpbs.univ-paris-diderot.fr/cgi-bin/portal.py#forms::Frog2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643001e43_0_10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643001e43_0_10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63636"/>
              </a:lnSpc>
              <a:spcBef>
                <a:spcPts val="0"/>
              </a:spcBef>
              <a:spcAft>
                <a:spcPts val="360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It used RelU as an activation function: It outputs the input directly if it is positive, otherwise, it will output zero.</a:t>
            </a:r>
            <a:endParaRPr sz="1200">
              <a:solidFill>
                <a:schemeClr val="dk1"/>
              </a:solidFill>
              <a:highlight>
                <a:srgbClr val="FCFCFC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046b291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4046b291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643001e43_0_10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643001e43_0_10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Times New Roman"/>
              <a:buAutoNum type="arabicPeriod"/>
            </a:pPr>
            <a:r>
              <a:rPr lang="en" sz="900" u="sng">
                <a:solidFill>
                  <a:srgbClr val="1C3678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https://mobyle.rpbs.univ-paris-diderot.fr/cgi-bin/portal.py#forms::Frog2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643001e43_0_10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643001e43_0_10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 u="sng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02873d7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402873d7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03f69d35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403f69d35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3684bc274384829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3684bc274384829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000"/>
              <a:buFont typeface="Times New Roman"/>
              <a:buChar char="●"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cfbba391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cfbba391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Char char="●"/>
            </a:pPr>
            <a:r>
              <a:rPr lang="en" sz="1000">
                <a:solidFill>
                  <a:srgbClr val="202124"/>
                </a:solidFill>
                <a:highlight>
                  <a:srgbClr val="FFFFFF"/>
                </a:highlight>
              </a:rPr>
              <a:t>Bilevel programs are </a:t>
            </a:r>
            <a:r>
              <a:rPr b="1" lang="en" sz="1000">
                <a:solidFill>
                  <a:srgbClr val="202124"/>
                </a:solidFill>
                <a:highlight>
                  <a:srgbClr val="FFFFFF"/>
                </a:highlight>
              </a:rPr>
              <a:t>mathematical programs with optimization problems in their constraints</a:t>
            </a:r>
            <a:r>
              <a:rPr lang="en" sz="1000">
                <a:solidFill>
                  <a:srgbClr val="202124"/>
                </a:solidFill>
                <a:highlight>
                  <a:srgbClr val="FFFFFF"/>
                </a:highlight>
              </a:rPr>
              <a:t>. </a:t>
            </a:r>
            <a:endParaRPr sz="10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000"/>
              <a:buFont typeface="Times New Roman"/>
              <a:buChar char="●"/>
            </a:pPr>
            <a:r>
              <a:rPr lang="en" sz="10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Coverage (COV) and Matching (MAT) scores based on RMSD.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03f69d354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403f69d354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Char char="●"/>
            </a:pPr>
            <a:r>
              <a:rPr lang="en" sz="1000">
                <a:solidFill>
                  <a:srgbClr val="202124"/>
                </a:solidFill>
                <a:highlight>
                  <a:srgbClr val="FFFFFF"/>
                </a:highlight>
              </a:rPr>
              <a:t>Bilevel programs are </a:t>
            </a:r>
            <a:r>
              <a:rPr b="1" lang="en" sz="1000">
                <a:solidFill>
                  <a:srgbClr val="202124"/>
                </a:solidFill>
                <a:highlight>
                  <a:srgbClr val="FFFFFF"/>
                </a:highlight>
              </a:rPr>
              <a:t>mathematical programs with optimization problems in their constraints</a:t>
            </a:r>
            <a:r>
              <a:rPr lang="en" sz="1000">
                <a:solidFill>
                  <a:srgbClr val="202124"/>
                </a:solidFill>
                <a:highlight>
                  <a:srgbClr val="FFFFFF"/>
                </a:highlight>
              </a:rPr>
              <a:t>. </a:t>
            </a:r>
            <a:endParaRPr sz="10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000"/>
              <a:buFont typeface="Times New Roman"/>
              <a:buChar char="●"/>
            </a:pPr>
            <a:r>
              <a:rPr lang="en" sz="10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Coverage (COV) and Matching (MAT) scores based on RMSD.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3684bc274384829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3684bc274384829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gncs/graphdg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DeepGraphLearning/ConfGF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MinkaiXu/CGCF-ConfGen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MinkaiXu/ConfVAE-ICML21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nyu-dl/dl4chem-geometry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Times New Roman"/>
                <a:ea typeface="Times New Roman"/>
                <a:cs typeface="Times New Roman"/>
                <a:sym typeface="Times New Roman"/>
              </a:rPr>
              <a:t>Developing 3D Molecular Representations using machine learning models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691700" y="1381875"/>
            <a:ext cx="7351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40">
                <a:latin typeface="Times New Roman"/>
                <a:ea typeface="Times New Roman"/>
                <a:cs typeface="Times New Roman"/>
                <a:sym typeface="Times New Roman"/>
              </a:rPr>
              <a:t>Graphgd</a:t>
            </a:r>
            <a:endParaRPr sz="18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i="1" lang="en" sz="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Gregor Simm, Jose Miguel Hernandez-Lobato</a:t>
            </a:r>
            <a:r>
              <a:rPr b="0" lang="en" sz="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" sz="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Proceedings of the 37th International Conference on Machine Learning</a:t>
            </a:r>
            <a:r>
              <a:rPr b="0" lang="en" sz="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PMLR 119:8949-8958, 2020.</a:t>
            </a:r>
            <a:endParaRPr b="0"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distances from generative model are passed to an EDG algorithm to obtain conformations</a:t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Datasets: ISO-17</a:t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Presents a probabilistic model distributions of molecules with graph neural networks.</a:t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Maximum Mean Discrepancy is used for evaluation of conformations.</a:t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 :  </a:t>
            </a:r>
            <a:r>
              <a:rPr lang="en" sz="1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https://github.com/gncs/graphdg</a:t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Models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Confgf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CGCF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DL4 - Masinmov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CVGAE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idx="4294967295" type="body"/>
          </p:nvPr>
        </p:nvSpPr>
        <p:spPr>
          <a:xfrm>
            <a:off x="867600" y="2108900"/>
            <a:ext cx="6099600" cy="24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Generating stable conformations via Langevin dynamics</a:t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Previously  existing machine learning approaches usually first predict distances between atoms and then generate a 3D structure satisfying the distances, where noise in predicted distances may induce extra errors during 3D coordinate generation.</a:t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Datasets: GEOM </a:t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imes New Roman"/>
              <a:buAutoNum type="alphaLcPeriod"/>
            </a:pPr>
            <a:r>
              <a:rPr lang="en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QM9 </a:t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imes New Roman"/>
              <a:buAutoNum type="alphaLcPeriod"/>
            </a:pPr>
            <a:r>
              <a:rPr lang="en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ISO-17</a:t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imes New Roman"/>
              <a:buAutoNum type="alphaLcPeriod"/>
            </a:pPr>
            <a:r>
              <a:rPr lang="en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Drugs</a:t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I/P file is .pkl </a:t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imes New Roman"/>
              <a:buAutoNum type="arabicPeriod"/>
            </a:pPr>
            <a:r>
              <a:rPr b="1" lang="en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SMILES</a:t>
            </a:r>
            <a:r>
              <a:rPr lang="en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format is being used</a:t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Neural network Model has 4 layers  and 256 hidden layers.</a:t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 : </a:t>
            </a:r>
            <a:r>
              <a:rPr lang="en" sz="1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https://github.com/DeepGraphLearning/ConfGF</a:t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is an obc which has array, or several objects within</a:t>
            </a:r>
            <a:endParaRPr sz="1000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5"/>
          <p:cNvSpPr txBox="1"/>
          <p:nvPr>
            <p:ph type="title"/>
          </p:nvPr>
        </p:nvSpPr>
        <p:spPr>
          <a:xfrm>
            <a:off x="699850" y="1363250"/>
            <a:ext cx="6663300" cy="5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4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CONFGF</a:t>
            </a:r>
            <a:endParaRPr sz="1840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i="1" lang="en" sz="839">
                <a:latin typeface="Times New Roman"/>
                <a:ea typeface="Times New Roman"/>
                <a:cs typeface="Times New Roman"/>
                <a:sym typeface="Times New Roman"/>
              </a:rPr>
              <a:t>Shi, Chence &amp; Luo, Shitong &amp; Xu, Minkai &amp; Tang, Jian. (2021). Learning Gradient Fields for Molecular Conformation Generation. </a:t>
            </a:r>
            <a:endParaRPr b="0" i="1" sz="839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Model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Installation - cluster errors etc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measure : COV, MAT score for diversity and </a:t>
            </a:r>
            <a:r>
              <a:rPr b="1" lang="en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conformations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.(Variation of RMSD). Higher COV score indicates a better </a:t>
            </a:r>
            <a:r>
              <a:rPr b="1" lang="en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diversity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while a lower MAT score indicates a better accuracy.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GINs is implemented with N = 4 layers and the hidden dimension is set as 256 across all modules. For training, learning rate starting from 0.001 with a decay rate of 0.95.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</a:t>
            </a:r>
            <a:endParaRPr b="1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sure about conformations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Pickle file shows output of 200 mols but output of bash says 2045 confs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Visualize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639925" y="1733300"/>
            <a:ext cx="8280300" cy="31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CONFGF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Take smiles from pickle file through bash script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3211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AutoNum type="romanL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Load pickle file in bash , it saves output. The output file contains all the smiles.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3211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AutoNum type="romanL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 output file in local system and , there is a python script to load it and save it as image. Run in Pymol.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AutoNum type="arabicPeriod"/>
            </a:pPr>
            <a:r>
              <a:rPr b="1" lang="en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Open pickle file and save smiles in array.  Put a for loop and display with py3dmol in file called Visualize_conformers_C.ipynb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sure about conformations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Tried with Ethane and other molecules.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CGCF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Visualize one mol just by writing obj[0]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confs are being generated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661475" y="1326200"/>
            <a:ext cx="7756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40">
                <a:latin typeface="Times New Roman"/>
                <a:ea typeface="Times New Roman"/>
                <a:cs typeface="Times New Roman"/>
                <a:sym typeface="Times New Roman"/>
              </a:rPr>
              <a:t>CGCF</a:t>
            </a:r>
            <a:endParaRPr i="1"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i="1" lang="en" sz="800">
                <a:solidFill>
                  <a:srgbClr val="2E414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Xu, Minkai, Shitong Luo, Yoshua Bengio, Jian Peng and Jian Tang. “Learning Neural Generative Dynamics for Molecular Conformation Generation.” </a:t>
            </a:r>
            <a:endParaRPr i="1"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combines the advantages of normalizing flows  and energy-based approaches. It is probabilistic framework for molecular conformation generation as the model learns distribution of distances.</a:t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Datasets:GEOM </a:t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imes New Roman"/>
              <a:buAutoNum type="alphaLcPeriod"/>
            </a:pPr>
            <a:r>
              <a:rPr lang="en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QM9 </a:t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imes New Roman"/>
              <a:buAutoNum type="alphaLcPeriod"/>
            </a:pPr>
            <a:r>
              <a:rPr lang="en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Drugs</a:t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.pkl format  and RDkit mol object as input.</a:t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COV and MAT scores for assessment. It is built on  RMSD.</a:t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 : </a:t>
            </a:r>
            <a:r>
              <a:rPr lang="en" sz="1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https://github.com/MinkaiXu/CGCF-ConfGen</a:t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Times New Roman"/>
              <a:buAutoNum type="arabicPeriod"/>
            </a:pPr>
            <a:r>
              <a:rPr lang="en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contains </a:t>
            </a:r>
            <a:r>
              <a:rPr b="1" lang="en" sz="150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RDkit obj</a:t>
            </a:r>
            <a:endParaRPr b="1" sz="1500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Times New Roman"/>
              <a:buAutoNum type="arabicPeriod"/>
            </a:pPr>
            <a:r>
              <a:rPr b="1" lang="en" sz="150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COV,MAT scores yet.</a:t>
            </a:r>
            <a:endParaRPr b="1" sz="1500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688175" y="1356425"/>
            <a:ext cx="7631700" cy="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40">
                <a:latin typeface="Times New Roman"/>
                <a:ea typeface="Times New Roman"/>
                <a:cs typeface="Times New Roman"/>
                <a:sym typeface="Times New Roman"/>
              </a:rPr>
              <a:t>ConfVAE</a:t>
            </a:r>
            <a:endParaRPr b="0" sz="18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i="1" lang="en" sz="839">
                <a:latin typeface="Times New Roman"/>
                <a:ea typeface="Times New Roman"/>
                <a:cs typeface="Times New Roman"/>
                <a:sym typeface="Times New Roman"/>
              </a:rPr>
              <a:t>Xu, Minkai &amp; Wang, Wujie &amp; Luo, Shitong &amp; Shi, Chence &amp; Bengio, Yoshua &amp; Gómez-Bombarelli, Rafael &amp; Tang, Jian. (2021). An End-to-End Framework for Molecular Conformation Generation via Bilevel Programming. </a:t>
            </a:r>
            <a:endParaRPr b="0" i="1" sz="839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591850" y="2054525"/>
            <a:ext cx="7913400" cy="28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 model uses </a:t>
            </a:r>
            <a:r>
              <a:rPr b="1" lang="en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0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Bilevel programs </a:t>
            </a:r>
            <a:r>
              <a:rPr lang="en" sz="10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b="1" lang="en" sz="10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variational autoencoder (VAE) framework. The molecular graph is first encoded into the VAE latent space, and the conformations are generated based on the latent variable and molecular graph. </a:t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Datasets: GEOM </a:t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imes New Roman"/>
              <a:buAutoNum type="alphaLcPeriod"/>
            </a:pPr>
            <a:r>
              <a:rPr lang="en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QM9 </a:t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imes New Roman"/>
              <a:buAutoNum type="alphaLcPeriod"/>
            </a:pPr>
            <a:r>
              <a:rPr lang="en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ISO-17</a:t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imes New Roman"/>
              <a:buAutoNum type="alphaLcPeriod"/>
            </a:pPr>
            <a:r>
              <a:rPr lang="en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Drugs</a:t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.pkl format  and RDkit mol object as input.</a:t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Coverage (COV) and Matching (MAT) scores for evaluation.</a:t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has 3 layers, and 256 hidden layers.  </a:t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 : </a:t>
            </a:r>
            <a:r>
              <a:rPr lang="en" sz="1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https://github.com/MinkaiXu/ConfVAE-ICML21</a:t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Times New Roman"/>
              <a:buAutoNum type="arabicPeriod"/>
            </a:pPr>
            <a:r>
              <a:rPr lang="en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Same as CGCF </a:t>
            </a:r>
            <a:endParaRPr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Times New Roman"/>
              <a:buAutoNum type="arabicPeriod"/>
            </a:pPr>
            <a:r>
              <a:rPr lang="en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measure missing</a:t>
            </a:r>
            <a:endParaRPr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688175" y="1356425"/>
            <a:ext cx="7631700" cy="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40"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 b="0" i="1" sz="839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591850" y="2054525"/>
            <a:ext cx="7913400" cy="28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Times New Roman"/>
              <a:buAutoNum type="arabicPeriod"/>
            </a:pPr>
            <a:r>
              <a:rPr lang="en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Processed. GEOM. A structure of data.</a:t>
            </a:r>
            <a:endParaRPr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Times New Roman"/>
              <a:buAutoNum type="arabicPeriod"/>
            </a:pPr>
            <a:r>
              <a:rPr lang="en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 each file and pick 10 ? </a:t>
            </a:r>
            <a:endParaRPr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653925" y="1280875"/>
            <a:ext cx="7688700" cy="7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44">
                <a:latin typeface="Times New Roman"/>
                <a:ea typeface="Times New Roman"/>
                <a:cs typeface="Times New Roman"/>
                <a:sym typeface="Times New Roman"/>
              </a:rPr>
              <a:t>CVGAE</a:t>
            </a:r>
            <a:endParaRPr sz="174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833">
                <a:latin typeface="Times New Roman"/>
                <a:ea typeface="Times New Roman"/>
                <a:cs typeface="Times New Roman"/>
                <a:sym typeface="Times New Roman"/>
              </a:rPr>
              <a:t>Mansimov, Elman &amp; Mahmood, Omar &amp; Kang, Seokho &amp; Cho, Kyunghyun. (2019). Molecular Geometry Prediction using a Deep Generative Graph Neural Network. Scientific Reports. 9. 20381. 10.1038/s41598-019-56773-5. </a:t>
            </a:r>
            <a:endParaRPr b="0" i="1" sz="833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consists of a message passing neural network which is a variation of Graph neural network.</a:t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Dataset:</a:t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imes New Roman"/>
              <a:buAutoNum type="alphaLcPeriod"/>
            </a:pPr>
            <a:r>
              <a:rPr lang="en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QM9</a:t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imes New Roman"/>
              <a:buAutoNum type="alphaLcPeriod"/>
            </a:pPr>
            <a:r>
              <a:rPr lang="en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</a:t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imes New Roman"/>
              <a:buAutoNum type="alphaLcPeriod"/>
            </a:pPr>
            <a:r>
              <a:rPr lang="en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CSD</a:t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RMSD for evaluation.</a:t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results were better on QM9 as compared to COD and CSD.</a:t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imes New Roman"/>
              <a:buAutoNum type="arabicPeriod"/>
            </a:pPr>
            <a:r>
              <a:rPr lang="en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 : </a:t>
            </a:r>
            <a:r>
              <a:rPr lang="en" sz="1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https://github.com/nyu-dl/dl4chem-geometry</a:t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