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ldrich"/>
      <p:regular r:id="rId25"/>
    </p:embeddedFont>
    <p:embeddedFont>
      <p:font typeface="Bai Jamjure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BaiJamjuree-regular.fntdata"/><Relationship Id="rId25" Type="http://schemas.openxmlformats.org/officeDocument/2006/relationships/font" Target="fonts/Aldrich-regular.fntdata"/><Relationship Id="rId28" Type="http://schemas.openxmlformats.org/officeDocument/2006/relationships/font" Target="fonts/BaiJamjuree-italic.fntdata"/><Relationship Id="rId27" Type="http://schemas.openxmlformats.org/officeDocument/2006/relationships/font" Target="fonts/BaiJamjuree-bold.fntdata"/><Relationship Id="rId29" Type="http://schemas.openxmlformats.org/officeDocument/2006/relationships/font" Target="fonts/BaiJamjure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262053db1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262053db1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g262053db1c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4" name="Google Shape;2704;g262053db1c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262053db1c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262053db1c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13e9dbcaf0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13e9dbcaf0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g262053db1c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6" name="Google Shape;2746;g262053db1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2620f175f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2620f175f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2620f175f3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2620f175f3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g2620f175f3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0" name="Google Shape;2780;g2620f175f3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5" name="Shape 2785"/>
        <p:cNvGrpSpPr/>
        <p:nvPr/>
      </p:nvGrpSpPr>
      <p:grpSpPr>
        <a:xfrm>
          <a:off x="0" y="0"/>
          <a:ext cx="0" cy="0"/>
          <a:chOff x="0" y="0"/>
          <a:chExt cx="0" cy="0"/>
        </a:xfrm>
      </p:grpSpPr>
      <p:sp>
        <p:nvSpPr>
          <p:cNvPr id="2786" name="Google Shape;2786;g2620f175f3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7" name="Google Shape;2787;g2620f175f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g2620ac1ea5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4" name="Google Shape;2794;g2620ac1ea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3e9dbcaf0c_0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3e9dbcaf0c_0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9" name="Shape 2799"/>
        <p:cNvGrpSpPr/>
        <p:nvPr/>
      </p:nvGrpSpPr>
      <p:grpSpPr>
        <a:xfrm>
          <a:off x="0" y="0"/>
          <a:ext cx="0" cy="0"/>
          <a:chOff x="0" y="0"/>
          <a:chExt cx="0" cy="0"/>
        </a:xfrm>
      </p:grpSpPr>
      <p:sp>
        <p:nvSpPr>
          <p:cNvPr id="2800" name="Google Shape;2800;g127f379f98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1" name="Google Shape;2801;g127f379f98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262053db1c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262053db1c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g262053db1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1" name="Google Shape;2641;g262053db1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g127f379f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9" name="Google Shape;2649;g127f379f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4" name="Shape 2654"/>
        <p:cNvGrpSpPr/>
        <p:nvPr/>
      </p:nvGrpSpPr>
      <p:grpSpPr>
        <a:xfrm>
          <a:off x="0" y="0"/>
          <a:ext cx="0" cy="0"/>
          <a:chOff x="0" y="0"/>
          <a:chExt cx="0" cy="0"/>
        </a:xfrm>
      </p:grpSpPr>
      <p:sp>
        <p:nvSpPr>
          <p:cNvPr id="2655" name="Google Shape;2655;g262053db1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6" name="Google Shape;2656;g262053db1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1" name="Shape 2661"/>
        <p:cNvGrpSpPr/>
        <p:nvPr/>
      </p:nvGrpSpPr>
      <p:grpSpPr>
        <a:xfrm>
          <a:off x="0" y="0"/>
          <a:ext cx="0" cy="0"/>
          <a:chOff x="0" y="0"/>
          <a:chExt cx="0" cy="0"/>
        </a:xfrm>
      </p:grpSpPr>
      <p:sp>
        <p:nvSpPr>
          <p:cNvPr id="2662" name="Google Shape;2662;g262053db1c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3" name="Google Shape;2663;g262053db1c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8" name="Shape 2668"/>
        <p:cNvGrpSpPr/>
        <p:nvPr/>
      </p:nvGrpSpPr>
      <p:grpSpPr>
        <a:xfrm>
          <a:off x="0" y="0"/>
          <a:ext cx="0" cy="0"/>
          <a:chOff x="0" y="0"/>
          <a:chExt cx="0" cy="0"/>
        </a:xfrm>
      </p:grpSpPr>
      <p:sp>
        <p:nvSpPr>
          <p:cNvPr id="2669" name="Google Shape;2669;g262053db1c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0" name="Google Shape;2670;g262053db1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262053db1c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262053db1c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zm0oXkUFCA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33.jp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18.png"/><Relationship Id="rId8"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3900"/>
              <a:t>Customer Reviews (Batch Ingestion and Processing) </a:t>
            </a:r>
            <a:endParaRPr sz="3150">
              <a:solidFill>
                <a:schemeClr val="dk2"/>
              </a:solidFill>
            </a:endParaRPr>
          </a:p>
        </p:txBody>
      </p:sp>
      <p:sp>
        <p:nvSpPr>
          <p:cNvPr id="2582" name="Google Shape;2582;p53"/>
          <p:cNvSpPr txBox="1"/>
          <p:nvPr>
            <p:ph idx="1" type="subTitle"/>
          </p:nvPr>
        </p:nvSpPr>
        <p:spPr>
          <a:xfrm>
            <a:off x="1248525" y="3290708"/>
            <a:ext cx="6647100" cy="378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End-to-End Data Pipeline</a:t>
            </a:r>
            <a:endParaRPr/>
          </a:p>
          <a:p>
            <a:pPr indent="0" lvl="0" marL="0" rtl="0" algn="ctr">
              <a:spcBef>
                <a:spcPts val="0"/>
              </a:spcBef>
              <a:spcAft>
                <a:spcPts val="0"/>
              </a:spcAft>
              <a:buClr>
                <a:schemeClr val="dk1"/>
              </a:buClr>
              <a:buSzPts val="1100"/>
              <a:buFont typeface="Arial"/>
              <a:buNone/>
            </a:pPr>
            <a:r>
              <a:rPr lang="en"/>
              <a:t>Mohammad Zuhaili Bin Amin (01412212)</a:t>
            </a:r>
            <a:endParaRPr/>
          </a:p>
          <a:p>
            <a:pPr indent="0" lvl="0" marL="0" rtl="0" algn="ctr">
              <a:spcBef>
                <a:spcPts val="0"/>
              </a:spcBef>
              <a:spcAft>
                <a:spcPts val="0"/>
              </a:spcAft>
              <a:buClr>
                <a:schemeClr val="dk1"/>
              </a:buClr>
              <a:buSzPts val="1100"/>
              <a:buFont typeface="Arial"/>
              <a:buNone/>
            </a:pPr>
            <a:r>
              <a:rPr lang="en"/>
              <a:t>Video Link: </a:t>
            </a:r>
            <a:r>
              <a:rPr lang="en" u="sng">
                <a:solidFill>
                  <a:schemeClr val="hlink"/>
                </a:solidFill>
                <a:hlinkClick r:id="rId3"/>
              </a:rPr>
              <a:t>https://www.youtube.com/watch?v=zm0oXkUFCA8</a:t>
            </a:r>
            <a:r>
              <a:rPr lang="en"/>
              <a:t> </a:t>
            </a:r>
            <a:endParaRPr/>
          </a:p>
        </p:txBody>
      </p:sp>
      <p:sp>
        <p:nvSpPr>
          <p:cNvPr id="2583" name="Google Shape;2583;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4" name="Google Shape;2584;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4"/>
                                        </p:tgtEl>
                                        <p:attrNameLst>
                                          <p:attrName>style.visibility</p:attrName>
                                        </p:attrNameLst>
                                      </p:cBhvr>
                                      <p:to>
                                        <p:strVal val="visible"/>
                                      </p:to>
                                    </p:set>
                                    <p:anim calcmode="lin" valueType="num">
                                      <p:cBhvr additive="base">
                                        <p:cTn dur="1000"/>
                                        <p:tgtEl>
                                          <p:spTgt spid="25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2"/>
                                        </p:tgtEl>
                                        <p:attrNameLst>
                                          <p:attrName>style.visibility</p:attrName>
                                        </p:attrNameLst>
                                      </p:cBhvr>
                                      <p:to>
                                        <p:strVal val="visible"/>
                                      </p:to>
                                    </p:set>
                                    <p:animEffect filter="fade" transition="in">
                                      <p:cBhvr>
                                        <p:cTn dur="1000"/>
                                        <p:tgtEl>
                                          <p:spTgt spid="2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62"/>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Big Data Pipeline</a:t>
            </a:r>
            <a:endParaRPr sz="6000"/>
          </a:p>
        </p:txBody>
      </p:sp>
      <p:sp>
        <p:nvSpPr>
          <p:cNvPr id="2687" name="Google Shape;2687;p62"/>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02</a:t>
            </a:r>
            <a:endParaRPr/>
          </a:p>
        </p:txBody>
      </p:sp>
      <p:sp>
        <p:nvSpPr>
          <p:cNvPr id="2688" name="Google Shape;2688;p62"/>
          <p:cNvSpPr txBox="1"/>
          <p:nvPr>
            <p:ph idx="1" type="subTitle"/>
          </p:nvPr>
        </p:nvSpPr>
        <p:spPr>
          <a:xfrm>
            <a:off x="2181900" y="3792111"/>
            <a:ext cx="4780200" cy="348300"/>
          </a:xfrm>
          <a:prstGeom prst="rect">
            <a:avLst/>
          </a:prstGeom>
        </p:spPr>
        <p:txBody>
          <a:bodyPr anchorCtr="0" anchor="t" bIns="91425" lIns="91425" spcFirstLastPara="1" rIns="91425" wrap="square" tIns="0">
            <a:noAutofit/>
          </a:bodyPr>
          <a:lstStyle/>
          <a:p>
            <a:pPr indent="0" lvl="0" marL="0" rtl="0" algn="ctr">
              <a:spcBef>
                <a:spcPts val="0"/>
              </a:spcBef>
              <a:spcAft>
                <a:spcPts val="1600"/>
              </a:spcAft>
              <a:buNone/>
            </a:pPr>
            <a:r>
              <a:rPr lang="en"/>
              <a:t>Big Data Architecture Diagram</a:t>
            </a:r>
            <a:endParaRPr/>
          </a:p>
        </p:txBody>
      </p:sp>
      <p:grpSp>
        <p:nvGrpSpPr>
          <p:cNvPr id="2689" name="Google Shape;2689;p62"/>
          <p:cNvGrpSpPr/>
          <p:nvPr/>
        </p:nvGrpSpPr>
        <p:grpSpPr>
          <a:xfrm flipH="1">
            <a:off x="2124013" y="1936921"/>
            <a:ext cx="793256" cy="182899"/>
            <a:chOff x="2685575" y="2835950"/>
            <a:chExt cx="433000" cy="99825"/>
          </a:xfrm>
        </p:grpSpPr>
        <p:sp>
          <p:nvSpPr>
            <p:cNvPr id="2690" name="Google Shape;2690;p6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4" name="Google Shape;2694;p62"/>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2"/>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6" name="Google Shape;2696;p62"/>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697" name="Google Shape;2697;p6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2">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94"/>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89"/>
                                        </p:tgtEl>
                                        <p:attrNameLst>
                                          <p:attrName>style.visibility</p:attrName>
                                        </p:attrNameLst>
                                      </p:cBhvr>
                                      <p:to>
                                        <p:strVal val="visible"/>
                                      </p:to>
                                    </p:set>
                                    <p:anim calcmode="lin" valueType="num">
                                      <p:cBhvr additive="base">
                                        <p:cTn dur="1000"/>
                                        <p:tgtEl>
                                          <p:spTgt spid="26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87"/>
                                        </p:tgtEl>
                                        <p:attrNameLst>
                                          <p:attrName>style.visibility</p:attrName>
                                        </p:attrNameLst>
                                      </p:cBhvr>
                                      <p:to>
                                        <p:strVal val="visible"/>
                                      </p:to>
                                    </p:set>
                                    <p:anim calcmode="lin" valueType="num">
                                      <p:cBhvr additive="base">
                                        <p:cTn dur="1000"/>
                                        <p:tgtEl>
                                          <p:spTgt spid="26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686"/>
                                        </p:tgtEl>
                                        <p:attrNameLst>
                                          <p:attrName>style.visibility</p:attrName>
                                        </p:attrNameLst>
                                      </p:cBhvr>
                                      <p:to>
                                        <p:strVal val="visible"/>
                                      </p:to>
                                    </p:set>
                                    <p:anim calcmode="lin" valueType="num">
                                      <p:cBhvr additive="base">
                                        <p:cTn dur="1000"/>
                                        <p:tgtEl>
                                          <p:spTgt spid="26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96"/>
                                        </p:tgtEl>
                                        <p:attrNameLst>
                                          <p:attrName>style.visibility</p:attrName>
                                        </p:attrNameLst>
                                      </p:cBhvr>
                                      <p:to>
                                        <p:strVal val="visible"/>
                                      </p:to>
                                    </p:set>
                                    <p:anim calcmode="lin" valueType="num">
                                      <p:cBhvr additive="base">
                                        <p:cTn dur="1000"/>
                                        <p:tgtEl>
                                          <p:spTgt spid="269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88"/>
                                        </p:tgtEl>
                                        <p:attrNameLst>
                                          <p:attrName>style.visibility</p:attrName>
                                        </p:attrNameLst>
                                      </p:cBhvr>
                                      <p:to>
                                        <p:strVal val="visible"/>
                                      </p:to>
                                    </p:set>
                                    <p:animEffect filter="fade" transition="in">
                                      <p:cBhvr>
                                        <p:cTn dur="1000"/>
                                        <p:tgtEl>
                                          <p:spTgt spid="2688"/>
                                        </p:tgtEl>
                                      </p:cBhvr>
                                    </p:animEffect>
                                  </p:childTnLst>
                                </p:cTn>
                              </p:par>
                              <p:par>
                                <p:cTn fill="hold" nodeType="withEffect" presetClass="entr" presetID="10" presetSubtype="0">
                                  <p:stCondLst>
                                    <p:cond delay="0"/>
                                  </p:stCondLst>
                                  <p:childTnLst>
                                    <p:set>
                                      <p:cBhvr>
                                        <p:cTn dur="1" fill="hold">
                                          <p:stCondLst>
                                            <p:cond delay="0"/>
                                          </p:stCondLst>
                                        </p:cTn>
                                        <p:tgtEl>
                                          <p:spTgt spid="2697"/>
                                        </p:tgtEl>
                                        <p:attrNameLst>
                                          <p:attrName>style.visibility</p:attrName>
                                        </p:attrNameLst>
                                      </p:cBhvr>
                                      <p:to>
                                        <p:strVal val="visible"/>
                                      </p:to>
                                    </p:set>
                                    <p:animEffect filter="fade" transition="in">
                                      <p:cBhvr>
                                        <p:cTn dur="1000"/>
                                        <p:tgtEl>
                                          <p:spTgt spid="2697"/>
                                        </p:tgtEl>
                                      </p:cBhvr>
                                    </p:animEffect>
                                  </p:childTnLst>
                                </p:cTn>
                              </p:par>
                              <p:par>
                                <p:cTn fill="hold" nodeType="withEffect" presetClass="entr" presetID="10" presetSubtype="0">
                                  <p:stCondLst>
                                    <p:cond delay="0"/>
                                  </p:stCondLst>
                                  <p:childTnLst>
                                    <p:set>
                                      <p:cBhvr>
                                        <p:cTn dur="1" fill="hold">
                                          <p:stCondLst>
                                            <p:cond delay="0"/>
                                          </p:stCondLst>
                                        </p:cTn>
                                        <p:tgtEl>
                                          <p:spTgt spid="2698"/>
                                        </p:tgtEl>
                                        <p:attrNameLst>
                                          <p:attrName>style.visibility</p:attrName>
                                        </p:attrNameLst>
                                      </p:cBhvr>
                                      <p:to>
                                        <p:strVal val="visible"/>
                                      </p:to>
                                    </p:set>
                                    <p:animEffect filter="fade" transition="in">
                                      <p:cBhvr>
                                        <p:cTn dur="1000"/>
                                        <p:tgtEl>
                                          <p:spTgt spid="2698"/>
                                        </p:tgtEl>
                                      </p:cBhvr>
                                    </p:animEffect>
                                  </p:childTnLst>
                                </p:cTn>
                              </p:par>
                              <p:par>
                                <p:cTn fill="hold" nodeType="withEffect" presetClass="entr" presetID="10" presetSubtype="0">
                                  <p:stCondLst>
                                    <p:cond delay="0"/>
                                  </p:stCondLst>
                                  <p:childTnLst>
                                    <p:set>
                                      <p:cBhvr>
                                        <p:cTn dur="1" fill="hold">
                                          <p:stCondLst>
                                            <p:cond delay="0"/>
                                          </p:stCondLst>
                                        </p:cTn>
                                        <p:tgtEl>
                                          <p:spTgt spid="2699"/>
                                        </p:tgtEl>
                                        <p:attrNameLst>
                                          <p:attrName>style.visibility</p:attrName>
                                        </p:attrNameLst>
                                      </p:cBhvr>
                                      <p:to>
                                        <p:strVal val="visible"/>
                                      </p:to>
                                    </p:set>
                                    <p:animEffect filter="fade" transition="in">
                                      <p:cBhvr>
                                        <p:cTn dur="1000"/>
                                        <p:tgtEl>
                                          <p:spTgt spid="2699"/>
                                        </p:tgtEl>
                                      </p:cBhvr>
                                    </p:animEffect>
                                  </p:childTnLst>
                                </p:cTn>
                              </p:par>
                              <p:par>
                                <p:cTn fill="hold" nodeType="withEffect" presetClass="entr" presetID="10" presetSubtype="0">
                                  <p:stCondLst>
                                    <p:cond delay="0"/>
                                  </p:stCondLst>
                                  <p:childTnLst>
                                    <p:set>
                                      <p:cBhvr>
                                        <p:cTn dur="1" fill="hold">
                                          <p:stCondLst>
                                            <p:cond delay="0"/>
                                          </p:stCondLst>
                                        </p:cTn>
                                        <p:tgtEl>
                                          <p:spTgt spid="2700"/>
                                        </p:tgtEl>
                                        <p:attrNameLst>
                                          <p:attrName>style.visibility</p:attrName>
                                        </p:attrNameLst>
                                      </p:cBhvr>
                                      <p:to>
                                        <p:strVal val="visible"/>
                                      </p:to>
                                    </p:set>
                                    <p:animEffect filter="fade" transition="in">
                                      <p:cBhvr>
                                        <p:cTn dur="1000"/>
                                        <p:tgtEl>
                                          <p:spTgt spid="2700"/>
                                        </p:tgtEl>
                                      </p:cBhvr>
                                    </p:animEffect>
                                  </p:childTnLst>
                                </p:cTn>
                              </p:par>
                              <p:par>
                                <p:cTn fill="hold" nodeType="withEffect" presetClass="entr" presetID="10" presetSubtype="0">
                                  <p:stCondLst>
                                    <p:cond delay="0"/>
                                  </p:stCondLst>
                                  <p:childTnLst>
                                    <p:set>
                                      <p:cBhvr>
                                        <p:cTn dur="1" fill="hold">
                                          <p:stCondLst>
                                            <p:cond delay="0"/>
                                          </p:stCondLst>
                                        </p:cTn>
                                        <p:tgtEl>
                                          <p:spTgt spid="2701"/>
                                        </p:tgtEl>
                                        <p:attrNameLst>
                                          <p:attrName>style.visibility</p:attrName>
                                        </p:attrNameLst>
                                      </p:cBhvr>
                                      <p:to>
                                        <p:strVal val="visible"/>
                                      </p:to>
                                    </p:set>
                                    <p:animEffect filter="fade" transition="in">
                                      <p:cBhvr>
                                        <p:cTn dur="1000"/>
                                        <p:tgtEl>
                                          <p:spTgt spid="27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5" name="Shape 2705"/>
        <p:cNvGrpSpPr/>
        <p:nvPr/>
      </p:nvGrpSpPr>
      <p:grpSpPr>
        <a:xfrm>
          <a:off x="0" y="0"/>
          <a:ext cx="0" cy="0"/>
          <a:chOff x="0" y="0"/>
          <a:chExt cx="0" cy="0"/>
        </a:xfrm>
      </p:grpSpPr>
      <p:sp>
        <p:nvSpPr>
          <p:cNvPr id="2706" name="Google Shape;2706;p6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Big Data Architecture Diagram</a:t>
            </a:r>
            <a:endParaRPr/>
          </a:p>
        </p:txBody>
      </p:sp>
      <p:pic>
        <p:nvPicPr>
          <p:cNvPr id="2707" name="Google Shape;2707;p63"/>
          <p:cNvPicPr preferRelativeResize="0"/>
          <p:nvPr/>
        </p:nvPicPr>
        <p:blipFill>
          <a:blip r:embed="rId3">
            <a:alphaModFix/>
          </a:blip>
          <a:stretch>
            <a:fillRect/>
          </a:stretch>
        </p:blipFill>
        <p:spPr>
          <a:xfrm>
            <a:off x="824763" y="1200075"/>
            <a:ext cx="7494475" cy="353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06"/>
                                        </p:tgtEl>
                                        <p:attrNameLst>
                                          <p:attrName>style.visibility</p:attrName>
                                        </p:attrNameLst>
                                      </p:cBhvr>
                                      <p:to>
                                        <p:strVal val="visible"/>
                                      </p:to>
                                    </p:set>
                                    <p:anim calcmode="lin" valueType="num">
                                      <p:cBhvr additive="base">
                                        <p:cTn dur="1000"/>
                                        <p:tgtEl>
                                          <p:spTgt spid="27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64"/>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Tech Stack</a:t>
            </a:r>
            <a:endParaRPr sz="6000"/>
          </a:p>
        </p:txBody>
      </p:sp>
      <p:sp>
        <p:nvSpPr>
          <p:cNvPr id="2713" name="Google Shape;2713;p64"/>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03</a:t>
            </a:r>
            <a:endParaRPr/>
          </a:p>
        </p:txBody>
      </p:sp>
      <p:sp>
        <p:nvSpPr>
          <p:cNvPr id="2714" name="Google Shape;2714;p64"/>
          <p:cNvSpPr txBox="1"/>
          <p:nvPr>
            <p:ph idx="1" type="subTitle"/>
          </p:nvPr>
        </p:nvSpPr>
        <p:spPr>
          <a:xfrm>
            <a:off x="2181900" y="3792111"/>
            <a:ext cx="4780200" cy="348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Tech stack used in this project</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pSp>
        <p:nvGrpSpPr>
          <p:cNvPr id="2715" name="Google Shape;2715;p64"/>
          <p:cNvGrpSpPr/>
          <p:nvPr/>
        </p:nvGrpSpPr>
        <p:grpSpPr>
          <a:xfrm flipH="1">
            <a:off x="2124013" y="1936921"/>
            <a:ext cx="793256" cy="182899"/>
            <a:chOff x="2685575" y="2835950"/>
            <a:chExt cx="433000" cy="99825"/>
          </a:xfrm>
        </p:grpSpPr>
        <p:sp>
          <p:nvSpPr>
            <p:cNvPr id="2716" name="Google Shape;2716;p6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0" name="Google Shape;2720;p64"/>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4"/>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2" name="Google Shape;2722;p64"/>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723" name="Google Shape;2723;p6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4">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20"/>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715"/>
                                        </p:tgtEl>
                                        <p:attrNameLst>
                                          <p:attrName>style.visibility</p:attrName>
                                        </p:attrNameLst>
                                      </p:cBhvr>
                                      <p:to>
                                        <p:strVal val="visible"/>
                                      </p:to>
                                    </p:set>
                                    <p:anim calcmode="lin" valueType="num">
                                      <p:cBhvr additive="base">
                                        <p:cTn dur="1000"/>
                                        <p:tgtEl>
                                          <p:spTgt spid="27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713"/>
                                        </p:tgtEl>
                                        <p:attrNameLst>
                                          <p:attrName>style.visibility</p:attrName>
                                        </p:attrNameLst>
                                      </p:cBhvr>
                                      <p:to>
                                        <p:strVal val="visible"/>
                                      </p:to>
                                    </p:set>
                                    <p:anim calcmode="lin" valueType="num">
                                      <p:cBhvr additive="base">
                                        <p:cTn dur="1000"/>
                                        <p:tgtEl>
                                          <p:spTgt spid="27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12"/>
                                        </p:tgtEl>
                                        <p:attrNameLst>
                                          <p:attrName>style.visibility</p:attrName>
                                        </p:attrNameLst>
                                      </p:cBhvr>
                                      <p:to>
                                        <p:strVal val="visible"/>
                                      </p:to>
                                    </p:set>
                                    <p:anim calcmode="lin" valueType="num">
                                      <p:cBhvr additive="base">
                                        <p:cTn dur="1000"/>
                                        <p:tgtEl>
                                          <p:spTgt spid="27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22"/>
                                        </p:tgtEl>
                                        <p:attrNameLst>
                                          <p:attrName>style.visibility</p:attrName>
                                        </p:attrNameLst>
                                      </p:cBhvr>
                                      <p:to>
                                        <p:strVal val="visible"/>
                                      </p:to>
                                    </p:set>
                                    <p:anim calcmode="lin" valueType="num">
                                      <p:cBhvr additive="base">
                                        <p:cTn dur="1000"/>
                                        <p:tgtEl>
                                          <p:spTgt spid="27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14"/>
                                        </p:tgtEl>
                                        <p:attrNameLst>
                                          <p:attrName>style.visibility</p:attrName>
                                        </p:attrNameLst>
                                      </p:cBhvr>
                                      <p:to>
                                        <p:strVal val="visible"/>
                                      </p:to>
                                    </p:set>
                                    <p:animEffect filter="fade" transition="in">
                                      <p:cBhvr>
                                        <p:cTn dur="1000"/>
                                        <p:tgtEl>
                                          <p:spTgt spid="2714"/>
                                        </p:tgtEl>
                                      </p:cBhvr>
                                    </p:animEffect>
                                  </p:childTnLst>
                                </p:cTn>
                              </p:par>
                              <p:par>
                                <p:cTn fill="hold" nodeType="withEffect" presetClass="entr" presetID="10" presetSubtype="0">
                                  <p:stCondLst>
                                    <p:cond delay="0"/>
                                  </p:stCondLst>
                                  <p:childTnLst>
                                    <p:set>
                                      <p:cBhvr>
                                        <p:cTn dur="1" fill="hold">
                                          <p:stCondLst>
                                            <p:cond delay="0"/>
                                          </p:stCondLst>
                                        </p:cTn>
                                        <p:tgtEl>
                                          <p:spTgt spid="2723"/>
                                        </p:tgtEl>
                                        <p:attrNameLst>
                                          <p:attrName>style.visibility</p:attrName>
                                        </p:attrNameLst>
                                      </p:cBhvr>
                                      <p:to>
                                        <p:strVal val="visible"/>
                                      </p:to>
                                    </p:set>
                                    <p:animEffect filter="fade" transition="in">
                                      <p:cBhvr>
                                        <p:cTn dur="1000"/>
                                        <p:tgtEl>
                                          <p:spTgt spid="2723"/>
                                        </p:tgtEl>
                                      </p:cBhvr>
                                    </p:animEffect>
                                  </p:childTnLst>
                                </p:cTn>
                              </p:par>
                              <p:par>
                                <p:cTn fill="hold" nodeType="withEffect" presetClass="entr" presetID="10" presetSubtype="0">
                                  <p:stCondLst>
                                    <p:cond delay="0"/>
                                  </p:stCondLst>
                                  <p:childTnLst>
                                    <p:set>
                                      <p:cBhvr>
                                        <p:cTn dur="1" fill="hold">
                                          <p:stCondLst>
                                            <p:cond delay="0"/>
                                          </p:stCondLst>
                                        </p:cTn>
                                        <p:tgtEl>
                                          <p:spTgt spid="2724"/>
                                        </p:tgtEl>
                                        <p:attrNameLst>
                                          <p:attrName>style.visibility</p:attrName>
                                        </p:attrNameLst>
                                      </p:cBhvr>
                                      <p:to>
                                        <p:strVal val="visible"/>
                                      </p:to>
                                    </p:set>
                                    <p:animEffect filter="fade" transition="in">
                                      <p:cBhvr>
                                        <p:cTn dur="1000"/>
                                        <p:tgtEl>
                                          <p:spTgt spid="2724"/>
                                        </p:tgtEl>
                                      </p:cBhvr>
                                    </p:animEffect>
                                  </p:childTnLst>
                                </p:cTn>
                              </p:par>
                              <p:par>
                                <p:cTn fill="hold" nodeType="withEffect" presetClass="entr" presetID="10" presetSubtype="0">
                                  <p:stCondLst>
                                    <p:cond delay="0"/>
                                  </p:stCondLst>
                                  <p:childTnLst>
                                    <p:set>
                                      <p:cBhvr>
                                        <p:cTn dur="1" fill="hold">
                                          <p:stCondLst>
                                            <p:cond delay="0"/>
                                          </p:stCondLst>
                                        </p:cTn>
                                        <p:tgtEl>
                                          <p:spTgt spid="2725"/>
                                        </p:tgtEl>
                                        <p:attrNameLst>
                                          <p:attrName>style.visibility</p:attrName>
                                        </p:attrNameLst>
                                      </p:cBhvr>
                                      <p:to>
                                        <p:strVal val="visible"/>
                                      </p:to>
                                    </p:set>
                                    <p:animEffect filter="fade" transition="in">
                                      <p:cBhvr>
                                        <p:cTn dur="1000"/>
                                        <p:tgtEl>
                                          <p:spTgt spid="2725"/>
                                        </p:tgtEl>
                                      </p:cBhvr>
                                    </p:animEffect>
                                  </p:childTnLst>
                                </p:cTn>
                              </p:par>
                              <p:par>
                                <p:cTn fill="hold" nodeType="withEffect" presetClass="entr" presetID="10" presetSubtype="0">
                                  <p:stCondLst>
                                    <p:cond delay="0"/>
                                  </p:stCondLst>
                                  <p:childTnLst>
                                    <p:set>
                                      <p:cBhvr>
                                        <p:cTn dur="1" fill="hold">
                                          <p:stCondLst>
                                            <p:cond delay="0"/>
                                          </p:stCondLst>
                                        </p:cTn>
                                        <p:tgtEl>
                                          <p:spTgt spid="2726"/>
                                        </p:tgtEl>
                                        <p:attrNameLst>
                                          <p:attrName>style.visibility</p:attrName>
                                        </p:attrNameLst>
                                      </p:cBhvr>
                                      <p:to>
                                        <p:strVal val="visible"/>
                                      </p:to>
                                    </p:set>
                                    <p:animEffect filter="fade" transition="in">
                                      <p:cBhvr>
                                        <p:cTn dur="1000"/>
                                        <p:tgtEl>
                                          <p:spTgt spid="2726"/>
                                        </p:tgtEl>
                                      </p:cBhvr>
                                    </p:animEffect>
                                  </p:childTnLst>
                                </p:cTn>
                              </p:par>
                              <p:par>
                                <p:cTn fill="hold" nodeType="withEffect" presetClass="entr" presetID="10" presetSubtype="0">
                                  <p:stCondLst>
                                    <p:cond delay="0"/>
                                  </p:stCondLst>
                                  <p:childTnLst>
                                    <p:set>
                                      <p:cBhvr>
                                        <p:cTn dur="1" fill="hold">
                                          <p:stCondLst>
                                            <p:cond delay="0"/>
                                          </p:stCondLst>
                                        </p:cTn>
                                        <p:tgtEl>
                                          <p:spTgt spid="2727"/>
                                        </p:tgtEl>
                                        <p:attrNameLst>
                                          <p:attrName>style.visibility</p:attrName>
                                        </p:attrNameLst>
                                      </p:cBhvr>
                                      <p:to>
                                        <p:strVal val="visible"/>
                                      </p:to>
                                    </p:set>
                                    <p:animEffect filter="fade" transition="in">
                                      <p:cBhvr>
                                        <p:cTn dur="1000"/>
                                        <p:tgtEl>
                                          <p:spTgt spid="27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6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Tech Stack</a:t>
            </a:r>
            <a:endParaRPr/>
          </a:p>
        </p:txBody>
      </p:sp>
      <p:sp>
        <p:nvSpPr>
          <p:cNvPr id="2733" name="Google Shape;2733;p6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5">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8" name="Google Shape;2738;p65"/>
          <p:cNvPicPr preferRelativeResize="0"/>
          <p:nvPr/>
        </p:nvPicPr>
        <p:blipFill>
          <a:blip r:embed="rId3">
            <a:alphaModFix/>
          </a:blip>
          <a:stretch>
            <a:fillRect/>
          </a:stretch>
        </p:blipFill>
        <p:spPr>
          <a:xfrm>
            <a:off x="3378100" y="3423375"/>
            <a:ext cx="2379875" cy="944125"/>
          </a:xfrm>
          <a:prstGeom prst="rect">
            <a:avLst/>
          </a:prstGeom>
          <a:noFill/>
          <a:ln>
            <a:noFill/>
          </a:ln>
        </p:spPr>
      </p:pic>
      <p:pic>
        <p:nvPicPr>
          <p:cNvPr id="2739" name="Google Shape;2739;p65"/>
          <p:cNvPicPr preferRelativeResize="0"/>
          <p:nvPr/>
        </p:nvPicPr>
        <p:blipFill>
          <a:blip r:embed="rId4">
            <a:alphaModFix/>
          </a:blip>
          <a:stretch>
            <a:fillRect/>
          </a:stretch>
        </p:blipFill>
        <p:spPr>
          <a:xfrm>
            <a:off x="3496425" y="1158650"/>
            <a:ext cx="2312226" cy="1734175"/>
          </a:xfrm>
          <a:prstGeom prst="rect">
            <a:avLst/>
          </a:prstGeom>
          <a:noFill/>
          <a:ln>
            <a:noFill/>
          </a:ln>
        </p:spPr>
      </p:pic>
      <p:pic>
        <p:nvPicPr>
          <p:cNvPr id="2740" name="Google Shape;2740;p65"/>
          <p:cNvPicPr preferRelativeResize="0"/>
          <p:nvPr/>
        </p:nvPicPr>
        <p:blipFill>
          <a:blip r:embed="rId5">
            <a:alphaModFix/>
          </a:blip>
          <a:stretch>
            <a:fillRect/>
          </a:stretch>
        </p:blipFill>
        <p:spPr>
          <a:xfrm>
            <a:off x="481713" y="1313925"/>
            <a:ext cx="2700649" cy="1423624"/>
          </a:xfrm>
          <a:prstGeom prst="rect">
            <a:avLst/>
          </a:prstGeom>
          <a:noFill/>
          <a:ln>
            <a:noFill/>
          </a:ln>
        </p:spPr>
      </p:pic>
      <p:pic>
        <p:nvPicPr>
          <p:cNvPr id="2741" name="Google Shape;2741;p65"/>
          <p:cNvPicPr preferRelativeResize="0"/>
          <p:nvPr/>
        </p:nvPicPr>
        <p:blipFill>
          <a:blip r:embed="rId6">
            <a:alphaModFix/>
          </a:blip>
          <a:stretch>
            <a:fillRect/>
          </a:stretch>
        </p:blipFill>
        <p:spPr>
          <a:xfrm>
            <a:off x="6188988" y="1259450"/>
            <a:ext cx="2169176" cy="1532575"/>
          </a:xfrm>
          <a:prstGeom prst="rect">
            <a:avLst/>
          </a:prstGeom>
          <a:noFill/>
          <a:ln>
            <a:noFill/>
          </a:ln>
        </p:spPr>
      </p:pic>
      <p:pic>
        <p:nvPicPr>
          <p:cNvPr id="2742" name="Google Shape;2742;p65"/>
          <p:cNvPicPr preferRelativeResize="0"/>
          <p:nvPr/>
        </p:nvPicPr>
        <p:blipFill>
          <a:blip r:embed="rId7">
            <a:alphaModFix/>
          </a:blip>
          <a:stretch>
            <a:fillRect/>
          </a:stretch>
        </p:blipFill>
        <p:spPr>
          <a:xfrm>
            <a:off x="410113" y="3214950"/>
            <a:ext cx="2843850" cy="1480600"/>
          </a:xfrm>
          <a:prstGeom prst="rect">
            <a:avLst/>
          </a:prstGeom>
          <a:noFill/>
          <a:ln>
            <a:noFill/>
          </a:ln>
        </p:spPr>
      </p:pic>
      <p:pic>
        <p:nvPicPr>
          <p:cNvPr id="2743" name="Google Shape;2743;p65"/>
          <p:cNvPicPr preferRelativeResize="0"/>
          <p:nvPr/>
        </p:nvPicPr>
        <p:blipFill rotWithShape="1">
          <a:blip r:embed="rId8">
            <a:alphaModFix/>
          </a:blip>
          <a:srcRect b="23867" l="20965" r="21294" t="23825"/>
          <a:stretch/>
        </p:blipFill>
        <p:spPr>
          <a:xfrm>
            <a:off x="5882126" y="3296238"/>
            <a:ext cx="2851774" cy="107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32"/>
                                        </p:tgtEl>
                                        <p:attrNameLst>
                                          <p:attrName>style.visibility</p:attrName>
                                        </p:attrNameLst>
                                      </p:cBhvr>
                                      <p:to>
                                        <p:strVal val="visible"/>
                                      </p:to>
                                    </p:set>
                                    <p:anim calcmode="lin" valueType="num">
                                      <p:cBhvr additive="base">
                                        <p:cTn dur="1000"/>
                                        <p:tgtEl>
                                          <p:spTgt spid="27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33"/>
                                        </p:tgtEl>
                                        <p:attrNameLst>
                                          <p:attrName>style.visibility</p:attrName>
                                        </p:attrNameLst>
                                      </p:cBhvr>
                                      <p:to>
                                        <p:strVal val="visible"/>
                                      </p:to>
                                    </p:set>
                                    <p:animEffect filter="fade" transition="in">
                                      <p:cBhvr>
                                        <p:cTn dur="1000"/>
                                        <p:tgtEl>
                                          <p:spTgt spid="2733"/>
                                        </p:tgtEl>
                                      </p:cBhvr>
                                    </p:animEffect>
                                  </p:childTnLst>
                                </p:cTn>
                              </p:par>
                              <p:par>
                                <p:cTn fill="hold" nodeType="withEffect" presetClass="entr" presetID="10" presetSubtype="0">
                                  <p:stCondLst>
                                    <p:cond delay="0"/>
                                  </p:stCondLst>
                                  <p:childTnLst>
                                    <p:set>
                                      <p:cBhvr>
                                        <p:cTn dur="1" fill="hold">
                                          <p:stCondLst>
                                            <p:cond delay="0"/>
                                          </p:stCondLst>
                                        </p:cTn>
                                        <p:tgtEl>
                                          <p:spTgt spid="2734"/>
                                        </p:tgtEl>
                                        <p:attrNameLst>
                                          <p:attrName>style.visibility</p:attrName>
                                        </p:attrNameLst>
                                      </p:cBhvr>
                                      <p:to>
                                        <p:strVal val="visible"/>
                                      </p:to>
                                    </p:set>
                                    <p:animEffect filter="fade" transition="in">
                                      <p:cBhvr>
                                        <p:cTn dur="1000"/>
                                        <p:tgtEl>
                                          <p:spTgt spid="2734"/>
                                        </p:tgtEl>
                                      </p:cBhvr>
                                    </p:animEffect>
                                  </p:childTnLst>
                                </p:cTn>
                              </p:par>
                              <p:par>
                                <p:cTn fill="hold" nodeType="withEffect" presetClass="entr" presetID="10" presetSubtype="0">
                                  <p:stCondLst>
                                    <p:cond delay="0"/>
                                  </p:stCondLst>
                                  <p:childTnLst>
                                    <p:set>
                                      <p:cBhvr>
                                        <p:cTn dur="1" fill="hold">
                                          <p:stCondLst>
                                            <p:cond delay="0"/>
                                          </p:stCondLst>
                                        </p:cTn>
                                        <p:tgtEl>
                                          <p:spTgt spid="2735"/>
                                        </p:tgtEl>
                                        <p:attrNameLst>
                                          <p:attrName>style.visibility</p:attrName>
                                        </p:attrNameLst>
                                      </p:cBhvr>
                                      <p:to>
                                        <p:strVal val="visible"/>
                                      </p:to>
                                    </p:set>
                                    <p:animEffect filter="fade" transition="in">
                                      <p:cBhvr>
                                        <p:cTn dur="1000"/>
                                        <p:tgtEl>
                                          <p:spTgt spid="2735"/>
                                        </p:tgtEl>
                                      </p:cBhvr>
                                    </p:animEffect>
                                  </p:childTnLst>
                                </p:cTn>
                              </p:par>
                              <p:par>
                                <p:cTn fill="hold" nodeType="withEffect" presetClass="entr" presetID="10" presetSubtype="0">
                                  <p:stCondLst>
                                    <p:cond delay="0"/>
                                  </p:stCondLst>
                                  <p:childTnLst>
                                    <p:set>
                                      <p:cBhvr>
                                        <p:cTn dur="1" fill="hold">
                                          <p:stCondLst>
                                            <p:cond delay="0"/>
                                          </p:stCondLst>
                                        </p:cTn>
                                        <p:tgtEl>
                                          <p:spTgt spid="2736"/>
                                        </p:tgtEl>
                                        <p:attrNameLst>
                                          <p:attrName>style.visibility</p:attrName>
                                        </p:attrNameLst>
                                      </p:cBhvr>
                                      <p:to>
                                        <p:strVal val="visible"/>
                                      </p:to>
                                    </p:set>
                                    <p:animEffect filter="fade" transition="in">
                                      <p:cBhvr>
                                        <p:cTn dur="1000"/>
                                        <p:tgtEl>
                                          <p:spTgt spid="2736"/>
                                        </p:tgtEl>
                                      </p:cBhvr>
                                    </p:animEffect>
                                  </p:childTnLst>
                                </p:cTn>
                              </p:par>
                              <p:par>
                                <p:cTn fill="hold" nodeType="withEffect" presetClass="entr" presetID="10" presetSubtype="0">
                                  <p:stCondLst>
                                    <p:cond delay="0"/>
                                  </p:stCondLst>
                                  <p:childTnLst>
                                    <p:set>
                                      <p:cBhvr>
                                        <p:cTn dur="1" fill="hold">
                                          <p:stCondLst>
                                            <p:cond delay="0"/>
                                          </p:stCondLst>
                                        </p:cTn>
                                        <p:tgtEl>
                                          <p:spTgt spid="2737"/>
                                        </p:tgtEl>
                                        <p:attrNameLst>
                                          <p:attrName>style.visibility</p:attrName>
                                        </p:attrNameLst>
                                      </p:cBhvr>
                                      <p:to>
                                        <p:strVal val="visible"/>
                                      </p:to>
                                    </p:set>
                                    <p:animEffect filter="fade" transition="in">
                                      <p:cBhvr>
                                        <p:cTn dur="1000"/>
                                        <p:tgtEl>
                                          <p:spTgt spid="2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7" name="Shape 2747"/>
        <p:cNvGrpSpPr/>
        <p:nvPr/>
      </p:nvGrpSpPr>
      <p:grpSpPr>
        <a:xfrm>
          <a:off x="0" y="0"/>
          <a:ext cx="0" cy="0"/>
          <a:chOff x="0" y="0"/>
          <a:chExt cx="0" cy="0"/>
        </a:xfrm>
      </p:grpSpPr>
      <p:sp>
        <p:nvSpPr>
          <p:cNvPr id="2748" name="Google Shape;2748;p66"/>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Conclusion</a:t>
            </a:r>
            <a:endParaRPr sz="6000"/>
          </a:p>
        </p:txBody>
      </p:sp>
      <p:sp>
        <p:nvSpPr>
          <p:cNvPr id="2749" name="Google Shape;2749;p66"/>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04</a:t>
            </a:r>
            <a:endParaRPr/>
          </a:p>
        </p:txBody>
      </p:sp>
      <p:sp>
        <p:nvSpPr>
          <p:cNvPr id="2750" name="Google Shape;2750;p66"/>
          <p:cNvSpPr txBox="1"/>
          <p:nvPr>
            <p:ph idx="1" type="subTitle"/>
          </p:nvPr>
        </p:nvSpPr>
        <p:spPr>
          <a:xfrm>
            <a:off x="2181900" y="3792111"/>
            <a:ext cx="4780200" cy="348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Wrapping up the entire project</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pSp>
        <p:nvGrpSpPr>
          <p:cNvPr id="2751" name="Google Shape;2751;p66"/>
          <p:cNvGrpSpPr/>
          <p:nvPr/>
        </p:nvGrpSpPr>
        <p:grpSpPr>
          <a:xfrm flipH="1">
            <a:off x="2124013" y="1936921"/>
            <a:ext cx="793256" cy="182899"/>
            <a:chOff x="2685575" y="2835950"/>
            <a:chExt cx="433000" cy="99825"/>
          </a:xfrm>
        </p:grpSpPr>
        <p:sp>
          <p:nvSpPr>
            <p:cNvPr id="2752" name="Google Shape;2752;p6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6" name="Google Shape;2756;p66"/>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6"/>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8" name="Google Shape;2758;p66"/>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759" name="Google Shape;2759;p6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6">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56"/>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751"/>
                                        </p:tgtEl>
                                        <p:attrNameLst>
                                          <p:attrName>style.visibility</p:attrName>
                                        </p:attrNameLst>
                                      </p:cBhvr>
                                      <p:to>
                                        <p:strVal val="visible"/>
                                      </p:to>
                                    </p:set>
                                    <p:anim calcmode="lin" valueType="num">
                                      <p:cBhvr additive="base">
                                        <p:cTn dur="1000"/>
                                        <p:tgtEl>
                                          <p:spTgt spid="27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749"/>
                                        </p:tgtEl>
                                        <p:attrNameLst>
                                          <p:attrName>style.visibility</p:attrName>
                                        </p:attrNameLst>
                                      </p:cBhvr>
                                      <p:to>
                                        <p:strVal val="visible"/>
                                      </p:to>
                                    </p:set>
                                    <p:anim calcmode="lin" valueType="num">
                                      <p:cBhvr additive="base">
                                        <p:cTn dur="1000"/>
                                        <p:tgtEl>
                                          <p:spTgt spid="27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48"/>
                                        </p:tgtEl>
                                        <p:attrNameLst>
                                          <p:attrName>style.visibility</p:attrName>
                                        </p:attrNameLst>
                                      </p:cBhvr>
                                      <p:to>
                                        <p:strVal val="visible"/>
                                      </p:to>
                                    </p:set>
                                    <p:anim calcmode="lin" valueType="num">
                                      <p:cBhvr additive="base">
                                        <p:cTn dur="1000"/>
                                        <p:tgtEl>
                                          <p:spTgt spid="27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58"/>
                                        </p:tgtEl>
                                        <p:attrNameLst>
                                          <p:attrName>style.visibility</p:attrName>
                                        </p:attrNameLst>
                                      </p:cBhvr>
                                      <p:to>
                                        <p:strVal val="visible"/>
                                      </p:to>
                                    </p:set>
                                    <p:anim calcmode="lin" valueType="num">
                                      <p:cBhvr additive="base">
                                        <p:cTn dur="1000"/>
                                        <p:tgtEl>
                                          <p:spTgt spid="275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50"/>
                                        </p:tgtEl>
                                        <p:attrNameLst>
                                          <p:attrName>style.visibility</p:attrName>
                                        </p:attrNameLst>
                                      </p:cBhvr>
                                      <p:to>
                                        <p:strVal val="visible"/>
                                      </p:to>
                                    </p:set>
                                    <p:animEffect filter="fade" transition="in">
                                      <p:cBhvr>
                                        <p:cTn dur="1000"/>
                                        <p:tgtEl>
                                          <p:spTgt spid="2750"/>
                                        </p:tgtEl>
                                      </p:cBhvr>
                                    </p:animEffect>
                                  </p:childTnLst>
                                </p:cTn>
                              </p:par>
                              <p:par>
                                <p:cTn fill="hold" nodeType="withEffect" presetClass="entr" presetID="10" presetSubtype="0">
                                  <p:stCondLst>
                                    <p:cond delay="0"/>
                                  </p:stCondLst>
                                  <p:childTnLst>
                                    <p:set>
                                      <p:cBhvr>
                                        <p:cTn dur="1" fill="hold">
                                          <p:stCondLst>
                                            <p:cond delay="0"/>
                                          </p:stCondLst>
                                        </p:cTn>
                                        <p:tgtEl>
                                          <p:spTgt spid="2759"/>
                                        </p:tgtEl>
                                        <p:attrNameLst>
                                          <p:attrName>style.visibility</p:attrName>
                                        </p:attrNameLst>
                                      </p:cBhvr>
                                      <p:to>
                                        <p:strVal val="visible"/>
                                      </p:to>
                                    </p:set>
                                    <p:animEffect filter="fade" transition="in">
                                      <p:cBhvr>
                                        <p:cTn dur="1000"/>
                                        <p:tgtEl>
                                          <p:spTgt spid="2759"/>
                                        </p:tgtEl>
                                      </p:cBhvr>
                                    </p:animEffect>
                                  </p:childTnLst>
                                </p:cTn>
                              </p:par>
                              <p:par>
                                <p:cTn fill="hold" nodeType="withEffect" presetClass="entr" presetID="10" presetSubtype="0">
                                  <p:stCondLst>
                                    <p:cond delay="0"/>
                                  </p:stCondLst>
                                  <p:childTnLst>
                                    <p:set>
                                      <p:cBhvr>
                                        <p:cTn dur="1" fill="hold">
                                          <p:stCondLst>
                                            <p:cond delay="0"/>
                                          </p:stCondLst>
                                        </p:cTn>
                                        <p:tgtEl>
                                          <p:spTgt spid="2760"/>
                                        </p:tgtEl>
                                        <p:attrNameLst>
                                          <p:attrName>style.visibility</p:attrName>
                                        </p:attrNameLst>
                                      </p:cBhvr>
                                      <p:to>
                                        <p:strVal val="visible"/>
                                      </p:to>
                                    </p:set>
                                    <p:animEffect filter="fade" transition="in">
                                      <p:cBhvr>
                                        <p:cTn dur="1000"/>
                                        <p:tgtEl>
                                          <p:spTgt spid="2760"/>
                                        </p:tgtEl>
                                      </p:cBhvr>
                                    </p:animEffect>
                                  </p:childTnLst>
                                </p:cTn>
                              </p:par>
                              <p:par>
                                <p:cTn fill="hold" nodeType="withEffect" presetClass="entr" presetID="10" presetSubtype="0">
                                  <p:stCondLst>
                                    <p:cond delay="0"/>
                                  </p:stCondLst>
                                  <p:childTnLst>
                                    <p:set>
                                      <p:cBhvr>
                                        <p:cTn dur="1" fill="hold">
                                          <p:stCondLst>
                                            <p:cond delay="0"/>
                                          </p:stCondLst>
                                        </p:cTn>
                                        <p:tgtEl>
                                          <p:spTgt spid="2761"/>
                                        </p:tgtEl>
                                        <p:attrNameLst>
                                          <p:attrName>style.visibility</p:attrName>
                                        </p:attrNameLst>
                                      </p:cBhvr>
                                      <p:to>
                                        <p:strVal val="visible"/>
                                      </p:to>
                                    </p:set>
                                    <p:animEffect filter="fade" transition="in">
                                      <p:cBhvr>
                                        <p:cTn dur="1000"/>
                                        <p:tgtEl>
                                          <p:spTgt spid="2761"/>
                                        </p:tgtEl>
                                      </p:cBhvr>
                                    </p:animEffect>
                                  </p:childTnLst>
                                </p:cTn>
                              </p:par>
                              <p:par>
                                <p:cTn fill="hold" nodeType="withEffect" presetClass="entr" presetID="10" presetSubtype="0">
                                  <p:stCondLst>
                                    <p:cond delay="0"/>
                                  </p:stCondLst>
                                  <p:childTnLst>
                                    <p:set>
                                      <p:cBhvr>
                                        <p:cTn dur="1" fill="hold">
                                          <p:stCondLst>
                                            <p:cond delay="0"/>
                                          </p:stCondLst>
                                        </p:cTn>
                                        <p:tgtEl>
                                          <p:spTgt spid="2762"/>
                                        </p:tgtEl>
                                        <p:attrNameLst>
                                          <p:attrName>style.visibility</p:attrName>
                                        </p:attrNameLst>
                                      </p:cBhvr>
                                      <p:to>
                                        <p:strVal val="visible"/>
                                      </p:to>
                                    </p:set>
                                    <p:animEffect filter="fade" transition="in">
                                      <p:cBhvr>
                                        <p:cTn dur="1000"/>
                                        <p:tgtEl>
                                          <p:spTgt spid="2762"/>
                                        </p:tgtEl>
                                      </p:cBhvr>
                                    </p:animEffect>
                                  </p:childTnLst>
                                </p:cTn>
                              </p:par>
                              <p:par>
                                <p:cTn fill="hold" nodeType="withEffect" presetClass="entr" presetID="10" presetSubtype="0">
                                  <p:stCondLst>
                                    <p:cond delay="0"/>
                                  </p:stCondLst>
                                  <p:childTnLst>
                                    <p:set>
                                      <p:cBhvr>
                                        <p:cTn dur="1" fill="hold">
                                          <p:stCondLst>
                                            <p:cond delay="0"/>
                                          </p:stCondLst>
                                        </p:cTn>
                                        <p:tgtEl>
                                          <p:spTgt spid="2763"/>
                                        </p:tgtEl>
                                        <p:attrNameLst>
                                          <p:attrName>style.visibility</p:attrName>
                                        </p:attrNameLst>
                                      </p:cBhvr>
                                      <p:to>
                                        <p:strVal val="visible"/>
                                      </p:to>
                                    </p:set>
                                    <p:animEffect filter="fade" transition="in">
                                      <p:cBhvr>
                                        <p:cTn dur="1000"/>
                                        <p:tgtEl>
                                          <p:spTgt spid="2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67"/>
          <p:cNvSpPr txBox="1"/>
          <p:nvPr>
            <p:ph type="title"/>
          </p:nvPr>
        </p:nvSpPr>
        <p:spPr>
          <a:xfrm>
            <a:off x="715500" y="4410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Average of Rating by Year</a:t>
            </a:r>
            <a:endParaRPr/>
          </a:p>
        </p:txBody>
      </p:sp>
      <p:pic>
        <p:nvPicPr>
          <p:cNvPr id="2769" name="Google Shape;2769;p67"/>
          <p:cNvPicPr preferRelativeResize="0"/>
          <p:nvPr/>
        </p:nvPicPr>
        <p:blipFill>
          <a:blip r:embed="rId3">
            <a:alphaModFix/>
          </a:blip>
          <a:stretch>
            <a:fillRect/>
          </a:stretch>
        </p:blipFill>
        <p:spPr>
          <a:xfrm>
            <a:off x="325000" y="989750"/>
            <a:ext cx="5934388" cy="3879850"/>
          </a:xfrm>
          <a:prstGeom prst="rect">
            <a:avLst/>
          </a:prstGeom>
          <a:noFill/>
          <a:ln>
            <a:noFill/>
          </a:ln>
        </p:spPr>
      </p:pic>
      <p:sp>
        <p:nvSpPr>
          <p:cNvPr id="2770" name="Google Shape;2770;p67"/>
          <p:cNvSpPr txBox="1"/>
          <p:nvPr/>
        </p:nvSpPr>
        <p:spPr>
          <a:xfrm>
            <a:off x="6515375" y="994150"/>
            <a:ext cx="1976400" cy="3839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Generally consistent throughout the years</a:t>
            </a:r>
            <a:endParaRPr>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About 3.5-4.5 stars each year</a:t>
            </a:r>
            <a:endParaRPr>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68"/>
                                        </p:tgtEl>
                                        <p:attrNameLst>
                                          <p:attrName>style.visibility</p:attrName>
                                        </p:attrNameLst>
                                      </p:cBhvr>
                                      <p:to>
                                        <p:strVal val="visible"/>
                                      </p:to>
                                    </p:set>
                                    <p:anim calcmode="lin" valueType="num">
                                      <p:cBhvr additive="base">
                                        <p:cTn dur="1000"/>
                                        <p:tgtEl>
                                          <p:spTgt spid="27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68"/>
          <p:cNvSpPr txBox="1"/>
          <p:nvPr>
            <p:ph type="title"/>
          </p:nvPr>
        </p:nvSpPr>
        <p:spPr>
          <a:xfrm>
            <a:off x="715500" y="4410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Word Cloud of Topic Modeling</a:t>
            </a:r>
            <a:endParaRPr/>
          </a:p>
        </p:txBody>
      </p:sp>
      <p:sp>
        <p:nvSpPr>
          <p:cNvPr id="2776" name="Google Shape;2776;p68"/>
          <p:cNvSpPr txBox="1"/>
          <p:nvPr/>
        </p:nvSpPr>
        <p:spPr>
          <a:xfrm>
            <a:off x="6515375" y="994150"/>
            <a:ext cx="1976400" cy="3839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Chicken and rice were talked about most</a:t>
            </a:r>
            <a:endParaRPr>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Shows that chicken rice is a hot topic among the reviews</a:t>
            </a:r>
            <a:endParaRPr>
              <a:solidFill>
                <a:schemeClr val="lt1"/>
              </a:solidFill>
              <a:latin typeface="Bai Jamjuree"/>
              <a:ea typeface="Bai Jamjuree"/>
              <a:cs typeface="Bai Jamjuree"/>
              <a:sym typeface="Bai Jamjuree"/>
            </a:endParaRPr>
          </a:p>
        </p:txBody>
      </p:sp>
      <p:pic>
        <p:nvPicPr>
          <p:cNvPr id="2777" name="Google Shape;2777;p68"/>
          <p:cNvPicPr preferRelativeResize="0"/>
          <p:nvPr/>
        </p:nvPicPr>
        <p:blipFill>
          <a:blip r:embed="rId3">
            <a:alphaModFix/>
          </a:blip>
          <a:stretch>
            <a:fillRect/>
          </a:stretch>
        </p:blipFill>
        <p:spPr>
          <a:xfrm>
            <a:off x="338700" y="994150"/>
            <a:ext cx="6030276" cy="3977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75"/>
                                        </p:tgtEl>
                                        <p:attrNameLst>
                                          <p:attrName>style.visibility</p:attrName>
                                        </p:attrNameLst>
                                      </p:cBhvr>
                                      <p:to>
                                        <p:strVal val="visible"/>
                                      </p:to>
                                    </p:set>
                                    <p:anim calcmode="lin" valueType="num">
                                      <p:cBhvr additive="base">
                                        <p:cTn dur="1000"/>
                                        <p:tgtEl>
                                          <p:spTgt spid="27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1" name="Shape 2781"/>
        <p:cNvGrpSpPr/>
        <p:nvPr/>
      </p:nvGrpSpPr>
      <p:grpSpPr>
        <a:xfrm>
          <a:off x="0" y="0"/>
          <a:ext cx="0" cy="0"/>
          <a:chOff x="0" y="0"/>
          <a:chExt cx="0" cy="0"/>
        </a:xfrm>
      </p:grpSpPr>
      <p:sp>
        <p:nvSpPr>
          <p:cNvPr id="2782" name="Google Shape;2782;p69"/>
          <p:cNvSpPr txBox="1"/>
          <p:nvPr>
            <p:ph type="title"/>
          </p:nvPr>
        </p:nvSpPr>
        <p:spPr>
          <a:xfrm>
            <a:off x="715500" y="4410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Count of Review by Year</a:t>
            </a:r>
            <a:endParaRPr/>
          </a:p>
        </p:txBody>
      </p:sp>
      <p:sp>
        <p:nvSpPr>
          <p:cNvPr id="2783" name="Google Shape;2783;p69"/>
          <p:cNvSpPr txBox="1"/>
          <p:nvPr/>
        </p:nvSpPr>
        <p:spPr>
          <a:xfrm>
            <a:off x="6515375" y="994150"/>
            <a:ext cx="1976400" cy="3839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Shows that this dataset consists mostly of reviews in 2019, and the least in 2021.</a:t>
            </a:r>
            <a:endParaRPr>
              <a:solidFill>
                <a:schemeClr val="lt1"/>
              </a:solidFill>
              <a:latin typeface="Bai Jamjuree"/>
              <a:ea typeface="Bai Jamjuree"/>
              <a:cs typeface="Bai Jamjuree"/>
              <a:sym typeface="Bai Jamjuree"/>
            </a:endParaRPr>
          </a:p>
        </p:txBody>
      </p:sp>
      <p:pic>
        <p:nvPicPr>
          <p:cNvPr id="2784" name="Google Shape;2784;p69"/>
          <p:cNvPicPr preferRelativeResize="0"/>
          <p:nvPr/>
        </p:nvPicPr>
        <p:blipFill>
          <a:blip r:embed="rId3">
            <a:alphaModFix/>
          </a:blip>
          <a:stretch>
            <a:fillRect/>
          </a:stretch>
        </p:blipFill>
        <p:spPr>
          <a:xfrm>
            <a:off x="525000" y="925325"/>
            <a:ext cx="6082039" cy="3977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82"/>
                                        </p:tgtEl>
                                        <p:attrNameLst>
                                          <p:attrName>style.visibility</p:attrName>
                                        </p:attrNameLst>
                                      </p:cBhvr>
                                      <p:to>
                                        <p:strVal val="visible"/>
                                      </p:to>
                                    </p:set>
                                    <p:anim calcmode="lin" valueType="num">
                                      <p:cBhvr additive="base">
                                        <p:cTn dur="1000"/>
                                        <p:tgtEl>
                                          <p:spTgt spid="27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8" name="Shape 2788"/>
        <p:cNvGrpSpPr/>
        <p:nvPr/>
      </p:nvGrpSpPr>
      <p:grpSpPr>
        <a:xfrm>
          <a:off x="0" y="0"/>
          <a:ext cx="0" cy="0"/>
          <a:chOff x="0" y="0"/>
          <a:chExt cx="0" cy="0"/>
        </a:xfrm>
      </p:grpSpPr>
      <p:sp>
        <p:nvSpPr>
          <p:cNvPr id="2789" name="Google Shape;2789;p70"/>
          <p:cNvSpPr txBox="1"/>
          <p:nvPr>
            <p:ph type="title"/>
          </p:nvPr>
        </p:nvSpPr>
        <p:spPr>
          <a:xfrm>
            <a:off x="715500" y="4410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Count of Records by Sentiment</a:t>
            </a:r>
            <a:endParaRPr/>
          </a:p>
        </p:txBody>
      </p:sp>
      <p:sp>
        <p:nvSpPr>
          <p:cNvPr id="2790" name="Google Shape;2790;p70"/>
          <p:cNvSpPr txBox="1"/>
          <p:nvPr/>
        </p:nvSpPr>
        <p:spPr>
          <a:xfrm>
            <a:off x="6515375" y="994150"/>
            <a:ext cx="1976400" cy="3839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Shows that the reviews were mostly positive</a:t>
            </a:r>
            <a:endParaRPr>
              <a:solidFill>
                <a:schemeClr val="lt1"/>
              </a:solidFill>
              <a:latin typeface="Bai Jamjuree"/>
              <a:ea typeface="Bai Jamjuree"/>
              <a:cs typeface="Bai Jamjuree"/>
              <a:sym typeface="Bai Jamjuree"/>
            </a:endParaRPr>
          </a:p>
        </p:txBody>
      </p:sp>
      <p:pic>
        <p:nvPicPr>
          <p:cNvPr id="2791" name="Google Shape;2791;p70"/>
          <p:cNvPicPr preferRelativeResize="0"/>
          <p:nvPr/>
        </p:nvPicPr>
        <p:blipFill>
          <a:blip r:embed="rId3">
            <a:alphaModFix/>
          </a:blip>
          <a:stretch>
            <a:fillRect/>
          </a:stretch>
        </p:blipFill>
        <p:spPr>
          <a:xfrm>
            <a:off x="557400" y="994150"/>
            <a:ext cx="6047887" cy="3977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89"/>
                                        </p:tgtEl>
                                        <p:attrNameLst>
                                          <p:attrName>style.visibility</p:attrName>
                                        </p:attrNameLst>
                                      </p:cBhvr>
                                      <p:to>
                                        <p:strVal val="visible"/>
                                      </p:to>
                                    </p:set>
                                    <p:anim calcmode="lin" valueType="num">
                                      <p:cBhvr additive="base">
                                        <p:cTn dur="1000"/>
                                        <p:tgtEl>
                                          <p:spTgt spid="27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5" name="Shape 2795"/>
        <p:cNvGrpSpPr/>
        <p:nvPr/>
      </p:nvGrpSpPr>
      <p:grpSpPr>
        <a:xfrm>
          <a:off x="0" y="0"/>
          <a:ext cx="0" cy="0"/>
          <a:chOff x="0" y="0"/>
          <a:chExt cx="0" cy="0"/>
        </a:xfrm>
      </p:grpSpPr>
      <p:sp>
        <p:nvSpPr>
          <p:cNvPr id="2796" name="Google Shape;2796;p7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a:t>
            </a:r>
            <a:endParaRPr/>
          </a:p>
        </p:txBody>
      </p:sp>
      <p:pic>
        <p:nvPicPr>
          <p:cNvPr id="2797" name="Google Shape;2797;p71"/>
          <p:cNvPicPr preferRelativeResize="0"/>
          <p:nvPr/>
        </p:nvPicPr>
        <p:blipFill>
          <a:blip r:embed="rId3">
            <a:alphaModFix/>
          </a:blip>
          <a:stretch>
            <a:fillRect/>
          </a:stretch>
        </p:blipFill>
        <p:spPr>
          <a:xfrm>
            <a:off x="1318425" y="1018800"/>
            <a:ext cx="2585934" cy="3879849"/>
          </a:xfrm>
          <a:prstGeom prst="rect">
            <a:avLst/>
          </a:prstGeom>
          <a:noFill/>
          <a:ln>
            <a:noFill/>
          </a:ln>
        </p:spPr>
      </p:pic>
      <p:sp>
        <p:nvSpPr>
          <p:cNvPr id="2798" name="Google Shape;2798;p71"/>
          <p:cNvSpPr txBox="1"/>
          <p:nvPr/>
        </p:nvSpPr>
        <p:spPr>
          <a:xfrm>
            <a:off x="4191575" y="1111825"/>
            <a:ext cx="3899100" cy="3573900"/>
          </a:xfrm>
          <a:prstGeom prst="rect">
            <a:avLst/>
          </a:prstGeom>
          <a:noFill/>
          <a:ln>
            <a:noFill/>
          </a:ln>
        </p:spPr>
        <p:txBody>
          <a:bodyPr anchorCtr="0" anchor="ctr"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Tian Tian is now satisfied with the insights that she has gained through this big data pipeline.</a:t>
            </a:r>
            <a:endParaRPr sz="12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She is able to understand the business’ standing through analysing the ratings, understand the hot topics of her restaurant via topic modelling, and is able to understand the general sentiments of her restaurant.</a:t>
            </a:r>
            <a:endParaRPr sz="12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She will be able to make better use of the data to come to business decisions in the future.</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96"/>
                                        </p:tgtEl>
                                        <p:attrNameLst>
                                          <p:attrName>style.visibility</p:attrName>
                                        </p:attrNameLst>
                                      </p:cBhvr>
                                      <p:to>
                                        <p:strVal val="visible"/>
                                      </p:to>
                                    </p:set>
                                    <p:anim calcmode="lin" valueType="num">
                                      <p:cBhvr additive="base">
                                        <p:cTn dur="1000"/>
                                        <p:tgtEl>
                                          <p:spTgt spid="27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54"/>
          <p:cNvSpPr/>
          <p:nvPr/>
        </p:nvSpPr>
        <p:spPr>
          <a:xfrm>
            <a:off x="2300273" y="306283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2300273" y="216801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2300273" y="3957644"/>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2300273" y="127320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2594" name="Google Shape;2594;p54"/>
          <p:cNvSpPr txBox="1"/>
          <p:nvPr>
            <p:ph type="title"/>
          </p:nvPr>
        </p:nvSpPr>
        <p:spPr>
          <a:xfrm>
            <a:off x="2167181" y="1194994"/>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595" name="Google Shape;2595;p54"/>
          <p:cNvSpPr txBox="1"/>
          <p:nvPr>
            <p:ph idx="1" type="subTitle"/>
          </p:nvPr>
        </p:nvSpPr>
        <p:spPr>
          <a:xfrm>
            <a:off x="2988905" y="1244525"/>
            <a:ext cx="39879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About the project</a:t>
            </a:r>
            <a:endParaRPr/>
          </a:p>
        </p:txBody>
      </p:sp>
      <p:sp>
        <p:nvSpPr>
          <p:cNvPr id="2596" name="Google Shape;2596;p54"/>
          <p:cNvSpPr txBox="1"/>
          <p:nvPr>
            <p:ph idx="2" type="subTitle"/>
          </p:nvPr>
        </p:nvSpPr>
        <p:spPr>
          <a:xfrm>
            <a:off x="2988900" y="1599125"/>
            <a:ext cx="4049400" cy="251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Introduction of Project, Persona, and Scenarios</a:t>
            </a:r>
            <a:endParaRPr/>
          </a:p>
        </p:txBody>
      </p:sp>
      <p:sp>
        <p:nvSpPr>
          <p:cNvPr id="2597" name="Google Shape;2597;p54"/>
          <p:cNvSpPr txBox="1"/>
          <p:nvPr>
            <p:ph idx="3" type="title"/>
          </p:nvPr>
        </p:nvSpPr>
        <p:spPr>
          <a:xfrm>
            <a:off x="2167181" y="208980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598" name="Google Shape;2598;p54"/>
          <p:cNvSpPr txBox="1"/>
          <p:nvPr>
            <p:ph idx="4" type="subTitle"/>
          </p:nvPr>
        </p:nvSpPr>
        <p:spPr>
          <a:xfrm>
            <a:off x="2988905" y="2139342"/>
            <a:ext cx="39879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Big Data Pipeline</a:t>
            </a:r>
            <a:endParaRPr/>
          </a:p>
        </p:txBody>
      </p:sp>
      <p:sp>
        <p:nvSpPr>
          <p:cNvPr id="2599" name="Google Shape;2599;p54"/>
          <p:cNvSpPr txBox="1"/>
          <p:nvPr>
            <p:ph idx="5" type="subTitle"/>
          </p:nvPr>
        </p:nvSpPr>
        <p:spPr>
          <a:xfrm>
            <a:off x="2988888" y="2493949"/>
            <a:ext cx="3987900" cy="251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Big Data Architecture Diagram</a:t>
            </a:r>
            <a:endParaRPr/>
          </a:p>
        </p:txBody>
      </p:sp>
      <p:sp>
        <p:nvSpPr>
          <p:cNvPr id="2600" name="Google Shape;2600;p54"/>
          <p:cNvSpPr txBox="1"/>
          <p:nvPr>
            <p:ph idx="6" type="title"/>
          </p:nvPr>
        </p:nvSpPr>
        <p:spPr>
          <a:xfrm>
            <a:off x="2167181" y="2984623"/>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01" name="Google Shape;2601;p54"/>
          <p:cNvSpPr txBox="1"/>
          <p:nvPr>
            <p:ph idx="7" type="subTitle"/>
          </p:nvPr>
        </p:nvSpPr>
        <p:spPr>
          <a:xfrm>
            <a:off x="2988905" y="3034159"/>
            <a:ext cx="39879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Tech Stack</a:t>
            </a:r>
            <a:endParaRPr/>
          </a:p>
        </p:txBody>
      </p:sp>
      <p:sp>
        <p:nvSpPr>
          <p:cNvPr id="2602" name="Google Shape;2602;p54"/>
          <p:cNvSpPr txBox="1"/>
          <p:nvPr>
            <p:ph idx="8" type="subTitle"/>
          </p:nvPr>
        </p:nvSpPr>
        <p:spPr>
          <a:xfrm>
            <a:off x="2988888" y="3388763"/>
            <a:ext cx="3987900" cy="251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Tech stack used in this project</a:t>
            </a:r>
            <a:endParaRPr/>
          </a:p>
        </p:txBody>
      </p:sp>
      <p:sp>
        <p:nvSpPr>
          <p:cNvPr id="2603" name="Google Shape;2603;p54"/>
          <p:cNvSpPr txBox="1"/>
          <p:nvPr>
            <p:ph idx="9" type="title"/>
          </p:nvPr>
        </p:nvSpPr>
        <p:spPr>
          <a:xfrm>
            <a:off x="2167181" y="387943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04" name="Google Shape;2604;p54"/>
          <p:cNvSpPr txBox="1"/>
          <p:nvPr>
            <p:ph idx="13" type="subTitle"/>
          </p:nvPr>
        </p:nvSpPr>
        <p:spPr>
          <a:xfrm>
            <a:off x="2988905" y="3928977"/>
            <a:ext cx="39879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Conclusion</a:t>
            </a:r>
            <a:endParaRPr/>
          </a:p>
        </p:txBody>
      </p:sp>
      <p:sp>
        <p:nvSpPr>
          <p:cNvPr id="2605" name="Google Shape;2605;p54"/>
          <p:cNvSpPr txBox="1"/>
          <p:nvPr>
            <p:ph idx="14" type="subTitle"/>
          </p:nvPr>
        </p:nvSpPr>
        <p:spPr>
          <a:xfrm>
            <a:off x="2988888" y="4283578"/>
            <a:ext cx="3987900" cy="251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Wrapping up the entire project</a:t>
            </a:r>
            <a:endParaRPr/>
          </a:p>
        </p:txBody>
      </p:sp>
      <p:grpSp>
        <p:nvGrpSpPr>
          <p:cNvPr id="2606" name="Google Shape;2606;p54"/>
          <p:cNvGrpSpPr/>
          <p:nvPr/>
        </p:nvGrpSpPr>
        <p:grpSpPr>
          <a:xfrm>
            <a:off x="7635233" y="3899371"/>
            <a:ext cx="793256" cy="182899"/>
            <a:chOff x="2685575" y="2835950"/>
            <a:chExt cx="433000" cy="99825"/>
          </a:xfrm>
        </p:grpSpPr>
        <p:sp>
          <p:nvSpPr>
            <p:cNvPr id="2607" name="Google Shape;2607;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1" name="Google Shape;2611;p54"/>
          <p:cNvSpPr/>
          <p:nvPr/>
        </p:nvSpPr>
        <p:spPr>
          <a:xfrm>
            <a:off x="7619147" y="191845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1187375"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3" name="Google Shape;2613;p54"/>
          <p:cNvPicPr preferRelativeResize="0"/>
          <p:nvPr/>
        </p:nvPicPr>
        <p:blipFill>
          <a:blip r:embed="rId3">
            <a:alphaModFix/>
          </a:blip>
          <a:stretch>
            <a:fillRect/>
          </a:stretch>
        </p:blipFill>
        <p:spPr>
          <a:xfrm>
            <a:off x="6279427" y="-1358450"/>
            <a:ext cx="2527512" cy="2681250"/>
          </a:xfrm>
          <a:prstGeom prst="rect">
            <a:avLst/>
          </a:prstGeom>
          <a:noFill/>
          <a:ln>
            <a:noFill/>
          </a:ln>
        </p:spPr>
      </p:pic>
      <p:sp>
        <p:nvSpPr>
          <p:cNvPr id="2614" name="Google Shape;2614;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5"/>
                                        </p:tgtEl>
                                        <p:attrNameLst>
                                          <p:attrName>style.visibility</p:attrName>
                                        </p:attrNameLst>
                                      </p:cBhvr>
                                      <p:to>
                                        <p:strVal val="visible"/>
                                      </p:to>
                                    </p:set>
                                    <p:animEffect filter="fade" transition="in">
                                      <p:cBhvr>
                                        <p:cTn dur="1000"/>
                                        <p:tgtEl>
                                          <p:spTgt spid="2595"/>
                                        </p:tgtEl>
                                      </p:cBhvr>
                                    </p:animEffect>
                                  </p:childTnLst>
                                </p:cTn>
                              </p:par>
                              <p:par>
                                <p:cTn fill="hold" nodeType="withEffect" presetClass="entr" presetID="10" presetSubtype="0">
                                  <p:stCondLst>
                                    <p:cond delay="0"/>
                                  </p:stCondLst>
                                  <p:childTnLst>
                                    <p:set>
                                      <p:cBhvr>
                                        <p:cTn dur="1" fill="hold">
                                          <p:stCondLst>
                                            <p:cond delay="0"/>
                                          </p:stCondLst>
                                        </p:cTn>
                                        <p:tgtEl>
                                          <p:spTgt spid="2596"/>
                                        </p:tgtEl>
                                        <p:attrNameLst>
                                          <p:attrName>style.visibility</p:attrName>
                                        </p:attrNameLst>
                                      </p:cBhvr>
                                      <p:to>
                                        <p:strVal val="visible"/>
                                      </p:to>
                                    </p:set>
                                    <p:animEffect filter="fade" transition="in">
                                      <p:cBhvr>
                                        <p:cTn dur="1000"/>
                                        <p:tgtEl>
                                          <p:spTgt spid="2596"/>
                                        </p:tgtEl>
                                      </p:cBhvr>
                                    </p:animEffect>
                                  </p:childTnLst>
                                </p:cTn>
                              </p:par>
                              <p:par>
                                <p:cTn fill="hold" nodeType="withEffect" presetClass="entr" presetID="10" presetSubtype="0">
                                  <p:stCondLst>
                                    <p:cond delay="0"/>
                                  </p:stCondLst>
                                  <p:childTnLst>
                                    <p:set>
                                      <p:cBhvr>
                                        <p:cTn dur="1" fill="hold">
                                          <p:stCondLst>
                                            <p:cond delay="0"/>
                                          </p:stCondLst>
                                        </p:cTn>
                                        <p:tgtEl>
                                          <p:spTgt spid="2598"/>
                                        </p:tgtEl>
                                        <p:attrNameLst>
                                          <p:attrName>style.visibility</p:attrName>
                                        </p:attrNameLst>
                                      </p:cBhvr>
                                      <p:to>
                                        <p:strVal val="visible"/>
                                      </p:to>
                                    </p:set>
                                    <p:animEffect filter="fade" transition="in">
                                      <p:cBhvr>
                                        <p:cTn dur="1000"/>
                                        <p:tgtEl>
                                          <p:spTgt spid="2598"/>
                                        </p:tgtEl>
                                      </p:cBhvr>
                                    </p:animEffect>
                                  </p:childTnLst>
                                </p:cTn>
                              </p:par>
                              <p:par>
                                <p:cTn fill="hold" nodeType="withEffect" presetClass="entr" presetID="10" presetSubtype="0">
                                  <p:stCondLst>
                                    <p:cond delay="0"/>
                                  </p:stCondLst>
                                  <p:childTnLst>
                                    <p:set>
                                      <p:cBhvr>
                                        <p:cTn dur="1" fill="hold">
                                          <p:stCondLst>
                                            <p:cond delay="0"/>
                                          </p:stCondLst>
                                        </p:cTn>
                                        <p:tgtEl>
                                          <p:spTgt spid="2599"/>
                                        </p:tgtEl>
                                        <p:attrNameLst>
                                          <p:attrName>style.visibility</p:attrName>
                                        </p:attrNameLst>
                                      </p:cBhvr>
                                      <p:to>
                                        <p:strVal val="visible"/>
                                      </p:to>
                                    </p:set>
                                    <p:animEffect filter="fade" transition="in">
                                      <p:cBhvr>
                                        <p:cTn dur="1000"/>
                                        <p:tgtEl>
                                          <p:spTgt spid="2599"/>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par>
                                <p:cTn fill="hold" nodeType="withEffect" presetClass="entr" presetID="10" presetSubtype="0">
                                  <p:stCondLst>
                                    <p:cond delay="0"/>
                                  </p:stCondLst>
                                  <p:childTnLst>
                                    <p:set>
                                      <p:cBhvr>
                                        <p:cTn dur="1" fill="hold">
                                          <p:stCondLst>
                                            <p:cond delay="0"/>
                                          </p:stCondLst>
                                        </p:cTn>
                                        <p:tgtEl>
                                          <p:spTgt spid="2597"/>
                                        </p:tgtEl>
                                        <p:attrNameLst>
                                          <p:attrName>style.visibility</p:attrName>
                                        </p:attrNameLst>
                                      </p:cBhvr>
                                      <p:to>
                                        <p:strVal val="visible"/>
                                      </p:to>
                                    </p:set>
                                    <p:animEffect filter="fade" transition="in">
                                      <p:cBhvr>
                                        <p:cTn dur="1000"/>
                                        <p:tgtEl>
                                          <p:spTgt spid="2597"/>
                                        </p:tgtEl>
                                      </p:cBhvr>
                                    </p:animEffect>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594"/>
                                        </p:tgtEl>
                                        <p:attrNameLst>
                                          <p:attrName>style.visibility</p:attrName>
                                        </p:attrNameLst>
                                      </p:cBhvr>
                                      <p:to>
                                        <p:strVal val="visible"/>
                                      </p:to>
                                    </p:set>
                                    <p:animEffect filter="fade" transition="in">
                                      <p:cBhvr>
                                        <p:cTn dur="1000"/>
                                        <p:tgtEl>
                                          <p:spTgt spid="2594"/>
                                        </p:tgtEl>
                                      </p:cBhvr>
                                    </p:animEffect>
                                  </p:childTnLst>
                                </p:cTn>
                              </p:par>
                              <p:par>
                                <p:cTn fill="hold" nodeType="withEffect" presetClass="entr" presetID="2" presetSubtype="8">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ppt_w</p:attrName>
                                        </p:attrNameLst>
                                      </p:cBhvr>
                                      <p:tavLst>
                                        <p:tav fmla="" tm="0">
                                          <p:val>
                                            <p:strVal val="0"/>
                                          </p:val>
                                        </p:tav>
                                        <p:tav fmla="" tm="100000">
                                          <p:val>
                                            <p:strVal val="#ppt_w"/>
                                          </p:val>
                                        </p:tav>
                                      </p:tavLst>
                                    </p:anim>
                                    <p:anim calcmode="lin" valueType="num">
                                      <p:cBhvr additive="base">
                                        <p:cTn dur="1000"/>
                                        <p:tgtEl>
                                          <p:spTgt spid="25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ppt_w</p:attrName>
                                        </p:attrNameLst>
                                      </p:cBhvr>
                                      <p:tavLst>
                                        <p:tav fmla="" tm="0">
                                          <p:val>
                                            <p:strVal val="0"/>
                                          </p:val>
                                        </p:tav>
                                        <p:tav fmla="" tm="100000">
                                          <p:val>
                                            <p:strVal val="#ppt_w"/>
                                          </p:val>
                                        </p:tav>
                                      </p:tavLst>
                                    </p:anim>
                                    <p:anim calcmode="lin" valueType="num">
                                      <p:cBhvr additive="base">
                                        <p:cTn dur="1000"/>
                                        <p:tgtEl>
                                          <p:spTgt spid="25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1"/>
                                        </p:tgtEl>
                                        <p:attrNameLst>
                                          <p:attrName>style.visibility</p:attrName>
                                        </p:attrNameLst>
                                      </p:cBhvr>
                                      <p:to>
                                        <p:strVal val="visible"/>
                                      </p:to>
                                    </p:set>
                                    <p:anim calcmode="lin" valueType="num">
                                      <p:cBhvr additive="base">
                                        <p:cTn dur="1000"/>
                                        <p:tgtEl>
                                          <p:spTgt spid="2591"/>
                                        </p:tgtEl>
                                        <p:attrNameLst>
                                          <p:attrName>ppt_w</p:attrName>
                                        </p:attrNameLst>
                                      </p:cBhvr>
                                      <p:tavLst>
                                        <p:tav fmla="" tm="0">
                                          <p:val>
                                            <p:strVal val="0"/>
                                          </p:val>
                                        </p:tav>
                                        <p:tav fmla="" tm="100000">
                                          <p:val>
                                            <p:strVal val="#ppt_w"/>
                                          </p:val>
                                        </p:tav>
                                      </p:tavLst>
                                    </p:anim>
                                    <p:anim calcmode="lin" valueType="num">
                                      <p:cBhvr additive="base">
                                        <p:cTn dur="1000"/>
                                        <p:tgtEl>
                                          <p:spTgt spid="25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2"/>
                                        </p:tgtEl>
                                        <p:attrNameLst>
                                          <p:attrName>style.visibility</p:attrName>
                                        </p:attrNameLst>
                                      </p:cBhvr>
                                      <p:to>
                                        <p:strVal val="visible"/>
                                      </p:to>
                                    </p:set>
                                    <p:anim calcmode="lin" valueType="num">
                                      <p:cBhvr additive="base">
                                        <p:cTn dur="1000"/>
                                        <p:tgtEl>
                                          <p:spTgt spid="2592"/>
                                        </p:tgtEl>
                                        <p:attrNameLst>
                                          <p:attrName>ppt_w</p:attrName>
                                        </p:attrNameLst>
                                      </p:cBhvr>
                                      <p:tavLst>
                                        <p:tav fmla="" tm="0">
                                          <p:val>
                                            <p:strVal val="0"/>
                                          </p:val>
                                        </p:tav>
                                        <p:tav fmla="" tm="100000">
                                          <p:val>
                                            <p:strVal val="#ppt_w"/>
                                          </p:val>
                                        </p:tav>
                                      </p:tavLst>
                                    </p:anim>
                                    <p:anim calcmode="lin" valueType="num">
                                      <p:cBhvr additive="base">
                                        <p:cTn dur="1000"/>
                                        <p:tgtEl>
                                          <p:spTgt spid="25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par>
                                <p:cTn fill="hold" nodeType="withEffect" presetClass="entr" presetID="10" presetSubtype="0">
                                  <p:stCondLst>
                                    <p:cond delay="0"/>
                                  </p:stCondLst>
                                  <p:childTnLst>
                                    <p:set>
                                      <p:cBhvr>
                                        <p:cTn dur="1" fill="hold">
                                          <p:stCondLst>
                                            <p:cond delay="0"/>
                                          </p:stCondLst>
                                        </p:cTn>
                                        <p:tgtEl>
                                          <p:spTgt spid="2617"/>
                                        </p:tgtEl>
                                        <p:attrNameLst>
                                          <p:attrName>style.visibility</p:attrName>
                                        </p:attrNameLst>
                                      </p:cBhvr>
                                      <p:to>
                                        <p:strVal val="visible"/>
                                      </p:to>
                                    </p:set>
                                    <p:animEffect filter="fade" transition="in">
                                      <p:cBhvr>
                                        <p:cTn dur="1000"/>
                                        <p:tgtEl>
                                          <p:spTgt spid="2617"/>
                                        </p:tgtEl>
                                      </p:cBhvr>
                                    </p:animEffect>
                                  </p:childTnLst>
                                </p:cTn>
                              </p:par>
                              <p:par>
                                <p:cTn fill="hold" nodeType="withEffect" presetClass="entr" presetID="10" presetSubtype="0">
                                  <p:stCondLst>
                                    <p:cond delay="0"/>
                                  </p:stCondLst>
                                  <p:childTnLst>
                                    <p:set>
                                      <p:cBhvr>
                                        <p:cTn dur="1" fill="hold">
                                          <p:stCondLst>
                                            <p:cond delay="0"/>
                                          </p:stCondLst>
                                        </p:cTn>
                                        <p:tgtEl>
                                          <p:spTgt spid="2618"/>
                                        </p:tgtEl>
                                        <p:attrNameLst>
                                          <p:attrName>style.visibility</p:attrName>
                                        </p:attrNameLst>
                                      </p:cBhvr>
                                      <p:to>
                                        <p:strVal val="visible"/>
                                      </p:to>
                                    </p:set>
                                    <p:animEffect filter="fade" transition="in">
                                      <p:cBhvr>
                                        <p:cTn dur="1000"/>
                                        <p:tgtEl>
                                          <p:spTgt spid="26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2" name="Shape 2802"/>
        <p:cNvGrpSpPr/>
        <p:nvPr/>
      </p:nvGrpSpPr>
      <p:grpSpPr>
        <a:xfrm>
          <a:off x="0" y="0"/>
          <a:ext cx="0" cy="0"/>
          <a:chOff x="0" y="0"/>
          <a:chExt cx="0" cy="0"/>
        </a:xfrm>
      </p:grpSpPr>
      <p:grpSp>
        <p:nvGrpSpPr>
          <p:cNvPr id="2803" name="Google Shape;2803;p72"/>
          <p:cNvGrpSpPr/>
          <p:nvPr/>
        </p:nvGrpSpPr>
        <p:grpSpPr>
          <a:xfrm>
            <a:off x="2290890" y="573334"/>
            <a:ext cx="1965289" cy="517060"/>
            <a:chOff x="3539975" y="3523525"/>
            <a:chExt cx="745925" cy="196250"/>
          </a:xfrm>
        </p:grpSpPr>
        <p:sp>
          <p:nvSpPr>
            <p:cNvPr id="2804" name="Google Shape;2804;p7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7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7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7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7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7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7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7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7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7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7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7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7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7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0" name="Google Shape;2820;p72"/>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Thank You</a:t>
            </a:r>
            <a:endParaRPr>
              <a:solidFill>
                <a:schemeClr val="dk2"/>
              </a:solidFill>
            </a:endParaRPr>
          </a:p>
        </p:txBody>
      </p:sp>
      <p:cxnSp>
        <p:nvCxnSpPr>
          <p:cNvPr id="2821" name="Google Shape;2821;p72"/>
          <p:cNvCxnSpPr/>
          <p:nvPr/>
        </p:nvCxnSpPr>
        <p:spPr>
          <a:xfrm>
            <a:off x="3340884" y="3654852"/>
            <a:ext cx="2580600" cy="0"/>
          </a:xfrm>
          <a:prstGeom prst="straightConnector1">
            <a:avLst/>
          </a:prstGeom>
          <a:noFill/>
          <a:ln cap="flat" cmpd="sng" w="9525">
            <a:solidFill>
              <a:schemeClr val="lt1"/>
            </a:solidFill>
            <a:prstDash val="solid"/>
            <a:round/>
            <a:headEnd len="med" w="med" type="none"/>
            <a:tailEnd len="med" w="med" type="none"/>
          </a:ln>
        </p:spPr>
      </p:cxnSp>
      <p:grpSp>
        <p:nvGrpSpPr>
          <p:cNvPr id="2822" name="Google Shape;2822;p72"/>
          <p:cNvGrpSpPr/>
          <p:nvPr/>
        </p:nvGrpSpPr>
        <p:grpSpPr>
          <a:xfrm>
            <a:off x="5633458" y="-1519770"/>
            <a:ext cx="2795003" cy="2795003"/>
            <a:chOff x="1943325" y="-220375"/>
            <a:chExt cx="1298672" cy="1298672"/>
          </a:xfrm>
        </p:grpSpPr>
        <p:sp>
          <p:nvSpPr>
            <p:cNvPr id="2823" name="Google Shape;2823;p7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7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7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7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7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7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7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7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7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7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dk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1" name="Google Shape;2871;p72"/>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2" name="Google Shape;2872;p72"/>
          <p:cNvPicPr preferRelativeResize="0"/>
          <p:nvPr/>
        </p:nvPicPr>
        <p:blipFill>
          <a:blip r:embed="rId3">
            <a:alphaModFix/>
          </a:blip>
          <a:stretch>
            <a:fillRect/>
          </a:stretch>
        </p:blipFill>
        <p:spPr>
          <a:xfrm flipH="1" rot="10800000">
            <a:off x="6363112" y="2325750"/>
            <a:ext cx="7194375" cy="2062375"/>
          </a:xfrm>
          <a:prstGeom prst="rect">
            <a:avLst/>
          </a:prstGeom>
          <a:noFill/>
          <a:ln>
            <a:noFill/>
          </a:ln>
        </p:spPr>
      </p:pic>
      <p:sp>
        <p:nvSpPr>
          <p:cNvPr id="2873" name="Google Shape;2873;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2">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871"/>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822"/>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803"/>
                                        </p:tgtEl>
                                        <p:attrNameLst>
                                          <p:attrName>style.visibility</p:attrName>
                                        </p:attrNameLst>
                                      </p:cBhvr>
                                      <p:to>
                                        <p:strVal val="visible"/>
                                      </p:to>
                                    </p:set>
                                    <p:anim calcmode="lin" valueType="num">
                                      <p:cBhvr additive="base">
                                        <p:cTn dur="1000"/>
                                        <p:tgtEl>
                                          <p:spTgt spid="28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820"/>
                                        </p:tgtEl>
                                        <p:attrNameLst>
                                          <p:attrName>style.visibility</p:attrName>
                                        </p:attrNameLst>
                                      </p:cBhvr>
                                      <p:to>
                                        <p:strVal val="visible"/>
                                      </p:to>
                                    </p:set>
                                    <p:anim calcmode="lin" valueType="num">
                                      <p:cBhvr additive="base">
                                        <p:cTn dur="1000"/>
                                        <p:tgtEl>
                                          <p:spTgt spid="28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821"/>
                                        </p:tgtEl>
                                        <p:attrNameLst>
                                          <p:attrName>style.visibility</p:attrName>
                                        </p:attrNameLst>
                                      </p:cBhvr>
                                      <p:to>
                                        <p:strVal val="visible"/>
                                      </p:to>
                                    </p:set>
                                    <p:anim calcmode="lin" valueType="num">
                                      <p:cBhvr additive="base">
                                        <p:cTn dur="1000"/>
                                        <p:tgtEl>
                                          <p:spTgt spid="28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73"/>
                                        </p:tgtEl>
                                        <p:attrNameLst>
                                          <p:attrName>style.visibility</p:attrName>
                                        </p:attrNameLst>
                                      </p:cBhvr>
                                      <p:to>
                                        <p:strVal val="visible"/>
                                      </p:to>
                                    </p:set>
                                    <p:animEffect filter="fade" transition="in">
                                      <p:cBhvr>
                                        <p:cTn dur="1000"/>
                                        <p:tgtEl>
                                          <p:spTgt spid="2873"/>
                                        </p:tgtEl>
                                      </p:cBhvr>
                                    </p:animEffect>
                                  </p:childTnLst>
                                </p:cTn>
                              </p:par>
                              <p:par>
                                <p:cTn fill="hold" nodeType="withEffect" presetClass="entr" presetID="10" presetSubtype="0">
                                  <p:stCondLst>
                                    <p:cond delay="0"/>
                                  </p:stCondLst>
                                  <p:childTnLst>
                                    <p:set>
                                      <p:cBhvr>
                                        <p:cTn dur="1" fill="hold">
                                          <p:stCondLst>
                                            <p:cond delay="0"/>
                                          </p:stCondLst>
                                        </p:cTn>
                                        <p:tgtEl>
                                          <p:spTgt spid="2874"/>
                                        </p:tgtEl>
                                        <p:attrNameLst>
                                          <p:attrName>style.visibility</p:attrName>
                                        </p:attrNameLst>
                                      </p:cBhvr>
                                      <p:to>
                                        <p:strVal val="visible"/>
                                      </p:to>
                                    </p:set>
                                    <p:animEffect filter="fade" transition="in">
                                      <p:cBhvr>
                                        <p:cTn dur="1000"/>
                                        <p:tgtEl>
                                          <p:spTgt spid="2874"/>
                                        </p:tgtEl>
                                      </p:cBhvr>
                                    </p:animEffect>
                                  </p:childTnLst>
                                </p:cTn>
                              </p:par>
                              <p:par>
                                <p:cTn fill="hold" nodeType="withEffect" presetClass="entr" presetID="10" presetSubtype="0">
                                  <p:stCondLst>
                                    <p:cond delay="0"/>
                                  </p:stCondLst>
                                  <p:childTnLst>
                                    <p:set>
                                      <p:cBhvr>
                                        <p:cTn dur="1" fill="hold">
                                          <p:stCondLst>
                                            <p:cond delay="0"/>
                                          </p:stCondLst>
                                        </p:cTn>
                                        <p:tgtEl>
                                          <p:spTgt spid="2875"/>
                                        </p:tgtEl>
                                        <p:attrNameLst>
                                          <p:attrName>style.visibility</p:attrName>
                                        </p:attrNameLst>
                                      </p:cBhvr>
                                      <p:to>
                                        <p:strVal val="visible"/>
                                      </p:to>
                                    </p:set>
                                    <p:animEffect filter="fade" transition="in">
                                      <p:cBhvr>
                                        <p:cTn dur="1000"/>
                                        <p:tgtEl>
                                          <p:spTgt spid="2875"/>
                                        </p:tgtEl>
                                      </p:cBhvr>
                                    </p:animEffect>
                                  </p:childTnLst>
                                </p:cTn>
                              </p:par>
                              <p:par>
                                <p:cTn fill="hold" nodeType="withEffect" presetClass="entr" presetID="10" presetSubtype="0">
                                  <p:stCondLst>
                                    <p:cond delay="0"/>
                                  </p:stCondLst>
                                  <p:childTnLst>
                                    <p:set>
                                      <p:cBhvr>
                                        <p:cTn dur="1" fill="hold">
                                          <p:stCondLst>
                                            <p:cond delay="0"/>
                                          </p:stCondLst>
                                        </p:cTn>
                                        <p:tgtEl>
                                          <p:spTgt spid="2876"/>
                                        </p:tgtEl>
                                        <p:attrNameLst>
                                          <p:attrName>style.visibility</p:attrName>
                                        </p:attrNameLst>
                                      </p:cBhvr>
                                      <p:to>
                                        <p:strVal val="visible"/>
                                      </p:to>
                                    </p:set>
                                    <p:animEffect filter="fade" transition="in">
                                      <p:cBhvr>
                                        <p:cTn dur="1000"/>
                                        <p:tgtEl>
                                          <p:spTgt spid="2876"/>
                                        </p:tgtEl>
                                      </p:cBhvr>
                                    </p:animEffect>
                                  </p:childTnLst>
                                </p:cTn>
                              </p:par>
                              <p:par>
                                <p:cTn fill="hold" nodeType="withEffect" presetClass="entr" presetID="10" presetSubtype="0">
                                  <p:stCondLst>
                                    <p:cond delay="0"/>
                                  </p:stCondLst>
                                  <p:childTnLst>
                                    <p:set>
                                      <p:cBhvr>
                                        <p:cTn dur="1" fill="hold">
                                          <p:stCondLst>
                                            <p:cond delay="0"/>
                                          </p:stCondLst>
                                        </p:cTn>
                                        <p:tgtEl>
                                          <p:spTgt spid="2877"/>
                                        </p:tgtEl>
                                        <p:attrNameLst>
                                          <p:attrName>style.visibility</p:attrName>
                                        </p:attrNameLst>
                                      </p:cBhvr>
                                      <p:to>
                                        <p:strVal val="visible"/>
                                      </p:to>
                                    </p:set>
                                    <p:animEffect filter="fade" transition="in">
                                      <p:cBhvr>
                                        <p:cTn dur="1000"/>
                                        <p:tgtEl>
                                          <p:spTgt spid="28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55"/>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About The Project</a:t>
            </a:r>
            <a:r>
              <a:rPr lang="en" sz="6000"/>
              <a:t> </a:t>
            </a:r>
            <a:endParaRPr sz="6000"/>
          </a:p>
        </p:txBody>
      </p:sp>
      <p:sp>
        <p:nvSpPr>
          <p:cNvPr id="2624" name="Google Shape;2624;p55"/>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01</a:t>
            </a:r>
            <a:endParaRPr/>
          </a:p>
        </p:txBody>
      </p:sp>
      <p:sp>
        <p:nvSpPr>
          <p:cNvPr id="2625" name="Google Shape;2625;p55"/>
          <p:cNvSpPr txBox="1"/>
          <p:nvPr>
            <p:ph idx="1" type="subTitle"/>
          </p:nvPr>
        </p:nvSpPr>
        <p:spPr>
          <a:xfrm>
            <a:off x="2181900" y="3792111"/>
            <a:ext cx="4780200" cy="348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Introduction of Project, Persona, and Scenarios</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pSp>
        <p:nvGrpSpPr>
          <p:cNvPr id="2626" name="Google Shape;2626;p55"/>
          <p:cNvGrpSpPr/>
          <p:nvPr/>
        </p:nvGrpSpPr>
        <p:grpSpPr>
          <a:xfrm flipH="1">
            <a:off x="2124013" y="1936921"/>
            <a:ext cx="793256" cy="182899"/>
            <a:chOff x="2685575" y="2835950"/>
            <a:chExt cx="433000" cy="99825"/>
          </a:xfrm>
        </p:grpSpPr>
        <p:sp>
          <p:nvSpPr>
            <p:cNvPr id="2627" name="Google Shape;2627;p5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1" name="Google Shape;2631;p55"/>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5"/>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3" name="Google Shape;2633;p55"/>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634" name="Google Shape;2634;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5">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31"/>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26"/>
                                        </p:tgtEl>
                                        <p:attrNameLst>
                                          <p:attrName>style.visibility</p:attrName>
                                        </p:attrNameLst>
                                      </p:cBhvr>
                                      <p:to>
                                        <p:strVal val="visible"/>
                                      </p:to>
                                    </p:set>
                                    <p:anim calcmode="lin" valueType="num">
                                      <p:cBhvr additive="base">
                                        <p:cTn dur="1000"/>
                                        <p:tgtEl>
                                          <p:spTgt spid="26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24"/>
                                        </p:tgtEl>
                                        <p:attrNameLst>
                                          <p:attrName>style.visibility</p:attrName>
                                        </p:attrNameLst>
                                      </p:cBhvr>
                                      <p:to>
                                        <p:strVal val="visible"/>
                                      </p:to>
                                    </p:set>
                                    <p:anim calcmode="lin" valueType="num">
                                      <p:cBhvr additive="base">
                                        <p:cTn dur="1000"/>
                                        <p:tgtEl>
                                          <p:spTgt spid="26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623"/>
                                        </p:tgtEl>
                                        <p:attrNameLst>
                                          <p:attrName>style.visibility</p:attrName>
                                        </p:attrNameLst>
                                      </p:cBhvr>
                                      <p:to>
                                        <p:strVal val="visible"/>
                                      </p:to>
                                    </p:set>
                                    <p:anim calcmode="lin" valueType="num">
                                      <p:cBhvr additive="base">
                                        <p:cTn dur="1000"/>
                                        <p:tgtEl>
                                          <p:spTgt spid="26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33"/>
                                        </p:tgtEl>
                                        <p:attrNameLst>
                                          <p:attrName>style.visibility</p:attrName>
                                        </p:attrNameLst>
                                      </p:cBhvr>
                                      <p:to>
                                        <p:strVal val="visible"/>
                                      </p:to>
                                    </p:set>
                                    <p:anim calcmode="lin" valueType="num">
                                      <p:cBhvr additive="base">
                                        <p:cTn dur="1000"/>
                                        <p:tgtEl>
                                          <p:spTgt spid="26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25"/>
                                        </p:tgtEl>
                                        <p:attrNameLst>
                                          <p:attrName>style.visibility</p:attrName>
                                        </p:attrNameLst>
                                      </p:cBhvr>
                                      <p:to>
                                        <p:strVal val="visible"/>
                                      </p:to>
                                    </p:set>
                                    <p:animEffect filter="fade" transition="in">
                                      <p:cBhvr>
                                        <p:cTn dur="1000"/>
                                        <p:tgtEl>
                                          <p:spTgt spid="2625"/>
                                        </p:tgtEl>
                                      </p:cBhvr>
                                    </p:animEffect>
                                  </p:childTnLst>
                                </p:cTn>
                              </p:par>
                              <p:par>
                                <p:cTn fill="hold" nodeType="withEffect" presetClass="entr" presetID="10" presetSubtype="0">
                                  <p:stCondLst>
                                    <p:cond delay="0"/>
                                  </p:stCondLst>
                                  <p:childTnLst>
                                    <p:set>
                                      <p:cBhvr>
                                        <p:cTn dur="1" fill="hold">
                                          <p:stCondLst>
                                            <p:cond delay="0"/>
                                          </p:stCondLst>
                                        </p:cTn>
                                        <p:tgtEl>
                                          <p:spTgt spid="2634"/>
                                        </p:tgtEl>
                                        <p:attrNameLst>
                                          <p:attrName>style.visibility</p:attrName>
                                        </p:attrNameLst>
                                      </p:cBhvr>
                                      <p:to>
                                        <p:strVal val="visible"/>
                                      </p:to>
                                    </p:set>
                                    <p:animEffect filter="fade" transition="in">
                                      <p:cBhvr>
                                        <p:cTn dur="1000"/>
                                        <p:tgtEl>
                                          <p:spTgt spid="2634"/>
                                        </p:tgtEl>
                                      </p:cBhvr>
                                    </p:animEffect>
                                  </p:childTnLst>
                                </p:cTn>
                              </p:par>
                              <p:par>
                                <p:cTn fill="hold" nodeType="withEffect" presetClass="entr" presetID="10" presetSubtype="0">
                                  <p:stCondLst>
                                    <p:cond delay="0"/>
                                  </p:stCondLst>
                                  <p:childTnLst>
                                    <p:set>
                                      <p:cBhvr>
                                        <p:cTn dur="1" fill="hold">
                                          <p:stCondLst>
                                            <p:cond delay="0"/>
                                          </p:stCondLst>
                                        </p:cTn>
                                        <p:tgtEl>
                                          <p:spTgt spid="2635"/>
                                        </p:tgtEl>
                                        <p:attrNameLst>
                                          <p:attrName>style.visibility</p:attrName>
                                        </p:attrNameLst>
                                      </p:cBhvr>
                                      <p:to>
                                        <p:strVal val="visible"/>
                                      </p:to>
                                    </p:set>
                                    <p:animEffect filter="fade" transition="in">
                                      <p:cBhvr>
                                        <p:cTn dur="1000"/>
                                        <p:tgtEl>
                                          <p:spTgt spid="2635"/>
                                        </p:tgtEl>
                                      </p:cBhvr>
                                    </p:animEffect>
                                  </p:childTnLst>
                                </p:cTn>
                              </p:par>
                              <p:par>
                                <p:cTn fill="hold" nodeType="withEffect" presetClass="entr" presetID="10" presetSubtype="0">
                                  <p:stCondLst>
                                    <p:cond delay="0"/>
                                  </p:stCondLst>
                                  <p:childTnLst>
                                    <p:set>
                                      <p:cBhvr>
                                        <p:cTn dur="1" fill="hold">
                                          <p:stCondLst>
                                            <p:cond delay="0"/>
                                          </p:stCondLst>
                                        </p:cTn>
                                        <p:tgtEl>
                                          <p:spTgt spid="2636"/>
                                        </p:tgtEl>
                                        <p:attrNameLst>
                                          <p:attrName>style.visibility</p:attrName>
                                        </p:attrNameLst>
                                      </p:cBhvr>
                                      <p:to>
                                        <p:strVal val="visible"/>
                                      </p:to>
                                    </p:set>
                                    <p:animEffect filter="fade" transition="in">
                                      <p:cBhvr>
                                        <p:cTn dur="1000"/>
                                        <p:tgtEl>
                                          <p:spTgt spid="2636"/>
                                        </p:tgtEl>
                                      </p:cBhvr>
                                    </p:animEffect>
                                  </p:childTnLst>
                                </p:cTn>
                              </p:par>
                              <p:par>
                                <p:cTn fill="hold" nodeType="withEffect" presetClass="entr" presetID="10" presetSubtype="0">
                                  <p:stCondLst>
                                    <p:cond delay="0"/>
                                  </p:stCondLst>
                                  <p:childTnLst>
                                    <p:set>
                                      <p:cBhvr>
                                        <p:cTn dur="1" fill="hold">
                                          <p:stCondLst>
                                            <p:cond delay="0"/>
                                          </p:stCondLst>
                                        </p:cTn>
                                        <p:tgtEl>
                                          <p:spTgt spid="2637"/>
                                        </p:tgtEl>
                                        <p:attrNameLst>
                                          <p:attrName>style.visibility</p:attrName>
                                        </p:attrNameLst>
                                      </p:cBhvr>
                                      <p:to>
                                        <p:strVal val="visible"/>
                                      </p:to>
                                    </p:set>
                                    <p:animEffect filter="fade" transition="in">
                                      <p:cBhvr>
                                        <p:cTn dur="1000"/>
                                        <p:tgtEl>
                                          <p:spTgt spid="2637"/>
                                        </p:tgtEl>
                                      </p:cBhvr>
                                    </p:animEffect>
                                  </p:childTnLst>
                                </p:cTn>
                              </p:par>
                              <p:par>
                                <p:cTn fill="hold" nodeType="withEffect" presetClass="entr" presetID="10" presetSubtype="0">
                                  <p:stCondLst>
                                    <p:cond delay="0"/>
                                  </p:stCondLst>
                                  <p:childTnLst>
                                    <p:set>
                                      <p:cBhvr>
                                        <p:cTn dur="1" fill="hold">
                                          <p:stCondLst>
                                            <p:cond delay="0"/>
                                          </p:stCondLst>
                                        </p:cTn>
                                        <p:tgtEl>
                                          <p:spTgt spid="2638"/>
                                        </p:tgtEl>
                                        <p:attrNameLst>
                                          <p:attrName>style.visibility</p:attrName>
                                        </p:attrNameLst>
                                      </p:cBhvr>
                                      <p:to>
                                        <p:strVal val="visible"/>
                                      </p:to>
                                    </p:set>
                                    <p:animEffect filter="fade" transition="in">
                                      <p:cBhvr>
                                        <p:cTn dur="1000"/>
                                        <p:tgtEl>
                                          <p:spTgt spid="2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sp>
        <p:nvSpPr>
          <p:cNvPr id="2643" name="Google Shape;2643;p5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Introduction</a:t>
            </a:r>
            <a:endParaRPr/>
          </a:p>
        </p:txBody>
      </p:sp>
      <p:sp>
        <p:nvSpPr>
          <p:cNvPr id="2644" name="Google Shape;2644;p56"/>
          <p:cNvSpPr txBox="1"/>
          <p:nvPr/>
        </p:nvSpPr>
        <p:spPr>
          <a:xfrm>
            <a:off x="720000" y="998975"/>
            <a:ext cx="3899100" cy="3573900"/>
          </a:xfrm>
          <a:prstGeom prst="rect">
            <a:avLst/>
          </a:prstGeom>
          <a:noFill/>
          <a:ln>
            <a:noFill/>
          </a:ln>
        </p:spPr>
        <p:txBody>
          <a:bodyPr anchorCtr="0" anchor="ctr"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Online customer reviews, prevalent on platforms like Yelp and TripAdvisor, have become pivotal in shaping consumer decisions.</a:t>
            </a:r>
            <a:br>
              <a:rPr lang="en" sz="1200">
                <a:solidFill>
                  <a:schemeClr val="lt1"/>
                </a:solidFill>
                <a:latin typeface="Bai Jamjuree"/>
                <a:ea typeface="Bai Jamjuree"/>
                <a:cs typeface="Bai Jamjuree"/>
                <a:sym typeface="Bai Jamjuree"/>
              </a:rPr>
            </a:br>
            <a:r>
              <a:rPr lang="en" sz="1200">
                <a:solidFill>
                  <a:schemeClr val="lt1"/>
                </a:solidFill>
                <a:latin typeface="Bai Jamjuree"/>
                <a:ea typeface="Bai Jamjuree"/>
                <a:cs typeface="Bai Jamjuree"/>
                <a:sym typeface="Bai Jamjuree"/>
              </a:rPr>
              <a:t> </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A one-star increase on Yelp can boost a restaurant's revenue by 5-9%.</a:t>
            </a:r>
            <a:endParaRPr sz="12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However, the world of online reviews also has its challenges, such as the lack of visualisation and more in-depth insights.</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p:txBody>
      </p:sp>
      <p:pic>
        <p:nvPicPr>
          <p:cNvPr id="2645" name="Google Shape;2645;p56"/>
          <p:cNvPicPr preferRelativeResize="0"/>
          <p:nvPr/>
        </p:nvPicPr>
        <p:blipFill>
          <a:blip r:embed="rId3">
            <a:alphaModFix/>
          </a:blip>
          <a:stretch>
            <a:fillRect/>
          </a:stretch>
        </p:blipFill>
        <p:spPr>
          <a:xfrm>
            <a:off x="4918800" y="1270950"/>
            <a:ext cx="3079325" cy="1246150"/>
          </a:xfrm>
          <a:prstGeom prst="rect">
            <a:avLst/>
          </a:prstGeom>
          <a:noFill/>
          <a:ln>
            <a:noFill/>
          </a:ln>
        </p:spPr>
      </p:pic>
      <p:pic>
        <p:nvPicPr>
          <p:cNvPr id="2646" name="Google Shape;2646;p56"/>
          <p:cNvPicPr preferRelativeResize="0"/>
          <p:nvPr/>
        </p:nvPicPr>
        <p:blipFill rotWithShape="1">
          <a:blip r:embed="rId4">
            <a:alphaModFix/>
          </a:blip>
          <a:srcRect b="25395" l="9431" r="8487" t="12100"/>
          <a:stretch/>
        </p:blipFill>
        <p:spPr>
          <a:xfrm>
            <a:off x="5439575" y="2698425"/>
            <a:ext cx="2037774" cy="96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44"/>
                                        </p:tgtEl>
                                        <p:attrNameLst>
                                          <p:attrName>style.visibility</p:attrName>
                                        </p:attrNameLst>
                                      </p:cBhvr>
                                      <p:to>
                                        <p:strVal val="visible"/>
                                      </p:to>
                                    </p:set>
                                    <p:animEffect filter="fade" transition="in">
                                      <p:cBhvr>
                                        <p:cTn dur="1000"/>
                                        <p:tgtEl>
                                          <p:spTgt spid="2644"/>
                                        </p:tgtEl>
                                      </p:cBhvr>
                                    </p:animEffect>
                                  </p:childTnLst>
                                </p:cTn>
                              </p:par>
                              <p:par>
                                <p:cTn fill="hold" nodeType="withEffect" presetClass="entr" presetID="2" presetSubtype="8">
                                  <p:stCondLst>
                                    <p:cond delay="0"/>
                                  </p:stCondLst>
                                  <p:childTnLst>
                                    <p:set>
                                      <p:cBhvr>
                                        <p:cTn dur="1" fill="hold">
                                          <p:stCondLst>
                                            <p:cond delay="0"/>
                                          </p:stCondLst>
                                        </p:cTn>
                                        <p:tgtEl>
                                          <p:spTgt spid="2643"/>
                                        </p:tgtEl>
                                        <p:attrNameLst>
                                          <p:attrName>style.visibility</p:attrName>
                                        </p:attrNameLst>
                                      </p:cBhvr>
                                      <p:to>
                                        <p:strVal val="visible"/>
                                      </p:to>
                                    </p:set>
                                    <p:anim calcmode="lin" valueType="num">
                                      <p:cBhvr additive="base">
                                        <p:cTn dur="1000"/>
                                        <p:tgtEl>
                                          <p:spTgt spid="26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5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Tian-Tian Hainanese Chicken Rice</a:t>
            </a:r>
            <a:endParaRPr/>
          </a:p>
        </p:txBody>
      </p:sp>
      <p:sp>
        <p:nvSpPr>
          <p:cNvPr id="2652" name="Google Shape;2652;p57"/>
          <p:cNvSpPr txBox="1"/>
          <p:nvPr/>
        </p:nvSpPr>
        <p:spPr>
          <a:xfrm>
            <a:off x="2216225" y="4263000"/>
            <a:ext cx="4670700" cy="479700"/>
          </a:xfrm>
          <a:prstGeom prst="rect">
            <a:avLst/>
          </a:prstGeom>
          <a:noFill/>
          <a:ln>
            <a:noFill/>
          </a:ln>
        </p:spPr>
        <p:txBody>
          <a:bodyPr anchorCtr="0" anchor="t"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Most reviewed Singapore Restaurant on Yelp</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Many reviews</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Will be using this restaurant’s reviews for this project</a:t>
            </a:r>
            <a:endParaRPr sz="1200">
              <a:solidFill>
                <a:schemeClr val="lt1"/>
              </a:solidFill>
              <a:latin typeface="Bai Jamjuree"/>
              <a:ea typeface="Bai Jamjuree"/>
              <a:cs typeface="Bai Jamjuree"/>
              <a:sym typeface="Bai Jamjuree"/>
            </a:endParaRPr>
          </a:p>
        </p:txBody>
      </p:sp>
      <p:pic>
        <p:nvPicPr>
          <p:cNvPr id="2653" name="Google Shape;2653;p57"/>
          <p:cNvPicPr preferRelativeResize="0"/>
          <p:nvPr/>
        </p:nvPicPr>
        <p:blipFill>
          <a:blip r:embed="rId3">
            <a:alphaModFix/>
          </a:blip>
          <a:stretch>
            <a:fillRect/>
          </a:stretch>
        </p:blipFill>
        <p:spPr>
          <a:xfrm>
            <a:off x="2256850" y="1042600"/>
            <a:ext cx="4630294" cy="3136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2"/>
                                        </p:tgtEl>
                                        <p:attrNameLst>
                                          <p:attrName>style.visibility</p:attrName>
                                        </p:attrNameLst>
                                      </p:cBhvr>
                                      <p:to>
                                        <p:strVal val="visible"/>
                                      </p:to>
                                    </p:set>
                                    <p:animEffect filter="fade" transition="in">
                                      <p:cBhvr>
                                        <p:cTn dur="1000"/>
                                        <p:tgtEl>
                                          <p:spTgt spid="2652"/>
                                        </p:tgtEl>
                                      </p:cBhvr>
                                    </p:animEffect>
                                  </p:childTnLst>
                                </p:cTn>
                              </p:par>
                              <p:par>
                                <p:cTn fill="hold" nodeType="withEffect" presetClass="entr" presetID="2" presetSubtype="8">
                                  <p:stCondLst>
                                    <p:cond delay="0"/>
                                  </p:stCondLst>
                                  <p:childTnLst>
                                    <p:set>
                                      <p:cBhvr>
                                        <p:cTn dur="1" fill="hold">
                                          <p:stCondLst>
                                            <p:cond delay="0"/>
                                          </p:stCondLst>
                                        </p:cTn>
                                        <p:tgtEl>
                                          <p:spTgt spid="2651"/>
                                        </p:tgtEl>
                                        <p:attrNameLst>
                                          <p:attrName>style.visibility</p:attrName>
                                        </p:attrNameLst>
                                      </p:cBhvr>
                                      <p:to>
                                        <p:strVal val="visible"/>
                                      </p:to>
                                    </p:set>
                                    <p:anim calcmode="lin" valueType="num">
                                      <p:cBhvr additive="base">
                                        <p:cTn dur="1000"/>
                                        <p:tgtEl>
                                          <p:spTgt spid="26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7" name="Shape 2657"/>
        <p:cNvGrpSpPr/>
        <p:nvPr/>
      </p:nvGrpSpPr>
      <p:grpSpPr>
        <a:xfrm>
          <a:off x="0" y="0"/>
          <a:ext cx="0" cy="0"/>
          <a:chOff x="0" y="0"/>
          <a:chExt cx="0" cy="0"/>
        </a:xfrm>
      </p:grpSpPr>
      <p:sp>
        <p:nvSpPr>
          <p:cNvPr id="2658" name="Google Shape;2658;p5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Persona</a:t>
            </a:r>
            <a:endParaRPr/>
          </a:p>
        </p:txBody>
      </p:sp>
      <p:pic>
        <p:nvPicPr>
          <p:cNvPr id="2659" name="Google Shape;2659;p58"/>
          <p:cNvPicPr preferRelativeResize="0"/>
          <p:nvPr/>
        </p:nvPicPr>
        <p:blipFill>
          <a:blip r:embed="rId3">
            <a:alphaModFix/>
          </a:blip>
          <a:stretch>
            <a:fillRect/>
          </a:stretch>
        </p:blipFill>
        <p:spPr>
          <a:xfrm>
            <a:off x="5320450" y="958850"/>
            <a:ext cx="2585934" cy="3879849"/>
          </a:xfrm>
          <a:prstGeom prst="rect">
            <a:avLst/>
          </a:prstGeom>
          <a:noFill/>
          <a:ln>
            <a:noFill/>
          </a:ln>
        </p:spPr>
      </p:pic>
      <p:sp>
        <p:nvSpPr>
          <p:cNvPr id="2660" name="Google Shape;2660;p58"/>
          <p:cNvSpPr txBox="1"/>
          <p:nvPr/>
        </p:nvSpPr>
        <p:spPr>
          <a:xfrm>
            <a:off x="1003775" y="1111825"/>
            <a:ext cx="3899100" cy="3573900"/>
          </a:xfrm>
          <a:prstGeom prst="rect">
            <a:avLst/>
          </a:prstGeom>
          <a:noFill/>
          <a:ln>
            <a:noFill/>
          </a:ln>
        </p:spPr>
        <p:txBody>
          <a:bodyPr anchorCtr="0" anchor="ctr"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Name: Tian Tian</a:t>
            </a:r>
            <a:endParaRPr sz="12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Who: Owner of Tian Tian Hainanese Chicken Rice</a:t>
            </a:r>
            <a:br>
              <a:rPr lang="en" sz="1200">
                <a:solidFill>
                  <a:schemeClr val="lt1"/>
                </a:solidFill>
                <a:latin typeface="Bai Jamjuree"/>
                <a:ea typeface="Bai Jamjuree"/>
                <a:cs typeface="Bai Jamjuree"/>
                <a:sym typeface="Bai Jamjuree"/>
              </a:rPr>
            </a:b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Feels that the current reviews that she can see on Yelp is not informative enough</a:t>
            </a:r>
            <a:endParaRPr sz="12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Wants to use the data from reviews on Yelp on her restaurant to make more informed business decisions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58"/>
                                        </p:tgtEl>
                                        <p:attrNameLst>
                                          <p:attrName>style.visibility</p:attrName>
                                        </p:attrNameLst>
                                      </p:cBhvr>
                                      <p:to>
                                        <p:strVal val="visible"/>
                                      </p:to>
                                    </p:set>
                                    <p:anim calcmode="lin" valueType="num">
                                      <p:cBhvr additive="base">
                                        <p:cTn dur="1000"/>
                                        <p:tgtEl>
                                          <p:spTgt spid="26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4" name="Shape 2664"/>
        <p:cNvGrpSpPr/>
        <p:nvPr/>
      </p:nvGrpSpPr>
      <p:grpSpPr>
        <a:xfrm>
          <a:off x="0" y="0"/>
          <a:ext cx="0" cy="0"/>
          <a:chOff x="0" y="0"/>
          <a:chExt cx="0" cy="0"/>
        </a:xfrm>
      </p:grpSpPr>
      <p:sp>
        <p:nvSpPr>
          <p:cNvPr id="2665" name="Google Shape;2665;p5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Scenario 1</a:t>
            </a:r>
            <a:endParaRPr/>
          </a:p>
        </p:txBody>
      </p:sp>
      <p:sp>
        <p:nvSpPr>
          <p:cNvPr id="2666" name="Google Shape;2666;p59"/>
          <p:cNvSpPr txBox="1"/>
          <p:nvPr/>
        </p:nvSpPr>
        <p:spPr>
          <a:xfrm>
            <a:off x="4257100" y="1008175"/>
            <a:ext cx="3746400" cy="3573900"/>
          </a:xfrm>
          <a:prstGeom prst="rect">
            <a:avLst/>
          </a:prstGeom>
          <a:noFill/>
          <a:ln>
            <a:noFill/>
          </a:ln>
        </p:spPr>
        <p:txBody>
          <a:bodyPr anchorCtr="0" anchor="ctr"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Tian Tian wants to find out how the business is doing in terms of public support and ratings.</a:t>
            </a:r>
            <a:br>
              <a:rPr lang="en" sz="1200">
                <a:solidFill>
                  <a:schemeClr val="lt1"/>
                </a:solidFill>
                <a:latin typeface="Bai Jamjuree"/>
                <a:ea typeface="Bai Jamjuree"/>
                <a:cs typeface="Bai Jamjuree"/>
                <a:sym typeface="Bai Jamjuree"/>
              </a:rPr>
            </a:b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On Yelp, each review contains a 0-5 star rating.</a:t>
            </a:r>
            <a:br>
              <a:rPr lang="en" sz="1200">
                <a:solidFill>
                  <a:schemeClr val="lt1"/>
                </a:solidFill>
                <a:latin typeface="Bai Jamjuree"/>
                <a:ea typeface="Bai Jamjuree"/>
                <a:cs typeface="Bai Jamjuree"/>
                <a:sym typeface="Bai Jamjuree"/>
              </a:rPr>
            </a:b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An end-to-end data pipeline can value-add to this by analysing the ratings of the reviews and finding out the general support and standing of the business over the years on social media</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p:txBody>
      </p:sp>
      <p:pic>
        <p:nvPicPr>
          <p:cNvPr id="2667" name="Google Shape;2667;p59"/>
          <p:cNvPicPr preferRelativeResize="0"/>
          <p:nvPr/>
        </p:nvPicPr>
        <p:blipFill>
          <a:blip r:embed="rId3">
            <a:alphaModFix/>
          </a:blip>
          <a:stretch>
            <a:fillRect/>
          </a:stretch>
        </p:blipFill>
        <p:spPr>
          <a:xfrm>
            <a:off x="715500" y="1187700"/>
            <a:ext cx="3214850" cy="321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65"/>
                                        </p:tgtEl>
                                        <p:attrNameLst>
                                          <p:attrName>style.visibility</p:attrName>
                                        </p:attrNameLst>
                                      </p:cBhvr>
                                      <p:to>
                                        <p:strVal val="visible"/>
                                      </p:to>
                                    </p:set>
                                    <p:anim calcmode="lin" valueType="num">
                                      <p:cBhvr additive="base">
                                        <p:cTn dur="1000"/>
                                        <p:tgtEl>
                                          <p:spTgt spid="26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1" name="Shape 2671"/>
        <p:cNvGrpSpPr/>
        <p:nvPr/>
      </p:nvGrpSpPr>
      <p:grpSpPr>
        <a:xfrm>
          <a:off x="0" y="0"/>
          <a:ext cx="0" cy="0"/>
          <a:chOff x="0" y="0"/>
          <a:chExt cx="0" cy="0"/>
        </a:xfrm>
      </p:grpSpPr>
      <p:sp>
        <p:nvSpPr>
          <p:cNvPr id="2672" name="Google Shape;2672;p6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Scenario 2</a:t>
            </a:r>
            <a:endParaRPr/>
          </a:p>
        </p:txBody>
      </p:sp>
      <p:sp>
        <p:nvSpPr>
          <p:cNvPr id="2673" name="Google Shape;2673;p60"/>
          <p:cNvSpPr txBox="1"/>
          <p:nvPr/>
        </p:nvSpPr>
        <p:spPr>
          <a:xfrm>
            <a:off x="601075" y="1040850"/>
            <a:ext cx="3746400" cy="3573900"/>
          </a:xfrm>
          <a:prstGeom prst="rect">
            <a:avLst/>
          </a:prstGeom>
          <a:noFill/>
          <a:ln>
            <a:noFill/>
          </a:ln>
        </p:spPr>
        <p:txBody>
          <a:bodyPr anchorCtr="0" anchor="ctr"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Tian Tian wants to find out the talking point (the hot topics) of the business through the customer reviews.</a:t>
            </a:r>
            <a:br>
              <a:rPr lang="en" sz="1200">
                <a:solidFill>
                  <a:schemeClr val="lt1"/>
                </a:solidFill>
                <a:latin typeface="Bai Jamjuree"/>
                <a:ea typeface="Bai Jamjuree"/>
                <a:cs typeface="Bai Jamjuree"/>
                <a:sym typeface="Bai Jamjuree"/>
              </a:rPr>
            </a:b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An end</a:t>
            </a:r>
            <a:r>
              <a:rPr lang="en" sz="1200">
                <a:solidFill>
                  <a:schemeClr val="lt1"/>
                </a:solidFill>
                <a:latin typeface="Bai Jamjuree"/>
                <a:ea typeface="Bai Jamjuree"/>
                <a:cs typeface="Bai Jamjuree"/>
                <a:sym typeface="Bai Jamjuree"/>
              </a:rPr>
              <a:t>-to-end data pipeline can value-add to this scenario </a:t>
            </a:r>
            <a:r>
              <a:rPr lang="en" sz="1200">
                <a:solidFill>
                  <a:schemeClr val="lt1"/>
                </a:solidFill>
                <a:latin typeface="Bai Jamjuree"/>
                <a:ea typeface="Bai Jamjuree"/>
                <a:cs typeface="Bai Jamjuree"/>
                <a:sym typeface="Bai Jamjuree"/>
              </a:rPr>
              <a:t>through using the text data to do </a:t>
            </a:r>
            <a:r>
              <a:rPr b="1" lang="en" sz="1200">
                <a:solidFill>
                  <a:schemeClr val="lt1"/>
                </a:solidFill>
                <a:latin typeface="Bai Jamjuree"/>
                <a:ea typeface="Bai Jamjuree"/>
                <a:cs typeface="Bai Jamjuree"/>
                <a:sym typeface="Bai Jamjuree"/>
              </a:rPr>
              <a:t>topic modeling</a:t>
            </a:r>
            <a:r>
              <a:rPr lang="en" sz="1200">
                <a:solidFill>
                  <a:schemeClr val="lt1"/>
                </a:solidFill>
                <a:latin typeface="Bai Jamjuree"/>
                <a:ea typeface="Bai Jamjuree"/>
                <a:cs typeface="Bai Jamjuree"/>
                <a:sym typeface="Bai Jamjuree"/>
              </a:rPr>
              <a:t> and finding out what customers always talk about in their reviews</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rPr lang="en" sz="1200">
                <a:solidFill>
                  <a:schemeClr val="lt1"/>
                </a:solidFill>
                <a:latin typeface="Bai Jamjuree"/>
                <a:ea typeface="Bai Jamjuree"/>
                <a:cs typeface="Bai Jamjuree"/>
                <a:sym typeface="Bai Jamjuree"/>
              </a:rPr>
              <a:t>e</a:t>
            </a:r>
            <a:endParaRPr sz="1200">
              <a:solidFill>
                <a:schemeClr val="lt1"/>
              </a:solidFill>
              <a:latin typeface="Bai Jamjuree"/>
              <a:ea typeface="Bai Jamjuree"/>
              <a:cs typeface="Bai Jamjuree"/>
              <a:sym typeface="Bai Jamjuree"/>
            </a:endParaRPr>
          </a:p>
        </p:txBody>
      </p:sp>
      <p:pic>
        <p:nvPicPr>
          <p:cNvPr id="2674" name="Google Shape;2674;p60"/>
          <p:cNvPicPr preferRelativeResize="0"/>
          <p:nvPr/>
        </p:nvPicPr>
        <p:blipFill>
          <a:blip r:embed="rId3">
            <a:alphaModFix/>
          </a:blip>
          <a:stretch>
            <a:fillRect/>
          </a:stretch>
        </p:blipFill>
        <p:spPr>
          <a:xfrm>
            <a:off x="4558025" y="1280888"/>
            <a:ext cx="3870476" cy="2581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72"/>
                                        </p:tgtEl>
                                        <p:attrNameLst>
                                          <p:attrName>style.visibility</p:attrName>
                                        </p:attrNameLst>
                                      </p:cBhvr>
                                      <p:to>
                                        <p:strVal val="visible"/>
                                      </p:to>
                                    </p:set>
                                    <p:anim calcmode="lin" valueType="num">
                                      <p:cBhvr additive="base">
                                        <p:cTn dur="1000"/>
                                        <p:tgtEl>
                                          <p:spTgt spid="26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6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Scenario 3</a:t>
            </a:r>
            <a:endParaRPr/>
          </a:p>
        </p:txBody>
      </p:sp>
      <p:sp>
        <p:nvSpPr>
          <p:cNvPr id="2680" name="Google Shape;2680;p61"/>
          <p:cNvSpPr txBox="1"/>
          <p:nvPr/>
        </p:nvSpPr>
        <p:spPr>
          <a:xfrm>
            <a:off x="4224400" y="1008175"/>
            <a:ext cx="3746400" cy="3573900"/>
          </a:xfrm>
          <a:prstGeom prst="rect">
            <a:avLst/>
          </a:prstGeom>
          <a:noFill/>
          <a:ln>
            <a:noFill/>
          </a:ln>
        </p:spPr>
        <p:txBody>
          <a:bodyPr anchorCtr="0" anchor="ctr" bIns="91425" lIns="91425" spcFirstLastPara="1" rIns="0" wrap="square" tIns="91425">
            <a:noAutofit/>
          </a:bodyPr>
          <a:lstStyle/>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Tian Tian wants to find out the sentiment of the reviews about her business - is it generally positive or negative?</a:t>
            </a:r>
            <a:br>
              <a:rPr lang="en" sz="1200">
                <a:solidFill>
                  <a:schemeClr val="lt1"/>
                </a:solidFill>
                <a:latin typeface="Bai Jamjuree"/>
                <a:ea typeface="Bai Jamjuree"/>
                <a:cs typeface="Bai Jamjuree"/>
                <a:sym typeface="Bai Jamjuree"/>
              </a:rPr>
            </a:br>
            <a:endParaRPr sz="1200">
              <a:solidFill>
                <a:schemeClr val="lt1"/>
              </a:solidFill>
              <a:latin typeface="Bai Jamjuree"/>
              <a:ea typeface="Bai Jamjuree"/>
              <a:cs typeface="Bai Jamjuree"/>
              <a:sym typeface="Bai Jamjuree"/>
            </a:endParaRPr>
          </a:p>
          <a:p>
            <a:pPr indent="-304800" lvl="0" marL="457200" rtl="0" algn="l">
              <a:spcBef>
                <a:spcPts val="0"/>
              </a:spcBef>
              <a:spcAft>
                <a:spcPts val="0"/>
              </a:spcAft>
              <a:buClr>
                <a:schemeClr val="lt1"/>
              </a:buClr>
              <a:buSzPts val="1200"/>
              <a:buFont typeface="Bai Jamjuree"/>
              <a:buChar char="●"/>
            </a:pPr>
            <a:r>
              <a:rPr lang="en" sz="1200">
                <a:solidFill>
                  <a:schemeClr val="lt1"/>
                </a:solidFill>
                <a:latin typeface="Bai Jamjuree"/>
                <a:ea typeface="Bai Jamjuree"/>
                <a:cs typeface="Bai Jamjuree"/>
                <a:sym typeface="Bai Jamjuree"/>
              </a:rPr>
              <a:t>An end-to-end data pipeline can value-add to this, by ingesting the reviews’ text data and performing natural language processing on said data, and subsequently doing sentiment analysis on the data.</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sz="1200">
              <a:solidFill>
                <a:schemeClr val="lt1"/>
              </a:solidFill>
              <a:latin typeface="Bai Jamjuree"/>
              <a:ea typeface="Bai Jamjuree"/>
              <a:cs typeface="Bai Jamjuree"/>
              <a:sym typeface="Bai Jamjuree"/>
            </a:endParaRPr>
          </a:p>
        </p:txBody>
      </p:sp>
      <p:pic>
        <p:nvPicPr>
          <p:cNvPr id="2681" name="Google Shape;2681;p61"/>
          <p:cNvPicPr preferRelativeResize="0"/>
          <p:nvPr/>
        </p:nvPicPr>
        <p:blipFill rotWithShape="1">
          <a:blip r:embed="rId3">
            <a:alphaModFix/>
          </a:blip>
          <a:srcRect b="0" l="30162" r="0" t="0"/>
          <a:stretch/>
        </p:blipFill>
        <p:spPr>
          <a:xfrm>
            <a:off x="1088350" y="1253575"/>
            <a:ext cx="2760101" cy="263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79"/>
                                        </p:tgtEl>
                                        <p:attrNameLst>
                                          <p:attrName>style.visibility</p:attrName>
                                        </p:attrNameLst>
                                      </p:cBhvr>
                                      <p:to>
                                        <p:strVal val="visible"/>
                                      </p:to>
                                    </p:set>
                                    <p:anim calcmode="lin" valueType="num">
                                      <p:cBhvr additive="base">
                                        <p:cTn dur="1000"/>
                                        <p:tgtEl>
                                          <p:spTgt spid="26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