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5" r:id="rId8"/>
    <p:sldId id="266" r:id="rId9"/>
    <p:sldId id="269" r:id="rId10"/>
    <p:sldId id="286" r:id="rId11"/>
    <p:sldId id="281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70" r:id="rId23"/>
    <p:sldId id="282" r:id="rId24"/>
    <p:sldId id="283" r:id="rId25"/>
    <p:sldId id="284" r:id="rId26"/>
    <p:sldId id="285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93AC71C-72B4-4AD6-B20E-02EC9BC6E935}">
          <p14:sldIdLst>
            <p14:sldId id="256"/>
            <p14:sldId id="257"/>
            <p14:sldId id="260"/>
            <p14:sldId id="261"/>
            <p14:sldId id="262"/>
            <p14:sldId id="263"/>
            <p14:sldId id="265"/>
            <p14:sldId id="266"/>
            <p14:sldId id="269"/>
            <p14:sldId id="286"/>
          </p14:sldIdLst>
        </p14:section>
        <p14:section name="List Test Cases" id="{51E30654-D6C8-4503-9413-8E25CEC5DCE2}">
          <p14:sldIdLst>
            <p14:sldId id="281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</p14:sldIdLst>
        </p14:section>
        <p14:section name="Map Test Cases" id="{4CD68418-9C4C-422D-872F-109A63B51C2B}">
          <p14:sldIdLst>
            <p14:sldId id="270"/>
            <p14:sldId id="282"/>
            <p14:sldId id="283"/>
            <p14:sldId id="284"/>
            <p14:sldId id="28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  <a:srgbClr val="D0009A"/>
    <a:srgbClr val="386BC4"/>
    <a:srgbClr val="703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6FBA7-C62C-4C26-9216-D61FA2779E86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828B2-EAA2-408B-B9CF-FD570B5E4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057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6FBA7-C62C-4C26-9216-D61FA2779E86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828B2-EAA2-408B-B9CF-FD570B5E4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082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6FBA7-C62C-4C26-9216-D61FA2779E86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828B2-EAA2-408B-B9CF-FD570B5E4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190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6FBA7-C62C-4C26-9216-D61FA2779E86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828B2-EAA2-408B-B9CF-FD570B5E4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799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6FBA7-C62C-4C26-9216-D61FA2779E86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828B2-EAA2-408B-B9CF-FD570B5E4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273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6FBA7-C62C-4C26-9216-D61FA2779E86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828B2-EAA2-408B-B9CF-FD570B5E4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087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6FBA7-C62C-4C26-9216-D61FA2779E86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828B2-EAA2-408B-B9CF-FD570B5E4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372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6FBA7-C62C-4C26-9216-D61FA2779E86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828B2-EAA2-408B-B9CF-FD570B5E4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780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6FBA7-C62C-4C26-9216-D61FA2779E86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828B2-EAA2-408B-B9CF-FD570B5E4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07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6FBA7-C62C-4C26-9216-D61FA2779E86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828B2-EAA2-408B-B9CF-FD570B5E4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171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6FBA7-C62C-4C26-9216-D61FA2779E86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828B2-EAA2-408B-B9CF-FD570B5E4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478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26FBA7-C62C-4C26-9216-D61FA2779E86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A828B2-EAA2-408B-B9CF-FD570B5E4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20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54727" y="3331025"/>
            <a:ext cx="1686891" cy="442674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BUTTON</a:t>
            </a:r>
            <a:endParaRPr lang="en-US" sz="2000" b="1" dirty="0"/>
          </a:p>
        </p:txBody>
      </p:sp>
      <p:sp>
        <p:nvSpPr>
          <p:cNvPr id="6" name="Rectangle 5"/>
          <p:cNvSpPr/>
          <p:nvPr/>
        </p:nvSpPr>
        <p:spPr>
          <a:xfrm>
            <a:off x="6048103" y="732021"/>
            <a:ext cx="4571404" cy="55903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>
            <a:off x="3836989" y="3210759"/>
            <a:ext cx="1267690" cy="709044"/>
          </a:xfrm>
          <a:prstGeom prst="rightArrow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542012" y="1045336"/>
            <a:ext cx="17565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QUESTION</a:t>
            </a:r>
            <a:endParaRPr lang="en-US" sz="2800" b="1" dirty="0">
              <a:solidFill>
                <a:schemeClr val="bg1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6219330" y="3910766"/>
            <a:ext cx="4140607" cy="523220"/>
            <a:chOff x="6184497" y="2147254"/>
            <a:chExt cx="4140607" cy="523220"/>
          </a:xfrm>
        </p:grpSpPr>
        <p:sp>
          <p:nvSpPr>
            <p:cNvPr id="9" name="TextBox 8"/>
            <p:cNvSpPr txBox="1"/>
            <p:nvPr/>
          </p:nvSpPr>
          <p:spPr>
            <a:xfrm>
              <a:off x="6184497" y="2147254"/>
              <a:ext cx="16343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chemeClr val="bg1"/>
                  </a:solidFill>
                </a:rPr>
                <a:t>OPTION 3</a:t>
              </a:r>
              <a:endParaRPr 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9601199" y="2187527"/>
              <a:ext cx="723905" cy="44267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sz="2000" b="1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6225074" y="3121523"/>
            <a:ext cx="4140607" cy="523220"/>
            <a:chOff x="6184497" y="2147254"/>
            <a:chExt cx="4140607" cy="523220"/>
          </a:xfrm>
        </p:grpSpPr>
        <p:sp>
          <p:nvSpPr>
            <p:cNvPr id="13" name="TextBox 12"/>
            <p:cNvSpPr txBox="1"/>
            <p:nvPr/>
          </p:nvSpPr>
          <p:spPr>
            <a:xfrm>
              <a:off x="6184497" y="2147254"/>
              <a:ext cx="16343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chemeClr val="bg1"/>
                  </a:solidFill>
                </a:rPr>
                <a:t>OPTION 2</a:t>
              </a:r>
              <a:endParaRPr 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9601199" y="2187527"/>
              <a:ext cx="723905" cy="44267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sz="2000" b="1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219330" y="2299654"/>
            <a:ext cx="4140607" cy="523220"/>
            <a:chOff x="6184497" y="2147254"/>
            <a:chExt cx="4140607" cy="523220"/>
          </a:xfrm>
        </p:grpSpPr>
        <p:sp>
          <p:nvSpPr>
            <p:cNvPr id="16" name="TextBox 15"/>
            <p:cNvSpPr txBox="1"/>
            <p:nvPr/>
          </p:nvSpPr>
          <p:spPr>
            <a:xfrm>
              <a:off x="6184497" y="2147254"/>
              <a:ext cx="16343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chemeClr val="bg1"/>
                  </a:solidFill>
                </a:rPr>
                <a:t>OPTION 1</a:t>
              </a:r>
              <a:endParaRPr 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9601199" y="2187527"/>
              <a:ext cx="723905" cy="44267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sz="2000" b="1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214976" y="4703245"/>
            <a:ext cx="4140607" cy="523220"/>
            <a:chOff x="6184497" y="2147254"/>
            <a:chExt cx="4140607" cy="523220"/>
          </a:xfrm>
        </p:grpSpPr>
        <p:sp>
          <p:nvSpPr>
            <p:cNvPr id="22" name="TextBox 21"/>
            <p:cNvSpPr txBox="1"/>
            <p:nvPr/>
          </p:nvSpPr>
          <p:spPr>
            <a:xfrm>
              <a:off x="6184497" y="2147254"/>
              <a:ext cx="16343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chemeClr val="bg1"/>
                  </a:solidFill>
                </a:rPr>
                <a:t>OPTION 4</a:t>
              </a:r>
              <a:endParaRPr 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9601199" y="2187527"/>
              <a:ext cx="723905" cy="44267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sz="2000" b="1" dirty="0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7576853" y="5630160"/>
            <a:ext cx="1686891" cy="442674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SUBMIT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464334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2529839" y="1031631"/>
            <a:ext cx="6230982" cy="653143"/>
            <a:chOff x="1593669" y="1737360"/>
            <a:chExt cx="6230982" cy="653143"/>
          </a:xfrm>
        </p:grpSpPr>
        <p:sp>
          <p:nvSpPr>
            <p:cNvPr id="16" name="Rectangle 15"/>
            <p:cNvSpPr/>
            <p:nvPr/>
          </p:nvSpPr>
          <p:spPr>
            <a:xfrm>
              <a:off x="1593669" y="1737360"/>
              <a:ext cx="1463039" cy="6531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Chocolate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56708" y="1737360"/>
              <a:ext cx="1463039" cy="6531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Caramel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519747" y="1737360"/>
              <a:ext cx="1463039" cy="6531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Vanilla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982786" y="1737360"/>
              <a:ext cx="1841865" cy="6531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Peanut Butter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0" name="Rectangle 19"/>
          <p:cNvSpPr/>
          <p:nvPr/>
        </p:nvSpPr>
        <p:spPr>
          <a:xfrm>
            <a:off x="339831" y="328749"/>
            <a:ext cx="2844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386BC4"/>
                </a:solidFill>
                <a:latin typeface="Consolas" panose="020B0609020204030204" pitchFamily="49" charset="0"/>
              </a:rPr>
              <a:t>List&lt;String&gt; flavours</a:t>
            </a:r>
            <a:endParaRPr lang="en-US" b="1" dirty="0">
              <a:solidFill>
                <a:srgbClr val="386BC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26384" y="4453638"/>
            <a:ext cx="43636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386BC4"/>
                </a:solidFill>
                <a:latin typeface="Consolas" panose="020B0609020204030204" pitchFamily="49" charset="0"/>
              </a:rPr>
              <a:t>Map&lt;String, bool&gt; </a:t>
            </a:r>
            <a:r>
              <a:rPr lang="en-US" b="1" dirty="0" err="1" smtClean="0">
                <a:solidFill>
                  <a:srgbClr val="386BC4"/>
                </a:solidFill>
                <a:latin typeface="Consolas" panose="020B0609020204030204" pitchFamily="49" charset="0"/>
              </a:rPr>
              <a:t>mappedFlavours</a:t>
            </a:r>
            <a:endParaRPr lang="en-US" b="1" dirty="0">
              <a:solidFill>
                <a:srgbClr val="386BC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806747" y="1716035"/>
            <a:ext cx="61962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effectLst/>
                <a:latin typeface="Consolas" panose="020B0609020204030204" pitchFamily="49" charset="0"/>
              </a:rPr>
              <a:t>  0           1          2            3</a:t>
            </a:r>
            <a:endParaRPr lang="en-US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3379272" y="3039652"/>
            <a:ext cx="4706637" cy="762057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/>
              <a:t>convertToMap</a:t>
            </a:r>
            <a:r>
              <a:rPr lang="en-US" sz="2400" b="1" dirty="0" smtClean="0"/>
              <a:t>(List&lt;String flavours)</a:t>
            </a:r>
            <a:endParaRPr lang="en-US" sz="2400" b="1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5351929" y="2121551"/>
            <a:ext cx="9247" cy="702332"/>
          </a:xfrm>
          <a:prstGeom prst="straightConnector1">
            <a:avLst/>
          </a:prstGeom>
          <a:ln w="76200" cap="flat" cmpd="sng" algn="ctr">
            <a:solidFill>
              <a:srgbClr val="D0009A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374623" y="4073035"/>
            <a:ext cx="9247" cy="702332"/>
          </a:xfrm>
          <a:prstGeom prst="straightConnector1">
            <a:avLst/>
          </a:prstGeom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32" name="Group 31"/>
          <p:cNvGrpSpPr/>
          <p:nvPr/>
        </p:nvGrpSpPr>
        <p:grpSpPr>
          <a:xfrm>
            <a:off x="2525098" y="5026016"/>
            <a:ext cx="6235723" cy="1305072"/>
            <a:chOff x="2525098" y="3134975"/>
            <a:chExt cx="6235723" cy="1305072"/>
          </a:xfrm>
        </p:grpSpPr>
        <p:sp>
          <p:nvSpPr>
            <p:cNvPr id="33" name="Rectangle 32"/>
            <p:cNvSpPr/>
            <p:nvPr/>
          </p:nvSpPr>
          <p:spPr>
            <a:xfrm>
              <a:off x="2529839" y="3134975"/>
              <a:ext cx="1463039" cy="6531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Chocolate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992878" y="3134975"/>
              <a:ext cx="1463039" cy="6531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Caramel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5455917" y="3134975"/>
              <a:ext cx="1463039" cy="6531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Vanilla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6918956" y="3134975"/>
              <a:ext cx="1841865" cy="6531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Peanut Butter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525098" y="3786904"/>
              <a:ext cx="1463039" cy="65314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false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992877" y="3786904"/>
              <a:ext cx="1463039" cy="65314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false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5455917" y="3786904"/>
              <a:ext cx="1463039" cy="65314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false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6918956" y="3786904"/>
              <a:ext cx="1841865" cy="65314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false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3" name="Rectangle 52"/>
          <p:cNvSpPr/>
          <p:nvPr/>
        </p:nvSpPr>
        <p:spPr>
          <a:xfrm>
            <a:off x="2860535" y="6349468"/>
            <a:ext cx="61962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effectLst/>
                <a:latin typeface="Consolas" panose="020B0609020204030204" pitchFamily="49" charset="0"/>
              </a:rPr>
              <a:t>  0           1          2            3</a:t>
            </a:r>
            <a:endParaRPr lang="en-US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1625017" y="6317641"/>
            <a:ext cx="817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effectLst/>
                <a:latin typeface="Consolas" panose="020B0609020204030204" pitchFamily="49" charset="0"/>
              </a:rPr>
              <a:t>INDEX</a:t>
            </a:r>
            <a:endParaRPr lang="en-US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1519809" y="1684774"/>
            <a:ext cx="817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effectLst/>
                <a:latin typeface="Consolas" panose="020B0609020204030204" pitchFamily="49" charset="0"/>
              </a:rPr>
              <a:t>INDEX</a:t>
            </a:r>
            <a:endParaRPr lang="en-US" b="1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4563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2830287" y="1253705"/>
            <a:ext cx="6230982" cy="653143"/>
            <a:chOff x="1593669" y="1737360"/>
            <a:chExt cx="6230982" cy="653143"/>
          </a:xfrm>
        </p:grpSpPr>
        <p:sp>
          <p:nvSpPr>
            <p:cNvPr id="16" name="Rectangle 15"/>
            <p:cNvSpPr/>
            <p:nvPr/>
          </p:nvSpPr>
          <p:spPr>
            <a:xfrm>
              <a:off x="1593669" y="1737360"/>
              <a:ext cx="1463039" cy="6531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Chocolate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56708" y="1737360"/>
              <a:ext cx="1463039" cy="6531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Caramel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519747" y="1737360"/>
              <a:ext cx="1463039" cy="6531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Vanilla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982786" y="1737360"/>
              <a:ext cx="1841865" cy="6531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Peanut Butter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0" name="Rectangle 19"/>
          <p:cNvSpPr/>
          <p:nvPr/>
        </p:nvSpPr>
        <p:spPr>
          <a:xfrm>
            <a:off x="339831" y="328749"/>
            <a:ext cx="2844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386BC4"/>
                </a:solidFill>
                <a:latin typeface="Consolas" panose="020B0609020204030204" pitchFamily="49" charset="0"/>
              </a:rPr>
              <a:t>List&lt;String&gt; flavours</a:t>
            </a:r>
            <a:endParaRPr lang="en-US" b="1" dirty="0">
              <a:solidFill>
                <a:srgbClr val="386BC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107195" y="1938109"/>
            <a:ext cx="61962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effectLst/>
                <a:latin typeface="Consolas" panose="020B0609020204030204" pitchFamily="49" charset="0"/>
              </a:rPr>
              <a:t>  0           1          2            3</a:t>
            </a:r>
            <a:endParaRPr lang="en-US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1820257" y="1906848"/>
            <a:ext cx="817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effectLst/>
                <a:latin typeface="Consolas" panose="020B0609020204030204" pitchFamily="49" charset="0"/>
              </a:rPr>
              <a:t>INDEX</a:t>
            </a:r>
            <a:endParaRPr lang="en-US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354388" y="4031404"/>
            <a:ext cx="5138057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6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. </a:t>
            </a:r>
            <a:r>
              <a:rPr 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List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 has total fifteen </a:t>
            </a:r>
            <a:r>
              <a:rPr 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vowels.</a:t>
            </a:r>
            <a:br>
              <a:rPr 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</a:br>
            <a:endParaRPr lang="en-US" b="1" dirty="0" smtClean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7</a:t>
            </a:r>
            <a:r>
              <a:rPr 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.  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List has total twenty </a:t>
            </a:r>
            <a:r>
              <a:rPr 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consonants.</a:t>
            </a:r>
            <a:br>
              <a:rPr 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/>
            </a:r>
            <a:br>
              <a:rPr 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8.  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List is </a:t>
            </a:r>
            <a:r>
              <a:rPr 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empty.</a:t>
            </a:r>
            <a:br>
              <a:rPr 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/>
            </a:r>
            <a:br>
              <a:rPr 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9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. </a:t>
            </a:r>
            <a:r>
              <a:rPr 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List 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is </a:t>
            </a:r>
            <a:r>
              <a:rPr 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null.</a:t>
            </a:r>
            <a:br>
              <a:rPr 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/>
            </a:r>
            <a:br>
              <a:rPr 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10. Lists 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are not </a:t>
            </a:r>
            <a:r>
              <a:rPr 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same.</a:t>
            </a:r>
            <a:endParaRPr lang="en-US" b="1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1968" y="4044467"/>
            <a:ext cx="671411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L</a:t>
            </a:r>
            <a:r>
              <a:rPr 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ist is not empty.</a:t>
            </a:r>
            <a:br>
              <a:rPr 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</a:br>
            <a:endParaRPr lang="en-US" b="1" dirty="0" smtClean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List has total four flavours.</a:t>
            </a:r>
            <a:br>
              <a:rPr 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</a:br>
            <a:endParaRPr lang="en-US" b="1" dirty="0" smtClean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First flavour of list is Chocolate.</a:t>
            </a:r>
            <a:br>
              <a:rPr 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</a:br>
            <a:endParaRPr lang="en-US" b="1" dirty="0" smtClean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Last flavour of list is Peanut </a:t>
            </a:r>
            <a:r>
              <a:rPr 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Butter.</a:t>
            </a:r>
            <a:br>
              <a:rPr 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</a:br>
            <a:endParaRPr lang="en-US" b="1" dirty="0" smtClean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List has two flavours starting with </a:t>
            </a:r>
            <a:r>
              <a:rPr 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the letter C.</a:t>
            </a:r>
          </a:p>
          <a:p>
            <a:pPr marL="342900" indent="-342900">
              <a:buFont typeface="+mj-lt"/>
              <a:buAutoNum type="arabicPeriod"/>
            </a:pPr>
            <a:endParaRPr lang="en-US" b="1" dirty="0">
              <a:solidFill>
                <a:srgbClr val="C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923209" y="3053583"/>
            <a:ext cx="3204754" cy="5380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LIST TEST CASES </a:t>
            </a:r>
            <a:endParaRPr lang="en-US" sz="2800" b="1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072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2830287" y="1253705"/>
            <a:ext cx="6230982" cy="653143"/>
            <a:chOff x="1593669" y="1737360"/>
            <a:chExt cx="6230982" cy="653143"/>
          </a:xfrm>
        </p:grpSpPr>
        <p:sp>
          <p:nvSpPr>
            <p:cNvPr id="16" name="Rectangle 15"/>
            <p:cNvSpPr/>
            <p:nvPr/>
          </p:nvSpPr>
          <p:spPr>
            <a:xfrm>
              <a:off x="1593669" y="1737360"/>
              <a:ext cx="1463039" cy="6531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Chocolate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56708" y="1737360"/>
              <a:ext cx="1463039" cy="6531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Caramel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519747" y="1737360"/>
              <a:ext cx="1463039" cy="6531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Vanilla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982786" y="1737360"/>
              <a:ext cx="1841865" cy="6531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Peanut Butter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0" name="Rectangle 19"/>
          <p:cNvSpPr/>
          <p:nvPr/>
        </p:nvSpPr>
        <p:spPr>
          <a:xfrm>
            <a:off x="339831" y="328749"/>
            <a:ext cx="2844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386BC4"/>
                </a:solidFill>
                <a:latin typeface="Consolas" panose="020B0609020204030204" pitchFamily="49" charset="0"/>
              </a:rPr>
              <a:t>List&lt;String&gt; flavours</a:t>
            </a:r>
            <a:endParaRPr lang="en-US" b="1" dirty="0">
              <a:solidFill>
                <a:srgbClr val="386BC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107195" y="1938109"/>
            <a:ext cx="61962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effectLst/>
                <a:latin typeface="Consolas" panose="020B0609020204030204" pitchFamily="49" charset="0"/>
              </a:rPr>
              <a:t>  0           1          2            3</a:t>
            </a:r>
            <a:endParaRPr lang="en-US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1820257" y="1906848"/>
            <a:ext cx="817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effectLst/>
                <a:latin typeface="Consolas" panose="020B0609020204030204" pitchFamily="49" charset="0"/>
              </a:rPr>
              <a:t>INDEX</a:t>
            </a:r>
            <a:endParaRPr lang="en-US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502528" y="2855747"/>
            <a:ext cx="29171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L</a:t>
            </a:r>
            <a:r>
              <a:rPr 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ist is not empty.</a:t>
            </a:r>
          </a:p>
        </p:txBody>
      </p:sp>
      <p:sp>
        <p:nvSpPr>
          <p:cNvPr id="2" name="Rectangle 1"/>
          <p:cNvSpPr/>
          <p:nvPr/>
        </p:nvSpPr>
        <p:spPr>
          <a:xfrm>
            <a:off x="2123914" y="3884415"/>
            <a:ext cx="81628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test('List is not empty ', () =&gt; expect(flavours, 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isNotEmpty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));</a:t>
            </a:r>
            <a:endParaRPr lang="en-US" b="1" dirty="0">
              <a:solidFill>
                <a:schemeClr val="accent6">
                  <a:lumMod val="50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2103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2830287" y="1253705"/>
            <a:ext cx="6230982" cy="653143"/>
            <a:chOff x="1593669" y="1737360"/>
            <a:chExt cx="6230982" cy="653143"/>
          </a:xfrm>
        </p:grpSpPr>
        <p:sp>
          <p:nvSpPr>
            <p:cNvPr id="16" name="Rectangle 15"/>
            <p:cNvSpPr/>
            <p:nvPr/>
          </p:nvSpPr>
          <p:spPr>
            <a:xfrm>
              <a:off x="1593669" y="1737360"/>
              <a:ext cx="1463039" cy="6531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Chocolate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56708" y="1737360"/>
              <a:ext cx="1463039" cy="6531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Caramel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519747" y="1737360"/>
              <a:ext cx="1463039" cy="6531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Vanilla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982786" y="1737360"/>
              <a:ext cx="1841865" cy="6531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Peanut Butter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0" name="Rectangle 19"/>
          <p:cNvSpPr/>
          <p:nvPr/>
        </p:nvSpPr>
        <p:spPr>
          <a:xfrm>
            <a:off x="339831" y="328749"/>
            <a:ext cx="2844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386BC4"/>
                </a:solidFill>
                <a:latin typeface="Consolas" panose="020B0609020204030204" pitchFamily="49" charset="0"/>
              </a:rPr>
              <a:t>List&lt;String&gt; flavours</a:t>
            </a:r>
            <a:endParaRPr lang="en-US" b="1" dirty="0">
              <a:solidFill>
                <a:srgbClr val="386BC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107195" y="1938109"/>
            <a:ext cx="61962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effectLst/>
                <a:latin typeface="Consolas" panose="020B0609020204030204" pitchFamily="49" charset="0"/>
              </a:rPr>
              <a:t>  0           1          2            3</a:t>
            </a:r>
            <a:endParaRPr lang="en-US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1820257" y="1906848"/>
            <a:ext cx="817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effectLst/>
                <a:latin typeface="Consolas" panose="020B0609020204030204" pitchFamily="49" charset="0"/>
              </a:rPr>
              <a:t>INDEX</a:t>
            </a:r>
            <a:endParaRPr lang="en-US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870138" y="3979156"/>
            <a:ext cx="43802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2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. List has total four flavours.</a:t>
            </a:r>
            <a:endParaRPr lang="en-US" b="1" dirty="0" smtClean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441499" y="4772689"/>
            <a:ext cx="75276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test('List has total four flavours',</a:t>
            </a:r>
          </a:p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      () =&gt; expect(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flavours.length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greaterThan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(0)));</a:t>
            </a:r>
            <a:endParaRPr lang="en-US" b="1" dirty="0">
              <a:solidFill>
                <a:schemeClr val="accent6">
                  <a:lumMod val="50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3002691" y="2758114"/>
            <a:ext cx="5827799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8830490" y="2295860"/>
            <a:ext cx="0" cy="462254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3002691" y="2295860"/>
            <a:ext cx="0" cy="462254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756365" y="2758114"/>
            <a:ext cx="0" cy="442286"/>
          </a:xfrm>
          <a:prstGeom prst="straightConnector1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5135276" y="3343816"/>
            <a:ext cx="15626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D0009A"/>
                </a:solidFill>
                <a:latin typeface="Consolas" panose="020B0609020204030204" pitchFamily="49" charset="0"/>
              </a:rPr>
              <a:t>Length = 4</a:t>
            </a:r>
          </a:p>
        </p:txBody>
      </p:sp>
    </p:spTree>
    <p:extLst>
      <p:ext uri="{BB962C8B-B14F-4D97-AF65-F5344CB8AC3E}">
        <p14:creationId xmlns:p14="http://schemas.microsoft.com/office/powerpoint/2010/main" val="4198727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2830287" y="1253705"/>
            <a:ext cx="6230982" cy="653143"/>
            <a:chOff x="1593669" y="1737360"/>
            <a:chExt cx="6230982" cy="653143"/>
          </a:xfrm>
        </p:grpSpPr>
        <p:sp>
          <p:nvSpPr>
            <p:cNvPr id="16" name="Rectangle 15"/>
            <p:cNvSpPr/>
            <p:nvPr/>
          </p:nvSpPr>
          <p:spPr>
            <a:xfrm>
              <a:off x="1593669" y="1737360"/>
              <a:ext cx="1463039" cy="6531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Chocolate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56708" y="1737360"/>
              <a:ext cx="1463039" cy="6531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Caramel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519747" y="1737360"/>
              <a:ext cx="1463039" cy="6531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Vanilla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982786" y="1737360"/>
              <a:ext cx="1841865" cy="6531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Peanut Butter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0" name="Rectangle 19"/>
          <p:cNvSpPr/>
          <p:nvPr/>
        </p:nvSpPr>
        <p:spPr>
          <a:xfrm>
            <a:off x="339831" y="328749"/>
            <a:ext cx="2844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386BC4"/>
                </a:solidFill>
                <a:latin typeface="Consolas" panose="020B0609020204030204" pitchFamily="49" charset="0"/>
              </a:rPr>
              <a:t>List&lt;String&gt; flavours</a:t>
            </a:r>
            <a:endParaRPr lang="en-US" b="1" dirty="0">
              <a:solidFill>
                <a:srgbClr val="386BC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107195" y="1938109"/>
            <a:ext cx="61962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effectLst/>
                <a:latin typeface="Consolas" panose="020B0609020204030204" pitchFamily="49" charset="0"/>
              </a:rPr>
              <a:t>  0           1          2            3</a:t>
            </a:r>
            <a:endParaRPr lang="en-US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1820257" y="1906848"/>
            <a:ext cx="817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effectLst/>
                <a:latin typeface="Consolas" panose="020B0609020204030204" pitchFamily="49" charset="0"/>
              </a:rPr>
              <a:t>INDEX</a:t>
            </a:r>
            <a:endParaRPr lang="en-US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141812" y="4645360"/>
            <a:ext cx="49549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3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. First flavour of list is Chocolate.</a:t>
            </a:r>
            <a:endParaRPr lang="en-US" b="1" dirty="0" smtClean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Up Arrow 10"/>
          <p:cNvSpPr/>
          <p:nvPr/>
        </p:nvSpPr>
        <p:spPr>
          <a:xfrm>
            <a:off x="3183879" y="2413464"/>
            <a:ext cx="714269" cy="1648778"/>
          </a:xfrm>
          <a:prstGeom prst="upArrow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FIRST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037219" y="5504584"/>
            <a:ext cx="765626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test('First flavour of list is Chocolate',</a:t>
            </a:r>
          </a:p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      () =&gt; expect(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flavours.first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, equals('Chocolate')));</a:t>
            </a:r>
          </a:p>
        </p:txBody>
      </p:sp>
    </p:spTree>
    <p:extLst>
      <p:ext uri="{BB962C8B-B14F-4D97-AF65-F5344CB8AC3E}">
        <p14:creationId xmlns:p14="http://schemas.microsoft.com/office/powerpoint/2010/main" val="652486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2830287" y="1253705"/>
            <a:ext cx="6230982" cy="653143"/>
            <a:chOff x="1593669" y="1737360"/>
            <a:chExt cx="6230982" cy="653143"/>
          </a:xfrm>
        </p:grpSpPr>
        <p:sp>
          <p:nvSpPr>
            <p:cNvPr id="16" name="Rectangle 15"/>
            <p:cNvSpPr/>
            <p:nvPr/>
          </p:nvSpPr>
          <p:spPr>
            <a:xfrm>
              <a:off x="1593669" y="1737360"/>
              <a:ext cx="1463039" cy="6531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Chocolate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56708" y="1737360"/>
              <a:ext cx="1463039" cy="6531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Caramel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519747" y="1737360"/>
              <a:ext cx="1463039" cy="6531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Vanilla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982786" y="1737360"/>
              <a:ext cx="1841865" cy="6531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Peanut Butter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0" name="Rectangle 19"/>
          <p:cNvSpPr/>
          <p:nvPr/>
        </p:nvSpPr>
        <p:spPr>
          <a:xfrm>
            <a:off x="339831" y="328749"/>
            <a:ext cx="2844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386BC4"/>
                </a:solidFill>
                <a:latin typeface="Consolas" panose="020B0609020204030204" pitchFamily="49" charset="0"/>
              </a:rPr>
              <a:t>List&lt;String&gt; flavours</a:t>
            </a:r>
            <a:endParaRPr lang="en-US" b="1" dirty="0">
              <a:solidFill>
                <a:srgbClr val="386BC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107195" y="1938109"/>
            <a:ext cx="61962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effectLst/>
                <a:latin typeface="Consolas" panose="020B0609020204030204" pitchFamily="49" charset="0"/>
              </a:rPr>
              <a:t>  0           1          2            3</a:t>
            </a:r>
            <a:endParaRPr lang="en-US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1820257" y="1906848"/>
            <a:ext cx="817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effectLst/>
                <a:latin typeface="Consolas" panose="020B0609020204030204" pitchFamily="49" charset="0"/>
              </a:rPr>
              <a:t>INDEX</a:t>
            </a:r>
            <a:endParaRPr lang="en-US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141812" y="4645360"/>
            <a:ext cx="54274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4. Last 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flavour of list is </a:t>
            </a:r>
            <a:r>
              <a:rPr 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Peanut Butter.</a:t>
            </a:r>
          </a:p>
        </p:txBody>
      </p:sp>
      <p:sp>
        <p:nvSpPr>
          <p:cNvPr id="11" name="Up Arrow 10"/>
          <p:cNvSpPr/>
          <p:nvPr/>
        </p:nvSpPr>
        <p:spPr>
          <a:xfrm>
            <a:off x="7729765" y="2413464"/>
            <a:ext cx="714269" cy="1374458"/>
          </a:xfrm>
          <a:prstGeom prst="upArrow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LAST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279841" y="5360893"/>
            <a:ext cx="841608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test('Last flavour of list is Peanut Butter',</a:t>
            </a:r>
          </a:p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      () =&gt; expect(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flavours.last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isNot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(equals('Chocolate'))));</a:t>
            </a:r>
          </a:p>
        </p:txBody>
      </p:sp>
    </p:spTree>
    <p:extLst>
      <p:ext uri="{BB962C8B-B14F-4D97-AF65-F5344CB8AC3E}">
        <p14:creationId xmlns:p14="http://schemas.microsoft.com/office/powerpoint/2010/main" val="1127286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2830287" y="1253705"/>
            <a:ext cx="6230982" cy="653143"/>
            <a:chOff x="1593669" y="1737360"/>
            <a:chExt cx="6230982" cy="653143"/>
          </a:xfrm>
        </p:grpSpPr>
        <p:sp>
          <p:nvSpPr>
            <p:cNvPr id="16" name="Rectangle 15"/>
            <p:cNvSpPr/>
            <p:nvPr/>
          </p:nvSpPr>
          <p:spPr>
            <a:xfrm>
              <a:off x="1593669" y="1737360"/>
              <a:ext cx="1463039" cy="653143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Chocolate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56708" y="1737360"/>
              <a:ext cx="1463039" cy="653143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Caramel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519747" y="1737360"/>
              <a:ext cx="1463039" cy="6531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Vanilla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982786" y="1737360"/>
              <a:ext cx="1841865" cy="6531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Peanut Butter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0" name="Rectangle 19"/>
          <p:cNvSpPr/>
          <p:nvPr/>
        </p:nvSpPr>
        <p:spPr>
          <a:xfrm>
            <a:off x="339831" y="328749"/>
            <a:ext cx="2844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386BC4"/>
                </a:solidFill>
                <a:latin typeface="Consolas" panose="020B0609020204030204" pitchFamily="49" charset="0"/>
              </a:rPr>
              <a:t>List&lt;String&gt; flavours</a:t>
            </a:r>
            <a:endParaRPr lang="en-US" b="1" dirty="0">
              <a:solidFill>
                <a:srgbClr val="386BC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107195" y="1938109"/>
            <a:ext cx="61962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effectLst/>
                <a:latin typeface="Consolas" panose="020B0609020204030204" pitchFamily="49" charset="0"/>
              </a:rPr>
              <a:t>  0           1          2            3</a:t>
            </a:r>
            <a:endParaRPr lang="en-US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1820257" y="1906848"/>
            <a:ext cx="817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effectLst/>
                <a:latin typeface="Consolas" panose="020B0609020204030204" pitchFamily="49" charset="0"/>
              </a:rPr>
              <a:t>INDEX</a:t>
            </a:r>
            <a:endParaRPr lang="en-US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570119" y="2746283"/>
            <a:ext cx="67382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5. 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List has two flavours starting with the letter </a:t>
            </a:r>
            <a:r>
              <a:rPr 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C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214845" y="3579150"/>
            <a:ext cx="1049519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test(</a:t>
            </a:r>
          </a:p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      'List has two flavours starting with letter C',</a:t>
            </a:r>
          </a:p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      () =&gt; expect(</a:t>
            </a:r>
          </a:p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         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      </a:t>
            </a:r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flavours.where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((flavour) =&gt; 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flavour.startsWith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('C')).length,</a:t>
            </a:r>
          </a:p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          equals(2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))</a:t>
            </a:r>
            <a:endParaRPr lang="en-US" b="1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  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);</a:t>
            </a:r>
            <a:endParaRPr lang="en-US" b="1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9388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2830287" y="1253705"/>
            <a:ext cx="6230982" cy="653143"/>
            <a:chOff x="1593669" y="1737360"/>
            <a:chExt cx="6230982" cy="653143"/>
          </a:xfrm>
        </p:grpSpPr>
        <p:sp>
          <p:nvSpPr>
            <p:cNvPr id="16" name="Rectangle 15"/>
            <p:cNvSpPr/>
            <p:nvPr/>
          </p:nvSpPr>
          <p:spPr>
            <a:xfrm>
              <a:off x="1593669" y="1737360"/>
              <a:ext cx="1463039" cy="653143"/>
            </a:xfrm>
            <a:prstGeom prst="rect">
              <a:avLst/>
            </a:prstGeom>
            <a:solidFill>
              <a:srgbClr val="5B9BD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 smtClean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ooae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56708" y="1737360"/>
              <a:ext cx="1463039" cy="653143"/>
            </a:xfrm>
            <a:prstGeom prst="rect">
              <a:avLst/>
            </a:prstGeom>
            <a:solidFill>
              <a:srgbClr val="5B9BD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 smtClean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aae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519747" y="1737360"/>
              <a:ext cx="1463039" cy="6531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 smtClean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aia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982786" y="1737360"/>
              <a:ext cx="1841865" cy="6531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eau </a:t>
              </a:r>
              <a:r>
                <a:rPr lang="en-US" b="1" dirty="0" err="1" smtClean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ue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0" name="Rectangle 19"/>
          <p:cNvSpPr/>
          <p:nvPr/>
        </p:nvSpPr>
        <p:spPr>
          <a:xfrm>
            <a:off x="339831" y="328749"/>
            <a:ext cx="2844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386BC4"/>
                </a:solidFill>
                <a:latin typeface="Consolas" panose="020B0609020204030204" pitchFamily="49" charset="0"/>
              </a:rPr>
              <a:t>List&lt;String&gt; flavours</a:t>
            </a:r>
            <a:endParaRPr lang="en-US" b="1" dirty="0">
              <a:solidFill>
                <a:srgbClr val="386BC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107195" y="1938109"/>
            <a:ext cx="61962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effectLst/>
                <a:latin typeface="Consolas" panose="020B0609020204030204" pitchFamily="49" charset="0"/>
              </a:rPr>
              <a:t>  0           1          2            3</a:t>
            </a:r>
            <a:endParaRPr lang="en-US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1820257" y="1906848"/>
            <a:ext cx="817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effectLst/>
                <a:latin typeface="Consolas" panose="020B0609020204030204" pitchFamily="49" charset="0"/>
              </a:rPr>
              <a:t>INDEX</a:t>
            </a:r>
            <a:endParaRPr lang="en-US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798028" y="2742999"/>
            <a:ext cx="44968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6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. List has total fifteen </a:t>
            </a:r>
            <a:r>
              <a:rPr 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vowels.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260426" y="3547889"/>
            <a:ext cx="988978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test('List has total fifteen vowels', () {</a:t>
            </a:r>
          </a:p>
          <a:p>
            <a:r>
              <a:rPr lang="en-US" b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    var vowels = [];</a:t>
            </a:r>
          </a:p>
          <a:p>
            <a:r>
              <a:rPr lang="en-US" b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    flavours.forEach((flavour) =&gt;</a:t>
            </a:r>
          </a:p>
          <a:p>
            <a:r>
              <a:rPr lang="en-US" b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        vowels.add(flavour.split(RegExp('[^aeiouyAEIOUY0-9\W]+')).join()));</a:t>
            </a:r>
          </a:p>
          <a:p>
            <a:endParaRPr lang="en-US" b="1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b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    expect(vowels.join().length, equals(15));</a:t>
            </a:r>
          </a:p>
          <a:p>
            <a:r>
              <a:rPr lang="en-US" b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  });</a:t>
            </a:r>
            <a:endParaRPr lang="en-US" b="1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9689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2830287" y="1253705"/>
            <a:ext cx="6230982" cy="653143"/>
            <a:chOff x="1593669" y="1737360"/>
            <a:chExt cx="6230982" cy="653143"/>
          </a:xfrm>
        </p:grpSpPr>
        <p:sp>
          <p:nvSpPr>
            <p:cNvPr id="16" name="Rectangle 15"/>
            <p:cNvSpPr/>
            <p:nvPr/>
          </p:nvSpPr>
          <p:spPr>
            <a:xfrm>
              <a:off x="1593669" y="1737360"/>
              <a:ext cx="1463039" cy="653143"/>
            </a:xfrm>
            <a:prstGeom prst="rect">
              <a:avLst/>
            </a:prstGeom>
            <a:solidFill>
              <a:srgbClr val="5B9BD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>
                  <a:solidFill>
                    <a:schemeClr val="bg1"/>
                  </a:solidFill>
                </a:rPr>
                <a:t>Chclt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56708" y="1737360"/>
              <a:ext cx="1463039" cy="653143"/>
            </a:xfrm>
            <a:prstGeom prst="rect">
              <a:avLst/>
            </a:prstGeom>
            <a:solidFill>
              <a:srgbClr val="5B9BD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>
                  <a:solidFill>
                    <a:schemeClr val="bg1"/>
                  </a:solidFill>
                </a:rPr>
                <a:t>Crml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519747" y="1737360"/>
              <a:ext cx="1463039" cy="6531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>
                  <a:solidFill>
                    <a:schemeClr val="bg1"/>
                  </a:solidFill>
                </a:rPr>
                <a:t>Vnll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982786" y="1737360"/>
              <a:ext cx="1841865" cy="6531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>
                  <a:solidFill>
                    <a:schemeClr val="bg1"/>
                  </a:solidFill>
                </a:rPr>
                <a:t>PntBttr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0" name="Rectangle 19"/>
          <p:cNvSpPr/>
          <p:nvPr/>
        </p:nvSpPr>
        <p:spPr>
          <a:xfrm>
            <a:off x="339831" y="328749"/>
            <a:ext cx="2844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386BC4"/>
                </a:solidFill>
                <a:latin typeface="Consolas" panose="020B0609020204030204" pitchFamily="49" charset="0"/>
              </a:rPr>
              <a:t>List&lt;String&gt; flavours</a:t>
            </a:r>
            <a:endParaRPr lang="en-US" b="1" dirty="0">
              <a:solidFill>
                <a:srgbClr val="386BC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107195" y="1938109"/>
            <a:ext cx="61962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effectLst/>
                <a:latin typeface="Consolas" panose="020B0609020204030204" pitchFamily="49" charset="0"/>
              </a:rPr>
              <a:t>  0           1          2            3</a:t>
            </a:r>
            <a:endParaRPr lang="en-US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1820257" y="1906848"/>
            <a:ext cx="817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effectLst/>
                <a:latin typeface="Consolas" panose="020B0609020204030204" pitchFamily="49" charset="0"/>
              </a:rPr>
              <a:t>INDEX</a:t>
            </a:r>
            <a:endParaRPr lang="en-US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798028" y="2742999"/>
            <a:ext cx="47712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7</a:t>
            </a:r>
            <a:r>
              <a:rPr 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. List 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has total twenty </a:t>
            </a:r>
            <a:r>
              <a:rPr 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consonants.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260426" y="3547889"/>
            <a:ext cx="988978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test('List has total twenty consonants', () {</a:t>
            </a:r>
          </a:p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    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var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consonants = [];</a:t>
            </a:r>
          </a:p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    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flavours.forEach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((flavour) =&gt;</a:t>
            </a:r>
          </a:p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        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consonants.add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flavour.split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RegExp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(r'[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AaEeIiOoUu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]')).join()));</a:t>
            </a:r>
          </a:p>
          <a:p>
            <a:endParaRPr lang="en-US" b="1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    expect(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consonants.join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().length, equals(20));</a:t>
            </a:r>
          </a:p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  });</a:t>
            </a:r>
          </a:p>
        </p:txBody>
      </p:sp>
    </p:spTree>
    <p:extLst>
      <p:ext uri="{BB962C8B-B14F-4D97-AF65-F5344CB8AC3E}">
        <p14:creationId xmlns:p14="http://schemas.microsoft.com/office/powerpoint/2010/main" val="2455418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4789716" y="1332081"/>
            <a:ext cx="1463039" cy="653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39831" y="328749"/>
            <a:ext cx="2844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386BC4"/>
                </a:solidFill>
                <a:latin typeface="Consolas" panose="020B0609020204030204" pitchFamily="49" charset="0"/>
              </a:rPr>
              <a:t>List&lt;String&gt; flavours</a:t>
            </a:r>
            <a:endParaRPr lang="en-US" b="1" dirty="0">
              <a:solidFill>
                <a:srgbClr val="386BC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066624" y="2016485"/>
            <a:ext cx="10337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effectLst/>
                <a:latin typeface="Consolas" panose="020B0609020204030204" pitchFamily="49" charset="0"/>
              </a:rPr>
              <a:t>  0      </a:t>
            </a:r>
            <a:endParaRPr lang="en-US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779686" y="1985224"/>
            <a:ext cx="817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effectLst/>
                <a:latin typeface="Consolas" panose="020B0609020204030204" pitchFamily="49" charset="0"/>
              </a:rPr>
              <a:t>INDEX</a:t>
            </a:r>
            <a:endParaRPr lang="en-US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617519" y="2591999"/>
            <a:ext cx="23286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8</a:t>
            </a:r>
            <a:r>
              <a:rPr 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. List 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is empty.</a:t>
            </a:r>
            <a:endParaRPr lang="en-US" b="1" dirty="0" smtClean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909709" y="3515854"/>
            <a:ext cx="459122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test('List is empty', () {</a:t>
            </a:r>
          </a:p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    flavours = [];</a:t>
            </a:r>
          </a:p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    expect(flavours, 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isEmpty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  });</a:t>
            </a:r>
          </a:p>
        </p:txBody>
      </p:sp>
    </p:spTree>
    <p:extLst>
      <p:ext uri="{BB962C8B-B14F-4D97-AF65-F5344CB8AC3E}">
        <p14:creationId xmlns:p14="http://schemas.microsoft.com/office/powerpoint/2010/main" val="1338391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410" y="627645"/>
            <a:ext cx="9169179" cy="5602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717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2372007" y="1242203"/>
            <a:ext cx="6991346" cy="653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39831" y="328749"/>
            <a:ext cx="2844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386BC4"/>
                </a:solidFill>
                <a:latin typeface="Consolas" panose="020B0609020204030204" pitchFamily="49" charset="0"/>
              </a:rPr>
              <a:t>List&lt;String&gt; flavours</a:t>
            </a:r>
            <a:endParaRPr lang="en-US" b="1" dirty="0">
              <a:solidFill>
                <a:srgbClr val="386BC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592041" y="2449089"/>
            <a:ext cx="23286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9. List 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is </a:t>
            </a:r>
            <a:r>
              <a:rPr 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null.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612415" y="3372164"/>
            <a:ext cx="575093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test('List is null', () {</a:t>
            </a:r>
          </a:p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    flavours = null;</a:t>
            </a:r>
          </a:p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    expect(flavours, 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isNull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  });</a:t>
            </a:r>
          </a:p>
        </p:txBody>
      </p:sp>
    </p:spTree>
    <p:extLst>
      <p:ext uri="{BB962C8B-B14F-4D97-AF65-F5344CB8AC3E}">
        <p14:creationId xmlns:p14="http://schemas.microsoft.com/office/powerpoint/2010/main" val="2770298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5347526" y="2072487"/>
            <a:ext cx="80554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1" dirty="0" smtClean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≠</a:t>
            </a:r>
            <a:endParaRPr lang="en-US" sz="5400" b="1" dirty="0" smtClean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39831" y="328749"/>
            <a:ext cx="2844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386BC4"/>
                </a:solidFill>
                <a:latin typeface="Consolas" panose="020B0609020204030204" pitchFamily="49" charset="0"/>
              </a:rPr>
              <a:t>List&lt;String&gt; flavours</a:t>
            </a:r>
            <a:endParaRPr lang="en-US" b="1" dirty="0">
              <a:solidFill>
                <a:srgbClr val="386BC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410892" y="4557827"/>
            <a:ext cx="33615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10. Lists 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are not same.</a:t>
            </a:r>
            <a:endParaRPr lang="en-US" b="1" dirty="0" smtClean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499207" y="5238206"/>
            <a:ext cx="567962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test('Lists are not same', () {</a:t>
            </a:r>
          </a:p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    expect(flavours == [], 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isFalse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  });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2830287" y="1055463"/>
            <a:ext cx="6230982" cy="653143"/>
            <a:chOff x="1593669" y="1737360"/>
            <a:chExt cx="6230982" cy="653143"/>
          </a:xfrm>
        </p:grpSpPr>
        <p:sp>
          <p:nvSpPr>
            <p:cNvPr id="14" name="Rectangle 13"/>
            <p:cNvSpPr/>
            <p:nvPr/>
          </p:nvSpPr>
          <p:spPr>
            <a:xfrm>
              <a:off x="1593669" y="1737360"/>
              <a:ext cx="1463039" cy="6531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Chocolate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056708" y="1737360"/>
              <a:ext cx="1463039" cy="6531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Caramel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519747" y="1737360"/>
              <a:ext cx="1463039" cy="6531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Vanilla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982786" y="1737360"/>
              <a:ext cx="1841865" cy="6531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Peanut Butter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4" name="Rectangle 23"/>
          <p:cNvSpPr/>
          <p:nvPr/>
        </p:nvSpPr>
        <p:spPr>
          <a:xfrm>
            <a:off x="3107195" y="1739867"/>
            <a:ext cx="61962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effectLst/>
                <a:latin typeface="Consolas" panose="020B0609020204030204" pitchFamily="49" charset="0"/>
              </a:rPr>
              <a:t>  0           1          2            3</a:t>
            </a:r>
            <a:endParaRPr lang="en-US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820257" y="1708606"/>
            <a:ext cx="817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effectLst/>
                <a:latin typeface="Consolas" panose="020B0609020204030204" pitchFamily="49" charset="0"/>
              </a:rPr>
              <a:t>INDEX</a:t>
            </a:r>
            <a:endParaRPr lang="en-US" b="1" dirty="0">
              <a:effectLst/>
              <a:latin typeface="Consolas" panose="020B0609020204030204" pitchFamily="49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2830287" y="3082509"/>
            <a:ext cx="6230982" cy="653143"/>
            <a:chOff x="1593669" y="1737360"/>
            <a:chExt cx="6230982" cy="653143"/>
          </a:xfrm>
        </p:grpSpPr>
        <p:sp>
          <p:nvSpPr>
            <p:cNvPr id="28" name="Rectangle 27"/>
            <p:cNvSpPr/>
            <p:nvPr/>
          </p:nvSpPr>
          <p:spPr>
            <a:xfrm>
              <a:off x="1593669" y="1737360"/>
              <a:ext cx="1463039" cy="6531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056708" y="1737360"/>
              <a:ext cx="1463039" cy="6531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4519747" y="1737360"/>
              <a:ext cx="1463039" cy="6531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982786" y="1737360"/>
              <a:ext cx="1841865" cy="6531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2" name="Rectangle 31"/>
          <p:cNvSpPr/>
          <p:nvPr/>
        </p:nvSpPr>
        <p:spPr>
          <a:xfrm>
            <a:off x="3107195" y="3766913"/>
            <a:ext cx="61962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effectLst/>
                <a:latin typeface="Consolas" panose="020B0609020204030204" pitchFamily="49" charset="0"/>
              </a:rPr>
              <a:t>  0           1          2            3</a:t>
            </a:r>
            <a:endParaRPr lang="en-US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820257" y="3735652"/>
            <a:ext cx="817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effectLst/>
                <a:latin typeface="Consolas" panose="020B0609020204030204" pitchFamily="49" charset="0"/>
              </a:rPr>
              <a:t>INDEX</a:t>
            </a:r>
            <a:endParaRPr lang="en-US" b="1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1242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339831" y="328749"/>
            <a:ext cx="42370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386BC4"/>
                </a:solidFill>
                <a:latin typeface="Consolas" panose="020B0609020204030204" pitchFamily="49" charset="0"/>
              </a:rPr>
              <a:t>Map&lt;String, bool&gt; </a:t>
            </a:r>
            <a:r>
              <a:rPr lang="en-US" b="1" dirty="0" err="1">
                <a:solidFill>
                  <a:srgbClr val="386BC4"/>
                </a:solidFill>
                <a:latin typeface="Consolas" panose="020B0609020204030204" pitchFamily="49" charset="0"/>
              </a:rPr>
              <a:t>mappedFlavours</a:t>
            </a:r>
            <a:endParaRPr lang="en-US" b="1" dirty="0">
              <a:solidFill>
                <a:srgbClr val="386BC4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22878" y="4285916"/>
            <a:ext cx="671411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Map is </a:t>
            </a:r>
            <a:r>
              <a:rPr 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not null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.</a:t>
            </a:r>
            <a:r>
              <a:rPr 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/>
            </a:r>
            <a:br>
              <a:rPr 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</a:br>
            <a:endParaRPr lang="en-US" b="1" dirty="0" smtClean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Map </a:t>
            </a:r>
            <a:r>
              <a:rPr 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is empty.</a:t>
            </a:r>
            <a:br>
              <a:rPr 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</a:br>
            <a:endParaRPr lang="en-US" b="1" dirty="0" smtClean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Map Key is a string.</a:t>
            </a:r>
            <a:r>
              <a:rPr 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/>
            </a:r>
            <a:br>
              <a:rPr 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</a:br>
            <a:endParaRPr lang="en-US" b="1" dirty="0" smtClean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Map Value is a bool.</a:t>
            </a:r>
            <a:r>
              <a:rPr 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/>
            </a:r>
            <a:br>
              <a:rPr 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</a:br>
            <a:endParaRPr lang="en-US" b="1" dirty="0" smtClean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71848" y="3164509"/>
            <a:ext cx="3204754" cy="5380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MAP TEST CASES </a:t>
            </a:r>
            <a:endParaRPr lang="en-US" sz="2800" b="1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2838609" y="1207508"/>
            <a:ext cx="6235723" cy="1305072"/>
            <a:chOff x="2525098" y="3134975"/>
            <a:chExt cx="6235723" cy="1305072"/>
          </a:xfrm>
        </p:grpSpPr>
        <p:sp>
          <p:nvSpPr>
            <p:cNvPr id="14" name="Rectangle 13"/>
            <p:cNvSpPr/>
            <p:nvPr/>
          </p:nvSpPr>
          <p:spPr>
            <a:xfrm>
              <a:off x="2525099" y="3134975"/>
              <a:ext cx="1467780" cy="6531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Chocolate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992878" y="3134975"/>
              <a:ext cx="1463039" cy="6531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Caramel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455917" y="3134975"/>
              <a:ext cx="1463039" cy="6531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Vanilla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918956" y="3134975"/>
              <a:ext cx="1841865" cy="6531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Peanut Butter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525098" y="3786904"/>
              <a:ext cx="1463039" cy="65314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false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992877" y="3786904"/>
              <a:ext cx="1463039" cy="65314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false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5455917" y="3786904"/>
              <a:ext cx="1463039" cy="65314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false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6918956" y="3786904"/>
              <a:ext cx="1841865" cy="65314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false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0" name="Rectangle 29"/>
          <p:cNvSpPr/>
          <p:nvPr/>
        </p:nvSpPr>
        <p:spPr>
          <a:xfrm>
            <a:off x="3174046" y="2530960"/>
            <a:ext cx="61962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effectLst/>
                <a:latin typeface="Consolas" panose="020B0609020204030204" pitchFamily="49" charset="0"/>
              </a:rPr>
              <a:t>  0           1          2            3</a:t>
            </a:r>
            <a:endParaRPr lang="en-US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938528" y="2499133"/>
            <a:ext cx="817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effectLst/>
                <a:latin typeface="Consolas" panose="020B0609020204030204" pitchFamily="49" charset="0"/>
              </a:rPr>
              <a:t>INDEX</a:t>
            </a:r>
            <a:endParaRPr lang="en-US" b="1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0484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339831" y="328749"/>
            <a:ext cx="42370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386BC4"/>
                </a:solidFill>
                <a:latin typeface="Consolas" panose="020B0609020204030204" pitchFamily="49" charset="0"/>
              </a:rPr>
              <a:t>Map&lt;String, bool&gt; </a:t>
            </a:r>
            <a:r>
              <a:rPr lang="en-US" b="1" dirty="0" err="1">
                <a:solidFill>
                  <a:srgbClr val="386BC4"/>
                </a:solidFill>
                <a:latin typeface="Consolas" panose="020B0609020204030204" pitchFamily="49" charset="0"/>
              </a:rPr>
              <a:t>mappedFlavours</a:t>
            </a:r>
            <a:endParaRPr lang="en-US" b="1" dirty="0">
              <a:solidFill>
                <a:srgbClr val="386BC4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111740" y="3164509"/>
            <a:ext cx="26345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ctr">
              <a:buFont typeface="+mj-lt"/>
              <a:buAutoNum type="arabicPeriod"/>
            </a:pP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Map is </a:t>
            </a:r>
            <a:r>
              <a:rPr 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not null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.</a:t>
            </a:r>
            <a:endParaRPr lang="en-US" sz="2800" b="1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838610" y="1207508"/>
            <a:ext cx="7036910" cy="653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838609" y="1859437"/>
            <a:ext cx="7036911" cy="65314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458359" y="3815235"/>
            <a:ext cx="79095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test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('Map is null', () =&gt; expect(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mappedFlavours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isNotNull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));</a:t>
            </a:r>
            <a:endParaRPr lang="en-US" b="1" dirty="0">
              <a:solidFill>
                <a:schemeClr val="accent6">
                  <a:lumMod val="50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Multiply 1"/>
          <p:cNvSpPr/>
          <p:nvPr/>
        </p:nvSpPr>
        <p:spPr>
          <a:xfrm>
            <a:off x="4929585" y="641807"/>
            <a:ext cx="2634535" cy="2381404"/>
          </a:xfrm>
          <a:prstGeom prst="mathMultiply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73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339831" y="328749"/>
            <a:ext cx="42370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386BC4"/>
                </a:solidFill>
                <a:latin typeface="Consolas" panose="020B0609020204030204" pitchFamily="49" charset="0"/>
              </a:rPr>
              <a:t>Map&lt;String, bool&gt; </a:t>
            </a:r>
            <a:r>
              <a:rPr lang="en-US" b="1" dirty="0" err="1">
                <a:solidFill>
                  <a:srgbClr val="386BC4"/>
                </a:solidFill>
                <a:latin typeface="Consolas" panose="020B0609020204030204" pitchFamily="49" charset="0"/>
              </a:rPr>
              <a:t>mappedFlavours</a:t>
            </a:r>
            <a:endParaRPr lang="en-US" b="1" dirty="0">
              <a:solidFill>
                <a:srgbClr val="386BC4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928860" y="3216186"/>
            <a:ext cx="24906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2. Map 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is </a:t>
            </a:r>
            <a:r>
              <a:rPr 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empty.</a:t>
            </a:r>
            <a:endParaRPr lang="en-US" sz="2800" b="1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858622" y="3973193"/>
            <a:ext cx="499688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test('Map is empty', </a:t>
            </a:r>
            <a:r>
              <a:rPr lang="en-US" b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() </a:t>
            </a:r>
            <a:r>
              <a:rPr lang="en-US" b="1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{</a:t>
            </a:r>
            <a:endParaRPr lang="en-US" b="1" dirty="0" smtClean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    expect(</a:t>
            </a:r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mappedFlavours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isEmpty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});</a:t>
            </a:r>
            <a:endParaRPr lang="en-US" b="1" dirty="0">
              <a:solidFill>
                <a:schemeClr val="accent6">
                  <a:lumMod val="50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38610" y="1207508"/>
            <a:ext cx="1467780" cy="653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838609" y="1859437"/>
            <a:ext cx="1467781" cy="65314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174046" y="2530960"/>
            <a:ext cx="6845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effectLst/>
                <a:latin typeface="Consolas" panose="020B0609020204030204" pitchFamily="49" charset="0"/>
              </a:rPr>
              <a:t>  0</a:t>
            </a:r>
            <a:endParaRPr lang="en-US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938528" y="2499133"/>
            <a:ext cx="817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effectLst/>
                <a:latin typeface="Consolas" panose="020B0609020204030204" pitchFamily="49" charset="0"/>
              </a:rPr>
              <a:t>INDEX</a:t>
            </a:r>
            <a:endParaRPr lang="en-US" b="1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2121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339831" y="328749"/>
            <a:ext cx="42370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386BC4"/>
                </a:solidFill>
                <a:latin typeface="Consolas" panose="020B0609020204030204" pitchFamily="49" charset="0"/>
              </a:rPr>
              <a:t>Map&lt;String, bool&gt; </a:t>
            </a:r>
            <a:r>
              <a:rPr lang="en-US" b="1" dirty="0" err="1">
                <a:solidFill>
                  <a:srgbClr val="386BC4"/>
                </a:solidFill>
                <a:latin typeface="Consolas" panose="020B0609020204030204" pitchFamily="49" charset="0"/>
              </a:rPr>
              <a:t>mappedFlavours</a:t>
            </a:r>
            <a:endParaRPr lang="en-US" b="1" dirty="0">
              <a:solidFill>
                <a:srgbClr val="386BC4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306390" y="3216186"/>
            <a:ext cx="31131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3. Map 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Key is a </a:t>
            </a:r>
            <a:r>
              <a:rPr 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string.</a:t>
            </a:r>
            <a:endParaRPr lang="en-US" sz="2800" b="1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330038" y="3990466"/>
            <a:ext cx="904927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test('Map Key is a string',</a:t>
            </a:r>
          </a:p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      () =&gt; expect(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mappedFlavours.keys.runtimeType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!= 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isTrue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));</a:t>
            </a:r>
            <a:endParaRPr lang="en-US" b="1" dirty="0">
              <a:solidFill>
                <a:schemeClr val="accent6">
                  <a:lumMod val="50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38610" y="1207508"/>
            <a:ext cx="1467780" cy="653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838609" y="1859437"/>
            <a:ext cx="1467781" cy="65314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174046" y="2530960"/>
            <a:ext cx="6845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effectLst/>
                <a:latin typeface="Consolas" panose="020B0609020204030204" pitchFamily="49" charset="0"/>
              </a:rPr>
              <a:t>  0</a:t>
            </a:r>
            <a:endParaRPr lang="en-US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938528" y="2499133"/>
            <a:ext cx="817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effectLst/>
                <a:latin typeface="Consolas" panose="020B0609020204030204" pitchFamily="49" charset="0"/>
              </a:rPr>
              <a:t>INDEX</a:t>
            </a:r>
            <a:endParaRPr lang="en-US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171940" y="1312676"/>
            <a:ext cx="15365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== STRING</a:t>
            </a:r>
            <a:endParaRPr lang="en-US" sz="2800" b="1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Right Arrow 1"/>
          <p:cNvSpPr/>
          <p:nvPr/>
        </p:nvSpPr>
        <p:spPr>
          <a:xfrm>
            <a:off x="1633753" y="1175975"/>
            <a:ext cx="1076383" cy="762157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KEY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23699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339831" y="328749"/>
            <a:ext cx="42370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386BC4"/>
                </a:solidFill>
                <a:latin typeface="Consolas" panose="020B0609020204030204" pitchFamily="49" charset="0"/>
              </a:rPr>
              <a:t>Map&lt;String, bool&gt; </a:t>
            </a:r>
            <a:r>
              <a:rPr lang="en-US" b="1" dirty="0" err="1">
                <a:solidFill>
                  <a:srgbClr val="386BC4"/>
                </a:solidFill>
                <a:latin typeface="Consolas" panose="020B0609020204030204" pitchFamily="49" charset="0"/>
              </a:rPr>
              <a:t>mappedFlavours</a:t>
            </a:r>
            <a:endParaRPr lang="en-US" b="1" dirty="0">
              <a:solidFill>
                <a:srgbClr val="386BC4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76888" y="3244800"/>
            <a:ext cx="33569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4. 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Map </a:t>
            </a:r>
            <a:r>
              <a:rPr 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Value is 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a </a:t>
            </a:r>
            <a:r>
              <a:rPr 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bool.</a:t>
            </a:r>
            <a:endParaRPr lang="en-US" b="1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807523" y="3990466"/>
            <a:ext cx="98090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test('Map Value is a bool',</a:t>
            </a:r>
          </a:p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      () =&gt; expect(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mappedFlavours.values.runtimeType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== String, 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isFalse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));</a:t>
            </a:r>
            <a:endParaRPr lang="en-US" b="1" dirty="0">
              <a:solidFill>
                <a:schemeClr val="accent6">
                  <a:lumMod val="50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38610" y="1207508"/>
            <a:ext cx="1467780" cy="653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838609" y="1859437"/>
            <a:ext cx="1467781" cy="65314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174046" y="2530960"/>
            <a:ext cx="6845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effectLst/>
                <a:latin typeface="Consolas" panose="020B0609020204030204" pitchFamily="49" charset="0"/>
              </a:rPr>
              <a:t>  0</a:t>
            </a:r>
            <a:endParaRPr lang="en-US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938528" y="2499133"/>
            <a:ext cx="817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effectLst/>
                <a:latin typeface="Consolas" panose="020B0609020204030204" pitchFamily="49" charset="0"/>
              </a:rPr>
              <a:t>INDEX</a:t>
            </a:r>
            <a:endParaRPr lang="en-US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9" name="Right Arrow 8"/>
          <p:cNvSpPr/>
          <p:nvPr/>
        </p:nvSpPr>
        <p:spPr>
          <a:xfrm rot="10800000" flipV="1">
            <a:off x="4398734" y="1859437"/>
            <a:ext cx="1076383" cy="636846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VALUE</a:t>
            </a:r>
            <a:endParaRPr lang="en-US" b="1" dirty="0"/>
          </a:p>
        </p:txBody>
      </p:sp>
      <p:sp>
        <p:nvSpPr>
          <p:cNvPr id="10" name="Rectangle 9"/>
          <p:cNvSpPr/>
          <p:nvPr/>
        </p:nvSpPr>
        <p:spPr>
          <a:xfrm>
            <a:off x="1812946" y="2019470"/>
            <a:ext cx="9603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INT ==</a:t>
            </a:r>
            <a:endParaRPr lang="en-US" sz="2800" b="1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3363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/>
          <p:cNvSpPr/>
          <p:nvPr/>
        </p:nvSpPr>
        <p:spPr>
          <a:xfrm>
            <a:off x="6295342" y="417503"/>
            <a:ext cx="5447782" cy="63732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94365" y="3226521"/>
            <a:ext cx="1686891" cy="442674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BUTTON</a:t>
            </a:r>
            <a:endParaRPr lang="en-US" sz="2000" b="1" dirty="0"/>
          </a:p>
        </p:txBody>
      </p:sp>
      <p:sp>
        <p:nvSpPr>
          <p:cNvPr id="7" name="Right Arrow 6"/>
          <p:cNvSpPr/>
          <p:nvPr/>
        </p:nvSpPr>
        <p:spPr>
          <a:xfrm>
            <a:off x="4888029" y="3142450"/>
            <a:ext cx="1267690" cy="709044"/>
          </a:xfrm>
          <a:prstGeom prst="rightArrow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pops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868048" y="4197068"/>
            <a:ext cx="16613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>
                <a:solidFill>
                  <a:srgbClr val="7030A0"/>
                </a:solidFill>
              </a:rPr>
              <a:t>ElevatedButton</a:t>
            </a:r>
            <a:endParaRPr lang="en-US" dirty="0">
              <a:solidFill>
                <a:srgbClr val="7030A0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 flipV="1">
            <a:off x="2637810" y="3865140"/>
            <a:ext cx="1" cy="385614"/>
          </a:xfrm>
          <a:prstGeom prst="line">
            <a:avLst/>
          </a:prstGeom>
          <a:ln w="9525" cap="flat" cmpd="sng" algn="ctr">
            <a:solidFill>
              <a:srgbClr val="7030A0"/>
            </a:solidFill>
            <a:prstDash val="solid"/>
            <a:round/>
            <a:headEnd type="none" w="med" len="med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7" name="Rectangle 86"/>
          <p:cNvSpPr/>
          <p:nvPr/>
        </p:nvSpPr>
        <p:spPr>
          <a:xfrm>
            <a:off x="683653" y="1354013"/>
            <a:ext cx="4074602" cy="41669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684874" y="1059488"/>
            <a:ext cx="4650997" cy="52269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081681" y="1132587"/>
            <a:ext cx="1642396" cy="4892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QUESTION</a:t>
            </a:r>
            <a:endParaRPr lang="en-US" sz="2800" b="1" dirty="0">
              <a:solidFill>
                <a:schemeClr val="bg1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6844971" y="4031619"/>
            <a:ext cx="3871474" cy="461665"/>
            <a:chOff x="6184497" y="2147254"/>
            <a:chExt cx="4140607" cy="493759"/>
          </a:xfrm>
        </p:grpSpPr>
        <p:sp>
          <p:nvSpPr>
            <p:cNvPr id="9" name="TextBox 8"/>
            <p:cNvSpPr txBox="1"/>
            <p:nvPr/>
          </p:nvSpPr>
          <p:spPr>
            <a:xfrm>
              <a:off x="6184497" y="2147254"/>
              <a:ext cx="1523520" cy="4937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chemeClr val="bg1"/>
                  </a:solidFill>
                </a:rPr>
                <a:t>OPTION 3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9601199" y="2187527"/>
              <a:ext cx="723905" cy="44267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sz="2000" b="1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6850342" y="3293675"/>
            <a:ext cx="3871474" cy="461665"/>
            <a:chOff x="6184497" y="2147254"/>
            <a:chExt cx="4140607" cy="493759"/>
          </a:xfrm>
        </p:grpSpPr>
        <p:sp>
          <p:nvSpPr>
            <p:cNvPr id="13" name="TextBox 12"/>
            <p:cNvSpPr txBox="1"/>
            <p:nvPr/>
          </p:nvSpPr>
          <p:spPr>
            <a:xfrm>
              <a:off x="6184497" y="2147254"/>
              <a:ext cx="1523520" cy="4937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chemeClr val="bg1"/>
                  </a:solidFill>
                </a:rPr>
                <a:t>OPTION 2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9601199" y="2187527"/>
              <a:ext cx="723905" cy="44267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sz="2000" b="1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844971" y="2525227"/>
            <a:ext cx="3871474" cy="461665"/>
            <a:chOff x="6184497" y="2147254"/>
            <a:chExt cx="4140607" cy="493759"/>
          </a:xfrm>
        </p:grpSpPr>
        <p:sp>
          <p:nvSpPr>
            <p:cNvPr id="16" name="TextBox 15"/>
            <p:cNvSpPr txBox="1"/>
            <p:nvPr/>
          </p:nvSpPr>
          <p:spPr>
            <a:xfrm>
              <a:off x="6184497" y="2147254"/>
              <a:ext cx="1523520" cy="4937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chemeClr val="bg1"/>
                  </a:solidFill>
                </a:rPr>
                <a:t>OPTION 1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9601199" y="2187527"/>
              <a:ext cx="723905" cy="44267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sz="2000" b="1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840900" y="4772588"/>
            <a:ext cx="3871474" cy="461665"/>
            <a:chOff x="6184497" y="2147254"/>
            <a:chExt cx="4140607" cy="493759"/>
          </a:xfrm>
        </p:grpSpPr>
        <p:sp>
          <p:nvSpPr>
            <p:cNvPr id="22" name="TextBox 21"/>
            <p:cNvSpPr txBox="1"/>
            <p:nvPr/>
          </p:nvSpPr>
          <p:spPr>
            <a:xfrm>
              <a:off x="6184497" y="2147254"/>
              <a:ext cx="1523520" cy="4937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chemeClr val="bg1"/>
                  </a:solidFill>
                </a:rPr>
                <a:t>OPTION 4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9601199" y="2187527"/>
              <a:ext cx="723905" cy="44267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sz="2000" b="1" dirty="0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8235280" y="5598914"/>
            <a:ext cx="1577246" cy="413901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SUBMIT</a:t>
            </a:r>
            <a:endParaRPr lang="en-US" sz="20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7955274" y="444398"/>
            <a:ext cx="1999713" cy="4892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SimpleDialog</a:t>
            </a:r>
            <a:endParaRPr lang="en-US" sz="28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244374" y="1229498"/>
            <a:ext cx="800665" cy="345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title =&gt;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26" name="Left Brace 25"/>
          <p:cNvSpPr/>
          <p:nvPr/>
        </p:nvSpPr>
        <p:spPr>
          <a:xfrm rot="16200000" flipH="1">
            <a:off x="8727554" y="763039"/>
            <a:ext cx="512979" cy="2967951"/>
          </a:xfrm>
          <a:prstGeom prst="leftBrac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8189035" y="1688238"/>
            <a:ext cx="1638919" cy="345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/>
              <a:t>CheckboxListTile</a:t>
            </a:r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8234536" y="2571426"/>
            <a:ext cx="1794818" cy="358389"/>
            <a:chOff x="7705493" y="2349065"/>
            <a:chExt cx="1919588" cy="383303"/>
          </a:xfrm>
        </p:grpSpPr>
        <p:sp>
          <p:nvSpPr>
            <p:cNvPr id="18" name="Rectangle 17"/>
            <p:cNvSpPr/>
            <p:nvPr/>
          </p:nvSpPr>
          <p:spPr>
            <a:xfrm>
              <a:off x="7705493" y="2363036"/>
              <a:ext cx="85472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i="1" dirty="0" smtClean="0"/>
                <a:t>&lt;= title</a:t>
              </a:r>
              <a:endParaRPr lang="en-US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8634104" y="2349065"/>
              <a:ext cx="99097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i="1" dirty="0"/>
                <a:t>v</a:t>
              </a:r>
              <a:r>
                <a:rPr lang="en-US" b="1" i="1" dirty="0" smtClean="0"/>
                <a:t>alue =&gt;</a:t>
              </a:r>
              <a:endParaRPr lang="en-US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8218250" y="3361249"/>
            <a:ext cx="1794818" cy="358389"/>
            <a:chOff x="7705493" y="2349065"/>
            <a:chExt cx="1919588" cy="383303"/>
          </a:xfrm>
        </p:grpSpPr>
        <p:sp>
          <p:nvSpPr>
            <p:cNvPr id="30" name="Rectangle 29"/>
            <p:cNvSpPr/>
            <p:nvPr/>
          </p:nvSpPr>
          <p:spPr>
            <a:xfrm>
              <a:off x="7705493" y="2363036"/>
              <a:ext cx="85472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i="1" dirty="0" smtClean="0"/>
                <a:t>&lt;= title</a:t>
              </a:r>
              <a:endParaRPr lang="en-US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8634104" y="2349065"/>
              <a:ext cx="99097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i="1" dirty="0"/>
                <a:t>v</a:t>
              </a:r>
              <a:r>
                <a:rPr lang="en-US" b="1" i="1" dirty="0" smtClean="0"/>
                <a:t>alue =&gt;</a:t>
              </a:r>
              <a:endParaRPr lang="en-US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8230464" y="4106292"/>
            <a:ext cx="1844277" cy="358389"/>
            <a:chOff x="7705493" y="2349065"/>
            <a:chExt cx="1972486" cy="383303"/>
          </a:xfrm>
        </p:grpSpPr>
        <p:sp>
          <p:nvSpPr>
            <p:cNvPr id="33" name="Rectangle 32"/>
            <p:cNvSpPr/>
            <p:nvPr/>
          </p:nvSpPr>
          <p:spPr>
            <a:xfrm>
              <a:off x="7705493" y="2363036"/>
              <a:ext cx="85472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i="1" dirty="0" smtClean="0"/>
                <a:t>&lt;= title</a:t>
              </a:r>
              <a:endParaRPr lang="en-US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8634102" y="2349065"/>
              <a:ext cx="104387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i="1" dirty="0"/>
                <a:t>v</a:t>
              </a:r>
              <a:r>
                <a:rPr lang="en-US" b="1" i="1" dirty="0" smtClean="0"/>
                <a:t>alue =&gt; </a:t>
              </a:r>
              <a:endParaRPr lang="en-US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8230464" y="4826910"/>
            <a:ext cx="1794818" cy="358389"/>
            <a:chOff x="7705493" y="2349065"/>
            <a:chExt cx="1919588" cy="383303"/>
          </a:xfrm>
        </p:grpSpPr>
        <p:sp>
          <p:nvSpPr>
            <p:cNvPr id="36" name="Rectangle 35"/>
            <p:cNvSpPr/>
            <p:nvPr/>
          </p:nvSpPr>
          <p:spPr>
            <a:xfrm>
              <a:off x="7705493" y="2363036"/>
              <a:ext cx="85472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i="1" dirty="0" smtClean="0"/>
                <a:t>&lt;= title</a:t>
              </a:r>
              <a:endParaRPr lang="en-US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8634104" y="2349065"/>
              <a:ext cx="99097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i="1" dirty="0"/>
                <a:t>v</a:t>
              </a:r>
              <a:r>
                <a:rPr lang="en-US" b="1" i="1" dirty="0" smtClean="0"/>
                <a:t>alue =&gt;</a:t>
              </a:r>
              <a:endParaRPr lang="en-US" dirty="0"/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7005050" y="1702121"/>
            <a:ext cx="1160979" cy="345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children =&gt;</a:t>
            </a:r>
            <a:endParaRPr lang="en-US" b="1" dirty="0">
              <a:solidFill>
                <a:srgbClr val="FFFF00"/>
              </a:solidFill>
            </a:endParaRPr>
          </a:p>
        </p:txBody>
      </p:sp>
      <p:cxnSp>
        <p:nvCxnSpPr>
          <p:cNvPr id="76" name="Straight Connector 75"/>
          <p:cNvCxnSpPr/>
          <p:nvPr/>
        </p:nvCxnSpPr>
        <p:spPr>
          <a:xfrm flipH="1" flipV="1">
            <a:off x="6786272" y="1395727"/>
            <a:ext cx="458102" cy="1"/>
          </a:xfrm>
          <a:prstGeom prst="line">
            <a:avLst/>
          </a:prstGeom>
          <a:ln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8354322" y="6359826"/>
            <a:ext cx="16562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>
                <a:solidFill>
                  <a:srgbClr val="D0009A"/>
                </a:solidFill>
              </a:rPr>
              <a:t>ElevatedButton</a:t>
            </a:r>
            <a:endParaRPr lang="en-US" dirty="0">
              <a:solidFill>
                <a:srgbClr val="D0009A"/>
              </a:solidFill>
            </a:endParaRPr>
          </a:p>
        </p:txBody>
      </p:sp>
      <p:cxnSp>
        <p:nvCxnSpPr>
          <p:cNvPr id="85" name="Straight Arrow Connector 84"/>
          <p:cNvCxnSpPr/>
          <p:nvPr/>
        </p:nvCxnSpPr>
        <p:spPr>
          <a:xfrm flipV="1">
            <a:off x="8953795" y="6047221"/>
            <a:ext cx="2683" cy="362695"/>
          </a:xfrm>
          <a:prstGeom prst="straightConnector1">
            <a:avLst/>
          </a:prstGeom>
          <a:ln>
            <a:solidFill>
              <a:srgbClr val="D0009A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1380392" y="583167"/>
            <a:ext cx="25148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rgbClr val="00B0F0"/>
                </a:solidFill>
              </a:rPr>
              <a:t>DEMO PAGE</a:t>
            </a:r>
            <a:endParaRPr lang="en-US" sz="3600" dirty="0">
              <a:solidFill>
                <a:srgbClr val="00B0F0"/>
              </a:solidFill>
            </a:endParaRPr>
          </a:p>
        </p:txBody>
      </p:sp>
      <p:cxnSp>
        <p:nvCxnSpPr>
          <p:cNvPr id="3" name="Elbow Connector 2"/>
          <p:cNvCxnSpPr/>
          <p:nvPr/>
        </p:nvCxnSpPr>
        <p:spPr>
          <a:xfrm rot="10800000" flipV="1">
            <a:off x="7010728" y="674731"/>
            <a:ext cx="960396" cy="1268212"/>
          </a:xfrm>
          <a:prstGeom prst="bentConnector3">
            <a:avLst>
              <a:gd name="adj1" fmla="val 125163"/>
            </a:avLst>
          </a:prstGeom>
          <a:ln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6969155" y="-67541"/>
            <a:ext cx="417287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B0F0"/>
                </a:solidFill>
              </a:rPr>
              <a:t>MULTISELECT DIALOG</a:t>
            </a:r>
            <a:endParaRPr lang="en-US" sz="3200" dirty="0">
              <a:solidFill>
                <a:srgbClr val="00B0F0"/>
              </a:solidFill>
            </a:endParaRPr>
          </a:p>
        </p:txBody>
      </p:sp>
      <p:cxnSp>
        <p:nvCxnSpPr>
          <p:cNvPr id="55" name="Straight Connector 54"/>
          <p:cNvCxnSpPr/>
          <p:nvPr/>
        </p:nvCxnSpPr>
        <p:spPr>
          <a:xfrm flipV="1">
            <a:off x="6767679" y="1947658"/>
            <a:ext cx="0" cy="3855682"/>
          </a:xfrm>
          <a:prstGeom prst="line">
            <a:avLst/>
          </a:prstGeom>
          <a:ln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7282544" y="5867288"/>
            <a:ext cx="6687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Align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62" name="Straight Connector 61"/>
          <p:cNvCxnSpPr/>
          <p:nvPr/>
        </p:nvCxnSpPr>
        <p:spPr>
          <a:xfrm>
            <a:off x="6751329" y="5799381"/>
            <a:ext cx="266876" cy="0"/>
          </a:xfrm>
          <a:prstGeom prst="line">
            <a:avLst/>
          </a:prstGeom>
          <a:ln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6996087" y="5606252"/>
            <a:ext cx="952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children =&gt;</a:t>
            </a:r>
            <a:endParaRPr lang="en-US" b="1" dirty="0">
              <a:solidFill>
                <a:srgbClr val="FFFF00"/>
              </a:solidFill>
            </a:endParaRPr>
          </a:p>
        </p:txBody>
      </p:sp>
      <p:cxnSp>
        <p:nvCxnSpPr>
          <p:cNvPr id="65" name="Elbow Connector 64"/>
          <p:cNvCxnSpPr/>
          <p:nvPr/>
        </p:nvCxnSpPr>
        <p:spPr>
          <a:xfrm rot="16200000" flipH="1">
            <a:off x="7821102" y="5957483"/>
            <a:ext cx="291909" cy="882107"/>
          </a:xfrm>
          <a:prstGeom prst="bentConnector2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0162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683653" y="-67541"/>
            <a:ext cx="11059471" cy="6858305"/>
            <a:chOff x="683653" y="-67541"/>
            <a:chExt cx="11059471" cy="6858305"/>
          </a:xfrm>
        </p:grpSpPr>
        <p:sp>
          <p:nvSpPr>
            <p:cNvPr id="49" name="Rectangle 48"/>
            <p:cNvSpPr/>
            <p:nvPr/>
          </p:nvSpPr>
          <p:spPr>
            <a:xfrm>
              <a:off x="6295342" y="417503"/>
              <a:ext cx="5447782" cy="637326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1794365" y="3226521"/>
              <a:ext cx="1686891" cy="442674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/>
                <a:t>BUTTON</a:t>
              </a:r>
              <a:endParaRPr lang="en-US" sz="2000" b="1" dirty="0"/>
            </a:p>
          </p:txBody>
        </p:sp>
        <p:sp>
          <p:nvSpPr>
            <p:cNvPr id="7" name="Right Arrow 6"/>
            <p:cNvSpPr/>
            <p:nvPr/>
          </p:nvSpPr>
          <p:spPr>
            <a:xfrm>
              <a:off x="4888029" y="3142450"/>
              <a:ext cx="1267690" cy="709044"/>
            </a:xfrm>
            <a:prstGeom prst="rightArrow">
              <a:avLst/>
            </a:prstGeom>
            <a:solidFill>
              <a:schemeClr val="tx2"/>
            </a:solidFill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pops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1868048" y="4197068"/>
              <a:ext cx="166135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err="1" smtClean="0">
                  <a:solidFill>
                    <a:srgbClr val="7030A0"/>
                  </a:solidFill>
                </a:rPr>
                <a:t>ElevatedButton</a:t>
              </a:r>
              <a:endParaRPr lang="en-US" dirty="0">
                <a:solidFill>
                  <a:srgbClr val="7030A0"/>
                </a:solidFill>
              </a:endParaRPr>
            </a:p>
          </p:txBody>
        </p:sp>
        <p:cxnSp>
          <p:nvCxnSpPr>
            <p:cNvPr id="46" name="Straight Connector 45"/>
            <p:cNvCxnSpPr/>
            <p:nvPr/>
          </p:nvCxnSpPr>
          <p:spPr>
            <a:xfrm flipV="1">
              <a:off x="2637810" y="3865140"/>
              <a:ext cx="1" cy="385614"/>
            </a:xfrm>
            <a:prstGeom prst="line">
              <a:avLst/>
            </a:prstGeom>
            <a:ln w="952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arrow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87" name="Rectangle 86"/>
            <p:cNvSpPr/>
            <p:nvPr/>
          </p:nvSpPr>
          <p:spPr>
            <a:xfrm>
              <a:off x="683653" y="1354013"/>
              <a:ext cx="4074602" cy="41669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684874" y="1059488"/>
              <a:ext cx="4650997" cy="522694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B0F0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081681" y="1132587"/>
              <a:ext cx="1642396" cy="4892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chemeClr val="bg1"/>
                  </a:solidFill>
                </a:rPr>
                <a:t>QUESTION</a:t>
              </a:r>
              <a:endParaRPr lang="en-US" sz="2800" b="1" dirty="0">
                <a:solidFill>
                  <a:schemeClr val="bg1"/>
                </a:solidFill>
              </a:endParaRP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6844971" y="4031619"/>
              <a:ext cx="3871474" cy="461665"/>
              <a:chOff x="6184497" y="2147254"/>
              <a:chExt cx="4140607" cy="493759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6184497" y="2147254"/>
                <a:ext cx="1523520" cy="4937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>
                    <a:solidFill>
                      <a:schemeClr val="bg1"/>
                    </a:solidFill>
                  </a:rPr>
                  <a:t>OPTION 3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9601199" y="2187527"/>
                <a:ext cx="723905" cy="442674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endParaRPr lang="en-US" sz="2000" b="1" dirty="0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6850342" y="3293675"/>
              <a:ext cx="3871474" cy="461665"/>
              <a:chOff x="6184497" y="2147254"/>
              <a:chExt cx="4140607" cy="493759"/>
            </a:xfrm>
          </p:grpSpPr>
          <p:sp>
            <p:nvSpPr>
              <p:cNvPr id="13" name="TextBox 12"/>
              <p:cNvSpPr txBox="1"/>
              <p:nvPr/>
            </p:nvSpPr>
            <p:spPr>
              <a:xfrm>
                <a:off x="6184497" y="2147254"/>
                <a:ext cx="1523520" cy="4937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>
                    <a:solidFill>
                      <a:schemeClr val="bg1"/>
                    </a:solidFill>
                  </a:rPr>
                  <a:t>OPTION 2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9601199" y="2187527"/>
                <a:ext cx="723905" cy="442674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endParaRPr lang="en-US" sz="2000" b="1" dirty="0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6844971" y="2525227"/>
              <a:ext cx="3871474" cy="461665"/>
              <a:chOff x="6184497" y="2147254"/>
              <a:chExt cx="4140607" cy="493759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6184497" y="2147254"/>
                <a:ext cx="1523520" cy="4937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>
                    <a:solidFill>
                      <a:schemeClr val="bg1"/>
                    </a:solidFill>
                  </a:rPr>
                  <a:t>OPTION 1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9601199" y="2187527"/>
                <a:ext cx="723905" cy="442674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endParaRPr lang="en-US" sz="2000" b="1" dirty="0"/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6840900" y="4772588"/>
              <a:ext cx="3871474" cy="461665"/>
              <a:chOff x="6184497" y="2147254"/>
              <a:chExt cx="4140607" cy="493759"/>
            </a:xfrm>
          </p:grpSpPr>
          <p:sp>
            <p:nvSpPr>
              <p:cNvPr id="22" name="TextBox 21"/>
              <p:cNvSpPr txBox="1"/>
              <p:nvPr/>
            </p:nvSpPr>
            <p:spPr>
              <a:xfrm>
                <a:off x="6184497" y="2147254"/>
                <a:ext cx="1523520" cy="4937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>
                    <a:solidFill>
                      <a:schemeClr val="bg1"/>
                    </a:solidFill>
                  </a:rPr>
                  <a:t>OPTION 4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9601199" y="2187527"/>
                <a:ext cx="723905" cy="442674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endParaRPr lang="en-US" sz="2000" b="1" dirty="0"/>
              </a:p>
            </p:txBody>
          </p:sp>
        </p:grpSp>
        <p:sp>
          <p:nvSpPr>
            <p:cNvPr id="24" name="TextBox 23"/>
            <p:cNvSpPr txBox="1"/>
            <p:nvPr/>
          </p:nvSpPr>
          <p:spPr>
            <a:xfrm>
              <a:off x="8235280" y="5598914"/>
              <a:ext cx="1577246" cy="413901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/>
                <a:t>SUBMIT</a:t>
              </a:r>
              <a:endParaRPr lang="en-US" sz="2000" b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955274" y="444398"/>
              <a:ext cx="1999713" cy="4892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SimpleDialog</a:t>
              </a:r>
              <a:endParaRPr lang="en-US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244374" y="1229498"/>
              <a:ext cx="800665" cy="345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FF00"/>
                  </a:solidFill>
                </a:rPr>
                <a:t>title =&gt;</a:t>
              </a:r>
              <a:endParaRPr lang="en-US" b="1" dirty="0">
                <a:solidFill>
                  <a:srgbClr val="FFFF00"/>
                </a:solidFill>
              </a:endParaRPr>
            </a:p>
          </p:txBody>
        </p:sp>
        <p:sp>
          <p:nvSpPr>
            <p:cNvPr id="26" name="Left Brace 25"/>
            <p:cNvSpPr/>
            <p:nvPr/>
          </p:nvSpPr>
          <p:spPr>
            <a:xfrm rot="16200000" flipH="1">
              <a:off x="8727554" y="763039"/>
              <a:ext cx="512979" cy="2967951"/>
            </a:xfrm>
            <a:prstGeom prst="leftBrace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Rectangle 1"/>
            <p:cNvSpPr/>
            <p:nvPr/>
          </p:nvSpPr>
          <p:spPr>
            <a:xfrm>
              <a:off x="8189035" y="1688238"/>
              <a:ext cx="1638919" cy="34532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i="1" dirty="0"/>
                <a:t>CheckboxListTile</a:t>
              </a:r>
              <a:endParaRPr lang="en-US" dirty="0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8234536" y="2571426"/>
              <a:ext cx="1794818" cy="358389"/>
              <a:chOff x="7705493" y="2349065"/>
              <a:chExt cx="1919588" cy="383303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7705493" y="2363036"/>
                <a:ext cx="85472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i="1" dirty="0" smtClean="0"/>
                  <a:t>&lt;= title</a:t>
                </a:r>
                <a:endParaRPr lang="en-US" dirty="0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8634104" y="2349065"/>
                <a:ext cx="99097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i="1" dirty="0"/>
                  <a:t>v</a:t>
                </a:r>
                <a:r>
                  <a:rPr lang="en-US" b="1" i="1" dirty="0" smtClean="0"/>
                  <a:t>alue =&gt;</a:t>
                </a:r>
                <a:endParaRPr lang="en-US" dirty="0"/>
              </a:p>
            </p:txBody>
          </p:sp>
        </p:grpSp>
        <p:grpSp>
          <p:nvGrpSpPr>
            <p:cNvPr id="29" name="Group 28"/>
            <p:cNvGrpSpPr/>
            <p:nvPr/>
          </p:nvGrpSpPr>
          <p:grpSpPr>
            <a:xfrm>
              <a:off x="8218250" y="3361249"/>
              <a:ext cx="1794818" cy="358389"/>
              <a:chOff x="7705493" y="2349065"/>
              <a:chExt cx="1919588" cy="383303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7705493" y="2363036"/>
                <a:ext cx="85472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i="1" dirty="0" smtClean="0"/>
                  <a:t>&lt;= title</a:t>
                </a:r>
                <a:endParaRPr lang="en-US" dirty="0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8634104" y="2349065"/>
                <a:ext cx="99097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i="1" dirty="0"/>
                  <a:t>v</a:t>
                </a:r>
                <a:r>
                  <a:rPr lang="en-US" b="1" i="1" dirty="0" smtClean="0"/>
                  <a:t>alue =&gt;</a:t>
                </a:r>
                <a:endParaRPr lang="en-US" dirty="0"/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8230464" y="4106292"/>
              <a:ext cx="1844277" cy="358389"/>
              <a:chOff x="7705493" y="2349065"/>
              <a:chExt cx="1972486" cy="383303"/>
            </a:xfrm>
          </p:grpSpPr>
          <p:sp>
            <p:nvSpPr>
              <p:cNvPr id="33" name="Rectangle 32"/>
              <p:cNvSpPr/>
              <p:nvPr/>
            </p:nvSpPr>
            <p:spPr>
              <a:xfrm>
                <a:off x="7705493" y="2363036"/>
                <a:ext cx="85472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i="1" dirty="0" smtClean="0"/>
                  <a:t>&lt;= title</a:t>
                </a:r>
                <a:endParaRPr lang="en-US" dirty="0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8634102" y="2349065"/>
                <a:ext cx="104387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i="1" dirty="0"/>
                  <a:t>v</a:t>
                </a:r>
                <a:r>
                  <a:rPr lang="en-US" b="1" i="1" dirty="0" smtClean="0"/>
                  <a:t>alue =&gt; </a:t>
                </a:r>
                <a:endParaRPr lang="en-US" dirty="0"/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8230464" y="4826910"/>
              <a:ext cx="1794818" cy="358389"/>
              <a:chOff x="7705493" y="2349065"/>
              <a:chExt cx="1919588" cy="383303"/>
            </a:xfrm>
          </p:grpSpPr>
          <p:sp>
            <p:nvSpPr>
              <p:cNvPr id="36" name="Rectangle 35"/>
              <p:cNvSpPr/>
              <p:nvPr/>
            </p:nvSpPr>
            <p:spPr>
              <a:xfrm>
                <a:off x="7705493" y="2363036"/>
                <a:ext cx="85472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i="1" dirty="0" smtClean="0"/>
                  <a:t>&lt;= title</a:t>
                </a:r>
                <a:endParaRPr lang="en-US" dirty="0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8634104" y="2349065"/>
                <a:ext cx="99097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i="1" dirty="0"/>
                  <a:t>v</a:t>
                </a:r>
                <a:r>
                  <a:rPr lang="en-US" b="1" i="1" dirty="0" smtClean="0"/>
                  <a:t>alue =&gt;</a:t>
                </a:r>
                <a:endParaRPr lang="en-US" dirty="0"/>
              </a:p>
            </p:txBody>
          </p:sp>
        </p:grpSp>
        <p:sp>
          <p:nvSpPr>
            <p:cNvPr id="51" name="TextBox 50"/>
            <p:cNvSpPr txBox="1"/>
            <p:nvPr/>
          </p:nvSpPr>
          <p:spPr>
            <a:xfrm>
              <a:off x="7005050" y="1702121"/>
              <a:ext cx="1160979" cy="345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FF00"/>
                  </a:solidFill>
                </a:rPr>
                <a:t>children =&gt;</a:t>
              </a:r>
              <a:endParaRPr lang="en-US" b="1" dirty="0">
                <a:solidFill>
                  <a:srgbClr val="FFFF00"/>
                </a:solidFill>
              </a:endParaRPr>
            </a:p>
          </p:txBody>
        </p:sp>
        <p:cxnSp>
          <p:nvCxnSpPr>
            <p:cNvPr id="76" name="Straight Connector 75"/>
            <p:cNvCxnSpPr/>
            <p:nvPr/>
          </p:nvCxnSpPr>
          <p:spPr>
            <a:xfrm flipH="1" flipV="1">
              <a:off x="6786272" y="1395727"/>
              <a:ext cx="458102" cy="1"/>
            </a:xfrm>
            <a:prstGeom prst="line">
              <a:avLst/>
            </a:prstGeom>
            <a:ln>
              <a:solidFill>
                <a:srgbClr val="FFFF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Rectangle 82"/>
            <p:cNvSpPr/>
            <p:nvPr/>
          </p:nvSpPr>
          <p:spPr>
            <a:xfrm>
              <a:off x="8354322" y="6359826"/>
              <a:ext cx="165622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err="1" smtClean="0">
                  <a:solidFill>
                    <a:srgbClr val="D0009A"/>
                  </a:solidFill>
                </a:rPr>
                <a:t>ElevatedButton</a:t>
              </a:r>
              <a:endParaRPr lang="en-US" dirty="0">
                <a:solidFill>
                  <a:srgbClr val="D0009A"/>
                </a:solidFill>
              </a:endParaRPr>
            </a:p>
          </p:txBody>
        </p:sp>
        <p:cxnSp>
          <p:nvCxnSpPr>
            <p:cNvPr id="85" name="Straight Arrow Connector 84"/>
            <p:cNvCxnSpPr/>
            <p:nvPr/>
          </p:nvCxnSpPr>
          <p:spPr>
            <a:xfrm flipV="1">
              <a:off x="8953795" y="6047221"/>
              <a:ext cx="2683" cy="362695"/>
            </a:xfrm>
            <a:prstGeom prst="straightConnector1">
              <a:avLst/>
            </a:prstGeom>
            <a:ln>
              <a:solidFill>
                <a:srgbClr val="D0009A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Rectangle 87"/>
            <p:cNvSpPr/>
            <p:nvPr/>
          </p:nvSpPr>
          <p:spPr>
            <a:xfrm>
              <a:off x="1380392" y="583167"/>
              <a:ext cx="251483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3600" b="1" dirty="0" smtClean="0">
                  <a:solidFill>
                    <a:srgbClr val="00B0F0"/>
                  </a:solidFill>
                </a:rPr>
                <a:t>DEMO PAGE</a:t>
              </a:r>
              <a:endParaRPr lang="en-US" sz="3600" dirty="0">
                <a:solidFill>
                  <a:srgbClr val="00B0F0"/>
                </a:solidFill>
              </a:endParaRPr>
            </a:p>
          </p:txBody>
        </p:sp>
        <p:cxnSp>
          <p:nvCxnSpPr>
            <p:cNvPr id="3" name="Elbow Connector 2"/>
            <p:cNvCxnSpPr/>
            <p:nvPr/>
          </p:nvCxnSpPr>
          <p:spPr>
            <a:xfrm rot="10800000" flipV="1">
              <a:off x="7010728" y="674731"/>
              <a:ext cx="960396" cy="1268212"/>
            </a:xfrm>
            <a:prstGeom prst="bentConnector3">
              <a:avLst>
                <a:gd name="adj1" fmla="val 125163"/>
              </a:avLst>
            </a:prstGeom>
            <a:ln>
              <a:solidFill>
                <a:srgbClr val="FFFF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Rectangle 49"/>
            <p:cNvSpPr/>
            <p:nvPr/>
          </p:nvSpPr>
          <p:spPr>
            <a:xfrm>
              <a:off x="6969155" y="-67541"/>
              <a:ext cx="4172870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3200" b="1" dirty="0" smtClean="0">
                  <a:solidFill>
                    <a:srgbClr val="00B0F0"/>
                  </a:solidFill>
                </a:rPr>
                <a:t>MULTISELECT DIALOG</a:t>
              </a:r>
              <a:endParaRPr lang="en-US" sz="3200" dirty="0">
                <a:solidFill>
                  <a:srgbClr val="00B0F0"/>
                </a:solidFill>
              </a:endParaRPr>
            </a:p>
          </p:txBody>
        </p:sp>
        <p:cxnSp>
          <p:nvCxnSpPr>
            <p:cNvPr id="55" name="Straight Connector 54"/>
            <p:cNvCxnSpPr/>
            <p:nvPr/>
          </p:nvCxnSpPr>
          <p:spPr>
            <a:xfrm flipV="1">
              <a:off x="6767679" y="1947658"/>
              <a:ext cx="0" cy="3855682"/>
            </a:xfrm>
            <a:prstGeom prst="line">
              <a:avLst/>
            </a:prstGeom>
            <a:ln>
              <a:solidFill>
                <a:srgbClr val="FFFF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Rectangle 52"/>
            <p:cNvSpPr/>
            <p:nvPr/>
          </p:nvSpPr>
          <p:spPr>
            <a:xfrm>
              <a:off x="7282544" y="5867288"/>
              <a:ext cx="66877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</a:rPr>
                <a:t>Align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62" name="Straight Connector 61"/>
            <p:cNvCxnSpPr/>
            <p:nvPr/>
          </p:nvCxnSpPr>
          <p:spPr>
            <a:xfrm>
              <a:off x="6751329" y="5799381"/>
              <a:ext cx="266876" cy="0"/>
            </a:xfrm>
            <a:prstGeom prst="line">
              <a:avLst/>
            </a:prstGeom>
            <a:ln>
              <a:solidFill>
                <a:srgbClr val="FFFF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/>
            <p:cNvSpPr txBox="1"/>
            <p:nvPr/>
          </p:nvSpPr>
          <p:spPr>
            <a:xfrm>
              <a:off x="6996087" y="5606252"/>
              <a:ext cx="9522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FFFF00"/>
                  </a:solidFill>
                </a:rPr>
                <a:t>children =&gt;</a:t>
              </a:r>
              <a:endParaRPr lang="en-US" b="1" dirty="0">
                <a:solidFill>
                  <a:srgbClr val="FFFF00"/>
                </a:solidFill>
              </a:endParaRPr>
            </a:p>
          </p:txBody>
        </p:sp>
        <p:cxnSp>
          <p:nvCxnSpPr>
            <p:cNvPr id="65" name="Elbow Connector 64"/>
            <p:cNvCxnSpPr/>
            <p:nvPr/>
          </p:nvCxnSpPr>
          <p:spPr>
            <a:xfrm rot="16200000" flipH="1">
              <a:off x="7821102" y="5957483"/>
              <a:ext cx="291909" cy="882107"/>
            </a:xfrm>
            <a:prstGeom prst="bentConnector2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46129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/>
          <p:cNvSpPr/>
          <p:nvPr/>
        </p:nvSpPr>
        <p:spPr>
          <a:xfrm>
            <a:off x="521909" y="1591442"/>
            <a:ext cx="3159614" cy="3479776"/>
          </a:xfrm>
          <a:prstGeom prst="rect">
            <a:avLst/>
          </a:prstGeom>
          <a:solidFill>
            <a:srgbClr val="00B0F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6295342" y="417503"/>
            <a:ext cx="5447782" cy="63732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51720" y="2789767"/>
            <a:ext cx="1929925" cy="940653"/>
          </a:xfrm>
          <a:prstGeom prst="fram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MULTISELECTFORMFIELD</a:t>
            </a:r>
            <a:endParaRPr lang="en-US" sz="2000" b="1" dirty="0"/>
          </a:p>
        </p:txBody>
      </p:sp>
      <p:sp>
        <p:nvSpPr>
          <p:cNvPr id="7" name="Right Arrow 6"/>
          <p:cNvSpPr/>
          <p:nvPr/>
        </p:nvSpPr>
        <p:spPr>
          <a:xfrm>
            <a:off x="3944350" y="2882612"/>
            <a:ext cx="1267690" cy="709044"/>
          </a:xfrm>
          <a:prstGeom prst="rightArrow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684874" y="1059488"/>
            <a:ext cx="4650997" cy="52269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081681" y="1132587"/>
            <a:ext cx="1642396" cy="4892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QUESTION</a:t>
            </a:r>
            <a:endParaRPr lang="en-US" sz="2800" b="1" dirty="0">
              <a:solidFill>
                <a:schemeClr val="bg1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6844971" y="4031619"/>
            <a:ext cx="3871474" cy="461665"/>
            <a:chOff x="6184497" y="2147254"/>
            <a:chExt cx="4140607" cy="493759"/>
          </a:xfrm>
        </p:grpSpPr>
        <p:sp>
          <p:nvSpPr>
            <p:cNvPr id="9" name="TextBox 8"/>
            <p:cNvSpPr txBox="1"/>
            <p:nvPr/>
          </p:nvSpPr>
          <p:spPr>
            <a:xfrm>
              <a:off x="6184497" y="2147254"/>
              <a:ext cx="1523520" cy="4937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chemeClr val="bg1"/>
                  </a:solidFill>
                </a:rPr>
                <a:t>OPTION 3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9601199" y="2187527"/>
              <a:ext cx="723905" cy="44267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sz="2000" b="1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6850342" y="3293675"/>
            <a:ext cx="3871474" cy="461665"/>
            <a:chOff x="6184497" y="2147254"/>
            <a:chExt cx="4140607" cy="493759"/>
          </a:xfrm>
        </p:grpSpPr>
        <p:sp>
          <p:nvSpPr>
            <p:cNvPr id="13" name="TextBox 12"/>
            <p:cNvSpPr txBox="1"/>
            <p:nvPr/>
          </p:nvSpPr>
          <p:spPr>
            <a:xfrm>
              <a:off x="6184497" y="2147254"/>
              <a:ext cx="1523520" cy="4937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chemeClr val="bg1"/>
                  </a:solidFill>
                </a:rPr>
                <a:t>OPTION 2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9601199" y="2187527"/>
              <a:ext cx="723905" cy="44267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sz="2000" b="1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844971" y="2525227"/>
            <a:ext cx="3871474" cy="461665"/>
            <a:chOff x="6184497" y="2147254"/>
            <a:chExt cx="4140607" cy="493759"/>
          </a:xfrm>
        </p:grpSpPr>
        <p:sp>
          <p:nvSpPr>
            <p:cNvPr id="16" name="TextBox 15"/>
            <p:cNvSpPr txBox="1"/>
            <p:nvPr/>
          </p:nvSpPr>
          <p:spPr>
            <a:xfrm>
              <a:off x="6184497" y="2147254"/>
              <a:ext cx="1523520" cy="4937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chemeClr val="bg1"/>
                  </a:solidFill>
                </a:rPr>
                <a:t>OPTION 1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9601199" y="2187527"/>
              <a:ext cx="723905" cy="44267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sz="2000" b="1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840900" y="4772588"/>
            <a:ext cx="3871474" cy="461665"/>
            <a:chOff x="6184497" y="2147254"/>
            <a:chExt cx="4140607" cy="493759"/>
          </a:xfrm>
        </p:grpSpPr>
        <p:sp>
          <p:nvSpPr>
            <p:cNvPr id="22" name="TextBox 21"/>
            <p:cNvSpPr txBox="1"/>
            <p:nvPr/>
          </p:nvSpPr>
          <p:spPr>
            <a:xfrm>
              <a:off x="6184497" y="2147254"/>
              <a:ext cx="1523520" cy="4937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chemeClr val="bg1"/>
                  </a:solidFill>
                </a:rPr>
                <a:t>OPTION 4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9601199" y="2187527"/>
              <a:ext cx="723905" cy="44267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sz="2000" b="1" dirty="0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8235280" y="5598914"/>
            <a:ext cx="1577246" cy="413901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SUBMIT</a:t>
            </a:r>
            <a:endParaRPr lang="en-US" sz="20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7955274" y="444398"/>
            <a:ext cx="1999713" cy="4892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SimpleDialog</a:t>
            </a:r>
            <a:endParaRPr lang="en-US" sz="28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244374" y="1229498"/>
            <a:ext cx="800665" cy="345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title =&gt;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26" name="Left Brace 25"/>
          <p:cNvSpPr/>
          <p:nvPr/>
        </p:nvSpPr>
        <p:spPr>
          <a:xfrm rot="16200000" flipH="1">
            <a:off x="8727554" y="763039"/>
            <a:ext cx="512979" cy="2967951"/>
          </a:xfrm>
          <a:prstGeom prst="leftBrac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8189035" y="1688238"/>
            <a:ext cx="1638919" cy="345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/>
              <a:t>CheckboxListTile</a:t>
            </a:r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8234536" y="2571426"/>
            <a:ext cx="1794818" cy="358389"/>
            <a:chOff x="7705493" y="2349065"/>
            <a:chExt cx="1919588" cy="383303"/>
          </a:xfrm>
        </p:grpSpPr>
        <p:sp>
          <p:nvSpPr>
            <p:cNvPr id="18" name="Rectangle 17"/>
            <p:cNvSpPr/>
            <p:nvPr/>
          </p:nvSpPr>
          <p:spPr>
            <a:xfrm>
              <a:off x="7705493" y="2363036"/>
              <a:ext cx="85472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i="1" dirty="0" smtClean="0"/>
                <a:t>&lt;= title</a:t>
              </a:r>
              <a:endParaRPr lang="en-US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8634104" y="2349065"/>
              <a:ext cx="99097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i="1" dirty="0"/>
                <a:t>v</a:t>
              </a:r>
              <a:r>
                <a:rPr lang="en-US" b="1" i="1" dirty="0" smtClean="0"/>
                <a:t>alue =&gt;</a:t>
              </a:r>
              <a:endParaRPr lang="en-US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8218250" y="3361249"/>
            <a:ext cx="1794818" cy="358389"/>
            <a:chOff x="7705493" y="2349065"/>
            <a:chExt cx="1919588" cy="383303"/>
          </a:xfrm>
        </p:grpSpPr>
        <p:sp>
          <p:nvSpPr>
            <p:cNvPr id="30" name="Rectangle 29"/>
            <p:cNvSpPr/>
            <p:nvPr/>
          </p:nvSpPr>
          <p:spPr>
            <a:xfrm>
              <a:off x="7705493" y="2363036"/>
              <a:ext cx="85472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i="1" dirty="0" smtClean="0"/>
                <a:t>&lt;= title</a:t>
              </a:r>
              <a:endParaRPr lang="en-US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8634104" y="2349065"/>
              <a:ext cx="99097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i="1" dirty="0"/>
                <a:t>v</a:t>
              </a:r>
              <a:r>
                <a:rPr lang="en-US" b="1" i="1" dirty="0" smtClean="0"/>
                <a:t>alue =&gt;</a:t>
              </a:r>
              <a:endParaRPr lang="en-US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8230464" y="4106292"/>
            <a:ext cx="1844277" cy="358389"/>
            <a:chOff x="7705493" y="2349065"/>
            <a:chExt cx="1972486" cy="383303"/>
          </a:xfrm>
        </p:grpSpPr>
        <p:sp>
          <p:nvSpPr>
            <p:cNvPr id="33" name="Rectangle 32"/>
            <p:cNvSpPr/>
            <p:nvPr/>
          </p:nvSpPr>
          <p:spPr>
            <a:xfrm>
              <a:off x="7705493" y="2363036"/>
              <a:ext cx="85472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i="1" dirty="0" smtClean="0"/>
                <a:t>&lt;= title</a:t>
              </a:r>
              <a:endParaRPr lang="en-US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8634102" y="2349065"/>
              <a:ext cx="104387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i="1" dirty="0"/>
                <a:t>v</a:t>
              </a:r>
              <a:r>
                <a:rPr lang="en-US" b="1" i="1" dirty="0" smtClean="0"/>
                <a:t>alue =&gt; </a:t>
              </a:r>
              <a:endParaRPr lang="en-US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8230464" y="4826910"/>
            <a:ext cx="1794818" cy="358389"/>
            <a:chOff x="7705493" y="2349065"/>
            <a:chExt cx="1919588" cy="383303"/>
          </a:xfrm>
        </p:grpSpPr>
        <p:sp>
          <p:nvSpPr>
            <p:cNvPr id="36" name="Rectangle 35"/>
            <p:cNvSpPr/>
            <p:nvPr/>
          </p:nvSpPr>
          <p:spPr>
            <a:xfrm>
              <a:off x="7705493" y="2363036"/>
              <a:ext cx="85472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i="1" dirty="0" smtClean="0"/>
                <a:t>&lt;= title</a:t>
              </a:r>
              <a:endParaRPr lang="en-US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8634104" y="2349065"/>
              <a:ext cx="99097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i="1" dirty="0"/>
                <a:t>v</a:t>
              </a:r>
              <a:r>
                <a:rPr lang="en-US" b="1" i="1" dirty="0" smtClean="0"/>
                <a:t>alue =&gt;</a:t>
              </a:r>
              <a:endParaRPr lang="en-US" dirty="0"/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7005050" y="1702121"/>
            <a:ext cx="1160979" cy="345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children =&gt;</a:t>
            </a:r>
            <a:endParaRPr lang="en-US" b="1" dirty="0">
              <a:solidFill>
                <a:srgbClr val="FFFF00"/>
              </a:solidFill>
            </a:endParaRPr>
          </a:p>
        </p:txBody>
      </p:sp>
      <p:cxnSp>
        <p:nvCxnSpPr>
          <p:cNvPr id="76" name="Straight Connector 75"/>
          <p:cNvCxnSpPr/>
          <p:nvPr/>
        </p:nvCxnSpPr>
        <p:spPr>
          <a:xfrm flipH="1" flipV="1">
            <a:off x="6786272" y="1395727"/>
            <a:ext cx="458102" cy="1"/>
          </a:xfrm>
          <a:prstGeom prst="line">
            <a:avLst/>
          </a:prstGeom>
          <a:ln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8354322" y="6359826"/>
            <a:ext cx="16562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>
                <a:solidFill>
                  <a:srgbClr val="D0009A"/>
                </a:solidFill>
              </a:rPr>
              <a:t>ElevatedButton</a:t>
            </a:r>
            <a:endParaRPr lang="en-US" dirty="0">
              <a:solidFill>
                <a:srgbClr val="D0009A"/>
              </a:solidFill>
            </a:endParaRPr>
          </a:p>
        </p:txBody>
      </p:sp>
      <p:cxnSp>
        <p:nvCxnSpPr>
          <p:cNvPr id="85" name="Straight Arrow Connector 84"/>
          <p:cNvCxnSpPr/>
          <p:nvPr/>
        </p:nvCxnSpPr>
        <p:spPr>
          <a:xfrm flipV="1">
            <a:off x="8953795" y="6047221"/>
            <a:ext cx="2683" cy="362695"/>
          </a:xfrm>
          <a:prstGeom prst="straightConnector1">
            <a:avLst/>
          </a:prstGeom>
          <a:ln>
            <a:solidFill>
              <a:srgbClr val="D0009A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783492" y="672068"/>
            <a:ext cx="25693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rgbClr val="00B0F0"/>
                </a:solidFill>
              </a:rPr>
              <a:t>DEMO PAGE</a:t>
            </a:r>
            <a:endParaRPr lang="en-US" sz="3600" dirty="0">
              <a:solidFill>
                <a:srgbClr val="00B0F0"/>
              </a:solidFill>
            </a:endParaRPr>
          </a:p>
        </p:txBody>
      </p:sp>
      <p:cxnSp>
        <p:nvCxnSpPr>
          <p:cNvPr id="3" name="Elbow Connector 2"/>
          <p:cNvCxnSpPr/>
          <p:nvPr/>
        </p:nvCxnSpPr>
        <p:spPr>
          <a:xfrm rot="10800000" flipV="1">
            <a:off x="7010728" y="674731"/>
            <a:ext cx="960396" cy="1268212"/>
          </a:xfrm>
          <a:prstGeom prst="bentConnector3">
            <a:avLst>
              <a:gd name="adj1" fmla="val 125163"/>
            </a:avLst>
          </a:prstGeom>
          <a:ln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6969155" y="-67541"/>
            <a:ext cx="417287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B0F0"/>
                </a:solidFill>
              </a:rPr>
              <a:t>MULTISELECT DIALOG</a:t>
            </a:r>
            <a:endParaRPr lang="en-US" sz="3200" dirty="0">
              <a:solidFill>
                <a:srgbClr val="00B0F0"/>
              </a:solidFill>
            </a:endParaRPr>
          </a:p>
        </p:txBody>
      </p:sp>
      <p:cxnSp>
        <p:nvCxnSpPr>
          <p:cNvPr id="55" name="Straight Connector 54"/>
          <p:cNvCxnSpPr/>
          <p:nvPr/>
        </p:nvCxnSpPr>
        <p:spPr>
          <a:xfrm flipV="1">
            <a:off x="6767679" y="1947658"/>
            <a:ext cx="0" cy="3855682"/>
          </a:xfrm>
          <a:prstGeom prst="line">
            <a:avLst/>
          </a:prstGeom>
          <a:ln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7282544" y="5867288"/>
            <a:ext cx="6687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Align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62" name="Straight Connector 61"/>
          <p:cNvCxnSpPr/>
          <p:nvPr/>
        </p:nvCxnSpPr>
        <p:spPr>
          <a:xfrm>
            <a:off x="6751329" y="5799381"/>
            <a:ext cx="266876" cy="0"/>
          </a:xfrm>
          <a:prstGeom prst="line">
            <a:avLst/>
          </a:prstGeom>
          <a:ln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6996087" y="5606252"/>
            <a:ext cx="952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children =&gt;</a:t>
            </a:r>
            <a:endParaRPr lang="en-US" b="1" dirty="0">
              <a:solidFill>
                <a:srgbClr val="FFFF00"/>
              </a:solidFill>
            </a:endParaRPr>
          </a:p>
        </p:txBody>
      </p:sp>
      <p:cxnSp>
        <p:nvCxnSpPr>
          <p:cNvPr id="65" name="Elbow Connector 64"/>
          <p:cNvCxnSpPr/>
          <p:nvPr/>
        </p:nvCxnSpPr>
        <p:spPr>
          <a:xfrm rot="16200000" flipH="1">
            <a:off x="7821102" y="5957483"/>
            <a:ext cx="291909" cy="882107"/>
          </a:xfrm>
          <a:prstGeom prst="bentConnector2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954562" y="1605118"/>
            <a:ext cx="225256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</a:t>
            </a:r>
            <a:endParaRPr lang="en-US" sz="4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010101">
                  <a:alpha val="784"/>
                </a:srgbClr>
              </a:clrFrom>
              <a:clrTo>
                <a:srgbClr val="010101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060793">
            <a:off x="674315" y="4296090"/>
            <a:ext cx="429369" cy="42936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8" name="Rectangle 57"/>
          <p:cNvSpPr/>
          <p:nvPr/>
        </p:nvSpPr>
        <p:spPr>
          <a:xfrm>
            <a:off x="923041" y="4439528"/>
            <a:ext cx="275392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</a:t>
            </a:r>
            <a:r>
              <a:rPr lang="en-US" sz="16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GlobalKey</a:t>
            </a:r>
            <a:r>
              <a: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</a:t>
            </a:r>
            <a:r>
              <a:rPr lang="en-US" sz="16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FormState</a:t>
            </a:r>
            <a:r>
              <a: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&gt;()</a:t>
            </a:r>
          </a:p>
        </p:txBody>
      </p:sp>
    </p:spTree>
    <p:extLst>
      <p:ext uri="{BB962C8B-B14F-4D97-AF65-F5344CB8AC3E}">
        <p14:creationId xmlns:p14="http://schemas.microsoft.com/office/powerpoint/2010/main" val="2431208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5501500"/>
              </p:ext>
            </p:extLst>
          </p:nvPr>
        </p:nvGraphicFramePr>
        <p:xfrm>
          <a:off x="838200" y="1825623"/>
          <a:ext cx="10515600" cy="38655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515600">
                  <a:extLst>
                    <a:ext uri="{9D8B030D-6E8A-4147-A177-3AD203B41FA5}">
                      <a16:colId xmlns:a16="http://schemas.microsoft.com/office/drawing/2014/main" val="2621722216"/>
                    </a:ext>
                  </a:extLst>
                </a:gridCol>
              </a:tblGrid>
              <a:tr h="18065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5330328"/>
                  </a:ext>
                </a:extLst>
              </a:tr>
              <a:tr h="20589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IF</a:t>
                      </a:r>
                      <a:r>
                        <a:rPr lang="en-US" baseline="0" dirty="0" smtClean="0"/>
                        <a:t> STATE.HASERROR IS TRUE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aseline="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aseline="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aseline="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aseline="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ELSE SHOW EMPTY CONTAINER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4576371"/>
                  </a:ext>
                </a:extLst>
              </a:tr>
            </a:tbl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4235450" y="2120900"/>
            <a:ext cx="3721100" cy="11938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Alternate Process 5"/>
          <p:cNvSpPr/>
          <p:nvPr/>
        </p:nvSpPr>
        <p:spPr>
          <a:xfrm>
            <a:off x="3151346" y="4200921"/>
            <a:ext cx="2476183" cy="462756"/>
          </a:xfrm>
          <a:prstGeom prst="flowChartAlternateProcess">
            <a:avLst/>
          </a:prstGeom>
          <a:solidFill>
            <a:srgbClr val="C000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ERROR!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4889580" y="2456190"/>
            <a:ext cx="241284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Card Container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3" name="Right Arrow 2"/>
          <p:cNvSpPr/>
          <p:nvPr/>
        </p:nvSpPr>
        <p:spPr>
          <a:xfrm>
            <a:off x="8151223" y="2350968"/>
            <a:ext cx="3882833" cy="733663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b="1" dirty="0" smtClean="0"/>
              <a:t>ONTAP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47067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/>
          <p:cNvSpPr/>
          <p:nvPr/>
        </p:nvSpPr>
        <p:spPr>
          <a:xfrm>
            <a:off x="6295342" y="417503"/>
            <a:ext cx="5447782" cy="63732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684874" y="1059488"/>
            <a:ext cx="4650997" cy="52269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081681" y="1132587"/>
            <a:ext cx="1642396" cy="4892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QUESTION</a:t>
            </a:r>
            <a:endParaRPr lang="en-US" sz="2800" b="1" dirty="0">
              <a:solidFill>
                <a:schemeClr val="bg1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6844971" y="4031619"/>
            <a:ext cx="3871474" cy="461665"/>
            <a:chOff x="6184497" y="2147254"/>
            <a:chExt cx="4140607" cy="493759"/>
          </a:xfrm>
        </p:grpSpPr>
        <p:sp>
          <p:nvSpPr>
            <p:cNvPr id="9" name="TextBox 8"/>
            <p:cNvSpPr txBox="1"/>
            <p:nvPr/>
          </p:nvSpPr>
          <p:spPr>
            <a:xfrm>
              <a:off x="6184497" y="2147254"/>
              <a:ext cx="1523520" cy="4937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chemeClr val="bg1"/>
                  </a:solidFill>
                </a:rPr>
                <a:t>OPTION 3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9601199" y="2187527"/>
              <a:ext cx="723905" cy="44267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sz="2000" b="1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6850342" y="3293675"/>
            <a:ext cx="3871474" cy="461665"/>
            <a:chOff x="6184497" y="2147254"/>
            <a:chExt cx="4140607" cy="493759"/>
          </a:xfrm>
        </p:grpSpPr>
        <p:sp>
          <p:nvSpPr>
            <p:cNvPr id="13" name="TextBox 12"/>
            <p:cNvSpPr txBox="1"/>
            <p:nvPr/>
          </p:nvSpPr>
          <p:spPr>
            <a:xfrm>
              <a:off x="6184497" y="2147254"/>
              <a:ext cx="1523520" cy="4937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chemeClr val="bg1"/>
                  </a:solidFill>
                </a:rPr>
                <a:t>OPTION 2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9601199" y="2187527"/>
              <a:ext cx="723905" cy="44267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sz="2000" b="1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844971" y="2525227"/>
            <a:ext cx="3871474" cy="461665"/>
            <a:chOff x="6184497" y="2147254"/>
            <a:chExt cx="4140607" cy="493759"/>
          </a:xfrm>
        </p:grpSpPr>
        <p:sp>
          <p:nvSpPr>
            <p:cNvPr id="16" name="TextBox 15"/>
            <p:cNvSpPr txBox="1"/>
            <p:nvPr/>
          </p:nvSpPr>
          <p:spPr>
            <a:xfrm>
              <a:off x="6184497" y="2147254"/>
              <a:ext cx="1523520" cy="4937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chemeClr val="bg1"/>
                  </a:solidFill>
                </a:rPr>
                <a:t>OPTION 1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9601199" y="2187527"/>
              <a:ext cx="723905" cy="44267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sz="2000" b="1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840900" y="4772588"/>
            <a:ext cx="3871474" cy="461665"/>
            <a:chOff x="6184497" y="2147254"/>
            <a:chExt cx="4140607" cy="493759"/>
          </a:xfrm>
        </p:grpSpPr>
        <p:sp>
          <p:nvSpPr>
            <p:cNvPr id="22" name="TextBox 21"/>
            <p:cNvSpPr txBox="1"/>
            <p:nvPr/>
          </p:nvSpPr>
          <p:spPr>
            <a:xfrm>
              <a:off x="6184497" y="2147254"/>
              <a:ext cx="1523520" cy="4937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chemeClr val="bg1"/>
                  </a:solidFill>
                </a:rPr>
                <a:t>OPTION 4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9601199" y="2187527"/>
              <a:ext cx="723905" cy="44267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sz="2000" b="1" dirty="0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8235280" y="5598914"/>
            <a:ext cx="1577246" cy="413901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SUBMIT</a:t>
            </a:r>
            <a:endParaRPr lang="en-US" sz="20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7955274" y="444398"/>
            <a:ext cx="1999713" cy="4892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SimpleDialog</a:t>
            </a:r>
            <a:endParaRPr lang="en-US" sz="28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244374" y="1229498"/>
            <a:ext cx="800665" cy="345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title =&gt;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26" name="Left Brace 25"/>
          <p:cNvSpPr/>
          <p:nvPr/>
        </p:nvSpPr>
        <p:spPr>
          <a:xfrm rot="16200000" flipH="1">
            <a:off x="8727554" y="763039"/>
            <a:ext cx="512979" cy="2967951"/>
          </a:xfrm>
          <a:prstGeom prst="leftBrac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8189035" y="1688238"/>
            <a:ext cx="1638919" cy="345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/>
              <a:t>CheckboxListTile</a:t>
            </a:r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8234536" y="2571426"/>
            <a:ext cx="1794818" cy="358389"/>
            <a:chOff x="7705493" y="2349065"/>
            <a:chExt cx="1919588" cy="383303"/>
          </a:xfrm>
        </p:grpSpPr>
        <p:sp>
          <p:nvSpPr>
            <p:cNvPr id="18" name="Rectangle 17"/>
            <p:cNvSpPr/>
            <p:nvPr/>
          </p:nvSpPr>
          <p:spPr>
            <a:xfrm>
              <a:off x="7705493" y="2363036"/>
              <a:ext cx="85472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i="1" dirty="0" smtClean="0"/>
                <a:t>&lt;= title</a:t>
              </a:r>
              <a:endParaRPr lang="en-US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8634104" y="2349065"/>
              <a:ext cx="99097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i="1" dirty="0"/>
                <a:t>v</a:t>
              </a:r>
              <a:r>
                <a:rPr lang="en-US" b="1" i="1" dirty="0" smtClean="0"/>
                <a:t>alue =&gt;</a:t>
              </a:r>
              <a:endParaRPr lang="en-US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8218250" y="3361249"/>
            <a:ext cx="1794818" cy="358389"/>
            <a:chOff x="7705493" y="2349065"/>
            <a:chExt cx="1919588" cy="383303"/>
          </a:xfrm>
        </p:grpSpPr>
        <p:sp>
          <p:nvSpPr>
            <p:cNvPr id="30" name="Rectangle 29"/>
            <p:cNvSpPr/>
            <p:nvPr/>
          </p:nvSpPr>
          <p:spPr>
            <a:xfrm>
              <a:off x="7705493" y="2363036"/>
              <a:ext cx="85472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i="1" dirty="0" smtClean="0"/>
                <a:t>&lt;= title</a:t>
              </a:r>
              <a:endParaRPr lang="en-US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8634104" y="2349065"/>
              <a:ext cx="99097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i="1" dirty="0"/>
                <a:t>v</a:t>
              </a:r>
              <a:r>
                <a:rPr lang="en-US" b="1" i="1" dirty="0" smtClean="0"/>
                <a:t>alue =&gt;</a:t>
              </a:r>
              <a:endParaRPr lang="en-US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8230464" y="4106292"/>
            <a:ext cx="1844277" cy="358389"/>
            <a:chOff x="7705493" y="2349065"/>
            <a:chExt cx="1972486" cy="383303"/>
          </a:xfrm>
        </p:grpSpPr>
        <p:sp>
          <p:nvSpPr>
            <p:cNvPr id="33" name="Rectangle 32"/>
            <p:cNvSpPr/>
            <p:nvPr/>
          </p:nvSpPr>
          <p:spPr>
            <a:xfrm>
              <a:off x="7705493" y="2363036"/>
              <a:ext cx="85472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i="1" dirty="0" smtClean="0"/>
                <a:t>&lt;= title</a:t>
              </a:r>
              <a:endParaRPr lang="en-US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8634102" y="2349065"/>
              <a:ext cx="104387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i="1" dirty="0"/>
                <a:t>v</a:t>
              </a:r>
              <a:r>
                <a:rPr lang="en-US" b="1" i="1" dirty="0" smtClean="0"/>
                <a:t>alue =&gt; </a:t>
              </a:r>
              <a:endParaRPr lang="en-US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8230464" y="4826910"/>
            <a:ext cx="1794818" cy="358389"/>
            <a:chOff x="7705493" y="2349065"/>
            <a:chExt cx="1919588" cy="383303"/>
          </a:xfrm>
        </p:grpSpPr>
        <p:sp>
          <p:nvSpPr>
            <p:cNvPr id="36" name="Rectangle 35"/>
            <p:cNvSpPr/>
            <p:nvPr/>
          </p:nvSpPr>
          <p:spPr>
            <a:xfrm>
              <a:off x="7705493" y="2363036"/>
              <a:ext cx="85472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i="1" dirty="0" smtClean="0"/>
                <a:t>&lt;= title</a:t>
              </a:r>
              <a:endParaRPr lang="en-US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8634104" y="2349065"/>
              <a:ext cx="99097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i="1" dirty="0"/>
                <a:t>v</a:t>
              </a:r>
              <a:r>
                <a:rPr lang="en-US" b="1" i="1" dirty="0" smtClean="0"/>
                <a:t>alue =&gt;</a:t>
              </a:r>
              <a:endParaRPr lang="en-US" dirty="0"/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7005050" y="1702121"/>
            <a:ext cx="1160979" cy="345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children =&gt;</a:t>
            </a:r>
            <a:endParaRPr lang="en-US" b="1" dirty="0">
              <a:solidFill>
                <a:srgbClr val="FFFF00"/>
              </a:solidFill>
            </a:endParaRPr>
          </a:p>
        </p:txBody>
      </p:sp>
      <p:cxnSp>
        <p:nvCxnSpPr>
          <p:cNvPr id="76" name="Straight Connector 75"/>
          <p:cNvCxnSpPr/>
          <p:nvPr/>
        </p:nvCxnSpPr>
        <p:spPr>
          <a:xfrm flipH="1" flipV="1">
            <a:off x="6786272" y="1395727"/>
            <a:ext cx="458102" cy="1"/>
          </a:xfrm>
          <a:prstGeom prst="line">
            <a:avLst/>
          </a:prstGeom>
          <a:ln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8354322" y="6359826"/>
            <a:ext cx="16562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>
                <a:solidFill>
                  <a:srgbClr val="D0009A"/>
                </a:solidFill>
              </a:rPr>
              <a:t>ElevatedButton</a:t>
            </a:r>
            <a:endParaRPr lang="en-US" dirty="0">
              <a:solidFill>
                <a:srgbClr val="D0009A"/>
              </a:solidFill>
            </a:endParaRPr>
          </a:p>
        </p:txBody>
      </p:sp>
      <p:cxnSp>
        <p:nvCxnSpPr>
          <p:cNvPr id="85" name="Straight Arrow Connector 84"/>
          <p:cNvCxnSpPr/>
          <p:nvPr/>
        </p:nvCxnSpPr>
        <p:spPr>
          <a:xfrm flipV="1">
            <a:off x="8953795" y="6047221"/>
            <a:ext cx="2683" cy="362695"/>
          </a:xfrm>
          <a:prstGeom prst="straightConnector1">
            <a:avLst/>
          </a:prstGeom>
          <a:ln>
            <a:solidFill>
              <a:srgbClr val="D0009A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1305686" y="3115233"/>
            <a:ext cx="37745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00B0F0"/>
                </a:solidFill>
              </a:rPr>
              <a:t>MULTISELECT FORMFIELD</a:t>
            </a:r>
            <a:endParaRPr lang="en-US" sz="2400" dirty="0">
              <a:solidFill>
                <a:srgbClr val="00B0F0"/>
              </a:solidFill>
            </a:endParaRPr>
          </a:p>
        </p:txBody>
      </p:sp>
      <p:cxnSp>
        <p:nvCxnSpPr>
          <p:cNvPr id="3" name="Elbow Connector 2"/>
          <p:cNvCxnSpPr/>
          <p:nvPr/>
        </p:nvCxnSpPr>
        <p:spPr>
          <a:xfrm rot="10800000" flipV="1">
            <a:off x="7010728" y="674731"/>
            <a:ext cx="960396" cy="1268212"/>
          </a:xfrm>
          <a:prstGeom prst="bentConnector3">
            <a:avLst>
              <a:gd name="adj1" fmla="val 125163"/>
            </a:avLst>
          </a:prstGeom>
          <a:ln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6969155" y="-67541"/>
            <a:ext cx="417287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B0F0"/>
                </a:solidFill>
              </a:rPr>
              <a:t>MULTISELECT DIALOG</a:t>
            </a:r>
            <a:endParaRPr lang="en-US" sz="3200" dirty="0">
              <a:solidFill>
                <a:srgbClr val="00B0F0"/>
              </a:solidFill>
            </a:endParaRPr>
          </a:p>
        </p:txBody>
      </p:sp>
      <p:cxnSp>
        <p:nvCxnSpPr>
          <p:cNvPr id="55" name="Straight Connector 54"/>
          <p:cNvCxnSpPr/>
          <p:nvPr/>
        </p:nvCxnSpPr>
        <p:spPr>
          <a:xfrm flipV="1">
            <a:off x="6767679" y="1947658"/>
            <a:ext cx="0" cy="3855682"/>
          </a:xfrm>
          <a:prstGeom prst="line">
            <a:avLst/>
          </a:prstGeom>
          <a:ln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7282544" y="5867288"/>
            <a:ext cx="6687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Align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62" name="Straight Connector 61"/>
          <p:cNvCxnSpPr/>
          <p:nvPr/>
        </p:nvCxnSpPr>
        <p:spPr>
          <a:xfrm>
            <a:off x="6751329" y="5799381"/>
            <a:ext cx="266876" cy="0"/>
          </a:xfrm>
          <a:prstGeom prst="line">
            <a:avLst/>
          </a:prstGeom>
          <a:ln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6996087" y="5606252"/>
            <a:ext cx="952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children =&gt;</a:t>
            </a:r>
            <a:endParaRPr lang="en-US" b="1" dirty="0">
              <a:solidFill>
                <a:srgbClr val="FFFF00"/>
              </a:solidFill>
            </a:endParaRPr>
          </a:p>
        </p:txBody>
      </p:sp>
      <p:cxnSp>
        <p:nvCxnSpPr>
          <p:cNvPr id="65" name="Elbow Connector 64"/>
          <p:cNvCxnSpPr/>
          <p:nvPr/>
        </p:nvCxnSpPr>
        <p:spPr>
          <a:xfrm rot="16200000" flipH="1">
            <a:off x="7821102" y="5957483"/>
            <a:ext cx="291909" cy="882107"/>
          </a:xfrm>
          <a:prstGeom prst="bentConnector2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235417" y="438856"/>
            <a:ext cx="3480362" cy="2591726"/>
            <a:chOff x="298203" y="790277"/>
            <a:chExt cx="3159614" cy="3479776"/>
          </a:xfrm>
        </p:grpSpPr>
        <p:sp>
          <p:nvSpPr>
            <p:cNvPr id="52" name="Rectangle 51"/>
            <p:cNvSpPr/>
            <p:nvPr/>
          </p:nvSpPr>
          <p:spPr>
            <a:xfrm>
              <a:off x="298203" y="790277"/>
              <a:ext cx="3159614" cy="3479776"/>
            </a:xfrm>
            <a:prstGeom prst="rect">
              <a:avLst/>
            </a:prstGeom>
            <a:solidFill>
              <a:srgbClr val="00B0F0"/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928014" y="1988602"/>
              <a:ext cx="1929925" cy="1193829"/>
            </a:xfrm>
            <a:prstGeom prst="fram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MULTISELECT</a:t>
              </a:r>
              <a:br>
                <a:rPr lang="en-US" b="1" dirty="0" smtClean="0"/>
              </a:br>
              <a:r>
                <a:rPr lang="en-US" b="1" dirty="0" smtClean="0"/>
                <a:t>FORMFIELD</a:t>
              </a:r>
              <a:endParaRPr lang="en-US" b="1" dirty="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730856" y="803953"/>
              <a:ext cx="2252567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4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FORM</a:t>
              </a:r>
              <a:endParaRPr lang="en-US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2" cstate="print">
              <a:clrChange>
                <a:clrFrom>
                  <a:srgbClr val="010101">
                    <a:alpha val="784"/>
                  </a:srgbClr>
                </a:clrFrom>
                <a:clrTo>
                  <a:srgbClr val="010101">
                    <a:alpha val="0"/>
                  </a:srgbClr>
                </a:clrTo>
              </a:clrChange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781630">
              <a:off x="547685" y="3425236"/>
              <a:ext cx="269541" cy="58956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58" name="Rectangle 57"/>
            <p:cNvSpPr/>
            <p:nvPr/>
          </p:nvSpPr>
          <p:spPr>
            <a:xfrm>
              <a:off x="699335" y="3638363"/>
              <a:ext cx="275392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 </a:t>
              </a:r>
              <a:r>
                <a:rPr lang="en-US" sz="1600" b="1" dirty="0" err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GlobalKey</a:t>
              </a:r>
              <a:r>
                <a:rPr lang="en-US" sz="16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&lt;</a:t>
              </a:r>
              <a:r>
                <a:rPr lang="en-US" sz="1600" b="1" dirty="0" err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FormState</a:t>
              </a:r>
              <a:r>
                <a:rPr lang="en-US" sz="16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&gt;()</a:t>
              </a:r>
            </a:p>
          </p:txBody>
        </p:sp>
      </p:grpSp>
      <p:graphicFrame>
        <p:nvGraphicFramePr>
          <p:cNvPr id="70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40936172"/>
              </p:ext>
            </p:extLst>
          </p:nvPr>
        </p:nvGraphicFramePr>
        <p:xfrm>
          <a:off x="1472394" y="3824426"/>
          <a:ext cx="3267886" cy="29502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67886">
                  <a:extLst>
                    <a:ext uri="{9D8B030D-6E8A-4147-A177-3AD203B41FA5}">
                      <a16:colId xmlns:a16="http://schemas.microsoft.com/office/drawing/2014/main" val="2621722216"/>
                    </a:ext>
                  </a:extLst>
                </a:gridCol>
              </a:tblGrid>
              <a:tr h="121292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5330328"/>
                  </a:ext>
                </a:extLst>
              </a:tr>
              <a:tr h="143696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IF</a:t>
                      </a:r>
                      <a:r>
                        <a:rPr lang="en-US" baseline="0" dirty="0" smtClean="0"/>
                        <a:t> STATE.HASERROR IS TRUE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aseline="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aseline="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aseline="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aseline="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ELSE SHOW EMPTY CONTAINER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4576371"/>
                  </a:ext>
                </a:extLst>
              </a:tr>
            </a:tbl>
          </a:graphicData>
        </a:graphic>
      </p:graphicFrame>
      <p:sp>
        <p:nvSpPr>
          <p:cNvPr id="71" name="Rounded Rectangle 70"/>
          <p:cNvSpPr/>
          <p:nvPr/>
        </p:nvSpPr>
        <p:spPr>
          <a:xfrm>
            <a:off x="2134730" y="4167049"/>
            <a:ext cx="1875984" cy="554853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Flowchart: Alternate Process 71"/>
          <p:cNvSpPr/>
          <p:nvPr/>
        </p:nvSpPr>
        <p:spPr>
          <a:xfrm>
            <a:off x="2585478" y="5724263"/>
            <a:ext cx="962187" cy="322958"/>
          </a:xfrm>
          <a:prstGeom prst="flowChartAlternateProcess">
            <a:avLst/>
          </a:prstGeom>
          <a:solidFill>
            <a:srgbClr val="C000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ERROR!</a:t>
            </a:r>
            <a:endParaRPr lang="en-US" dirty="0"/>
          </a:p>
        </p:txBody>
      </p:sp>
      <p:sp>
        <p:nvSpPr>
          <p:cNvPr id="73" name="Rectangle 72"/>
          <p:cNvSpPr/>
          <p:nvPr/>
        </p:nvSpPr>
        <p:spPr>
          <a:xfrm>
            <a:off x="2213870" y="4277736"/>
            <a:ext cx="175765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CARD CONTAINER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74" name="Right Arrow 73"/>
          <p:cNvSpPr/>
          <p:nvPr/>
        </p:nvSpPr>
        <p:spPr>
          <a:xfrm>
            <a:off x="4357202" y="4142958"/>
            <a:ext cx="1841994" cy="733663"/>
          </a:xfrm>
          <a:prstGeom prst="rightArrow">
            <a:avLst>
              <a:gd name="adj1" fmla="val 50000"/>
              <a:gd name="adj2" fmla="val 85610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b="1" dirty="0" smtClean="0"/>
              <a:t>ONTAP</a:t>
            </a:r>
            <a:endParaRPr lang="en-US" b="1" dirty="0"/>
          </a:p>
        </p:txBody>
      </p:sp>
      <p:sp>
        <p:nvSpPr>
          <p:cNvPr id="75" name="Rectangle 74"/>
          <p:cNvSpPr/>
          <p:nvPr/>
        </p:nvSpPr>
        <p:spPr>
          <a:xfrm>
            <a:off x="973531" y="-19645"/>
            <a:ext cx="202782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00B0F0"/>
                </a:solidFill>
              </a:rPr>
              <a:t>DEMO PAGE</a:t>
            </a:r>
            <a:endParaRPr lang="en-US" sz="2800" dirty="0">
              <a:solidFill>
                <a:srgbClr val="00B0F0"/>
              </a:solidFill>
            </a:endParaRPr>
          </a:p>
        </p:txBody>
      </p:sp>
      <p:sp>
        <p:nvSpPr>
          <p:cNvPr id="7" name="Right Arrow 6"/>
          <p:cNvSpPr/>
          <p:nvPr/>
        </p:nvSpPr>
        <p:spPr>
          <a:xfrm flipH="1">
            <a:off x="3796516" y="1308779"/>
            <a:ext cx="2322789" cy="1038835"/>
          </a:xfrm>
          <a:prstGeom prst="rightArrow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RETURN RESULTS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79" name="Elbow Connector 78"/>
          <p:cNvCxnSpPr>
            <a:stCxn id="4" idx="1"/>
            <a:endCxn id="70" idx="1"/>
          </p:cNvCxnSpPr>
          <p:nvPr/>
        </p:nvCxnSpPr>
        <p:spPr>
          <a:xfrm rot="10800000" flipH="1" flipV="1">
            <a:off x="929162" y="1775944"/>
            <a:ext cx="543231" cy="3523623"/>
          </a:xfrm>
          <a:prstGeom prst="bentConnector3">
            <a:avLst>
              <a:gd name="adj1" fmla="val -90175"/>
            </a:avLst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2501999" y="3557127"/>
            <a:ext cx="107708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 smtClean="0"/>
              <a:t>COLUMN</a:t>
            </a:r>
            <a:endParaRPr lang="en-US" sz="1400" dirty="0"/>
          </a:p>
        </p:txBody>
      </p:sp>
      <p:sp>
        <p:nvSpPr>
          <p:cNvPr id="91" name="Rectangle 90"/>
          <p:cNvSpPr/>
          <p:nvPr/>
        </p:nvSpPr>
        <p:spPr>
          <a:xfrm>
            <a:off x="1475365" y="4656354"/>
            <a:ext cx="107708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/>
              <a:t>ROW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386246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35417" y="-67541"/>
            <a:ext cx="11507707" cy="6858305"/>
            <a:chOff x="235417" y="-67541"/>
            <a:chExt cx="11507707" cy="6858305"/>
          </a:xfrm>
        </p:grpSpPr>
        <p:sp>
          <p:nvSpPr>
            <p:cNvPr id="49" name="Rectangle 48"/>
            <p:cNvSpPr/>
            <p:nvPr/>
          </p:nvSpPr>
          <p:spPr>
            <a:xfrm>
              <a:off x="6295342" y="417503"/>
              <a:ext cx="5447782" cy="637326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684874" y="1059488"/>
              <a:ext cx="4650997" cy="522694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B0F0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081681" y="1132587"/>
              <a:ext cx="1642396" cy="4892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chemeClr val="bg1"/>
                  </a:solidFill>
                </a:rPr>
                <a:t>QUESTION</a:t>
              </a:r>
              <a:endParaRPr lang="en-US" sz="2800" b="1" dirty="0">
                <a:solidFill>
                  <a:schemeClr val="bg1"/>
                </a:solidFill>
              </a:endParaRP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6844971" y="4031619"/>
              <a:ext cx="3871474" cy="461665"/>
              <a:chOff x="6184497" y="2147254"/>
              <a:chExt cx="4140607" cy="493759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6184497" y="2147254"/>
                <a:ext cx="1523520" cy="4937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>
                    <a:solidFill>
                      <a:schemeClr val="bg1"/>
                    </a:solidFill>
                  </a:rPr>
                  <a:t>OPTION 3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9601199" y="2187527"/>
                <a:ext cx="723905" cy="442674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endParaRPr lang="en-US" sz="2000" b="1" dirty="0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6850342" y="3293675"/>
              <a:ext cx="3871474" cy="461665"/>
              <a:chOff x="6184497" y="2147254"/>
              <a:chExt cx="4140607" cy="493759"/>
            </a:xfrm>
          </p:grpSpPr>
          <p:sp>
            <p:nvSpPr>
              <p:cNvPr id="13" name="TextBox 12"/>
              <p:cNvSpPr txBox="1"/>
              <p:nvPr/>
            </p:nvSpPr>
            <p:spPr>
              <a:xfrm>
                <a:off x="6184497" y="2147254"/>
                <a:ext cx="1523520" cy="4937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>
                    <a:solidFill>
                      <a:schemeClr val="bg1"/>
                    </a:solidFill>
                  </a:rPr>
                  <a:t>OPTION 2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9601199" y="2187527"/>
                <a:ext cx="723905" cy="442674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endParaRPr lang="en-US" sz="2000" b="1" dirty="0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6844971" y="2525227"/>
              <a:ext cx="3871474" cy="461665"/>
              <a:chOff x="6184497" y="2147254"/>
              <a:chExt cx="4140607" cy="493759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6184497" y="2147254"/>
                <a:ext cx="1523520" cy="4937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>
                    <a:solidFill>
                      <a:schemeClr val="bg1"/>
                    </a:solidFill>
                  </a:rPr>
                  <a:t>OPTION 1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9601199" y="2187527"/>
                <a:ext cx="723905" cy="442674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endParaRPr lang="en-US" sz="2000" b="1" dirty="0"/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6840900" y="4772588"/>
              <a:ext cx="3871474" cy="461665"/>
              <a:chOff x="6184497" y="2147254"/>
              <a:chExt cx="4140607" cy="493759"/>
            </a:xfrm>
          </p:grpSpPr>
          <p:sp>
            <p:nvSpPr>
              <p:cNvPr id="22" name="TextBox 21"/>
              <p:cNvSpPr txBox="1"/>
              <p:nvPr/>
            </p:nvSpPr>
            <p:spPr>
              <a:xfrm>
                <a:off x="6184497" y="2147254"/>
                <a:ext cx="1523520" cy="4937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>
                    <a:solidFill>
                      <a:schemeClr val="bg1"/>
                    </a:solidFill>
                  </a:rPr>
                  <a:t>OPTION 4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9601199" y="2187527"/>
                <a:ext cx="723905" cy="442674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endParaRPr lang="en-US" sz="2000" b="1" dirty="0"/>
              </a:p>
            </p:txBody>
          </p:sp>
        </p:grpSp>
        <p:sp>
          <p:nvSpPr>
            <p:cNvPr id="24" name="TextBox 23"/>
            <p:cNvSpPr txBox="1"/>
            <p:nvPr/>
          </p:nvSpPr>
          <p:spPr>
            <a:xfrm>
              <a:off x="8235280" y="5598914"/>
              <a:ext cx="1577246" cy="413901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/>
                <a:t>SUBMIT</a:t>
              </a:r>
              <a:endParaRPr lang="en-US" sz="2000" b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955274" y="444398"/>
              <a:ext cx="1999713" cy="4892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SimpleDialog</a:t>
              </a:r>
              <a:endParaRPr lang="en-US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244374" y="1229498"/>
              <a:ext cx="800665" cy="345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FF00"/>
                  </a:solidFill>
                </a:rPr>
                <a:t>title =&gt;</a:t>
              </a:r>
              <a:endParaRPr lang="en-US" b="1" dirty="0">
                <a:solidFill>
                  <a:srgbClr val="FFFF00"/>
                </a:solidFill>
              </a:endParaRPr>
            </a:p>
          </p:txBody>
        </p:sp>
        <p:sp>
          <p:nvSpPr>
            <p:cNvPr id="26" name="Left Brace 25"/>
            <p:cNvSpPr/>
            <p:nvPr/>
          </p:nvSpPr>
          <p:spPr>
            <a:xfrm rot="16200000" flipH="1">
              <a:off x="8727554" y="763039"/>
              <a:ext cx="512979" cy="2967951"/>
            </a:xfrm>
            <a:prstGeom prst="leftBrace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Rectangle 1"/>
            <p:cNvSpPr/>
            <p:nvPr/>
          </p:nvSpPr>
          <p:spPr>
            <a:xfrm>
              <a:off x="8189035" y="1688238"/>
              <a:ext cx="1638919" cy="34532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i="1" dirty="0"/>
                <a:t>CheckboxListTile</a:t>
              </a:r>
              <a:endParaRPr lang="en-US" dirty="0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8234536" y="2571426"/>
              <a:ext cx="1794818" cy="358389"/>
              <a:chOff x="7705493" y="2349065"/>
              <a:chExt cx="1919588" cy="383303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7705493" y="2363036"/>
                <a:ext cx="85472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i="1" dirty="0" smtClean="0"/>
                  <a:t>&lt;= title</a:t>
                </a:r>
                <a:endParaRPr lang="en-US" dirty="0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8634104" y="2349065"/>
                <a:ext cx="99097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i="1" dirty="0"/>
                  <a:t>v</a:t>
                </a:r>
                <a:r>
                  <a:rPr lang="en-US" b="1" i="1" dirty="0" smtClean="0"/>
                  <a:t>alue =&gt;</a:t>
                </a:r>
                <a:endParaRPr lang="en-US" dirty="0"/>
              </a:p>
            </p:txBody>
          </p:sp>
        </p:grpSp>
        <p:grpSp>
          <p:nvGrpSpPr>
            <p:cNvPr id="29" name="Group 28"/>
            <p:cNvGrpSpPr/>
            <p:nvPr/>
          </p:nvGrpSpPr>
          <p:grpSpPr>
            <a:xfrm>
              <a:off x="8218250" y="3361249"/>
              <a:ext cx="1794818" cy="358389"/>
              <a:chOff x="7705493" y="2349065"/>
              <a:chExt cx="1919588" cy="383303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7705493" y="2363036"/>
                <a:ext cx="85472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i="1" dirty="0" smtClean="0"/>
                  <a:t>&lt;= title</a:t>
                </a:r>
                <a:endParaRPr lang="en-US" dirty="0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8634104" y="2349065"/>
                <a:ext cx="99097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i="1" dirty="0"/>
                  <a:t>v</a:t>
                </a:r>
                <a:r>
                  <a:rPr lang="en-US" b="1" i="1" dirty="0" smtClean="0"/>
                  <a:t>alue =&gt;</a:t>
                </a:r>
                <a:endParaRPr lang="en-US" dirty="0"/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8230464" y="4106292"/>
              <a:ext cx="1844277" cy="358389"/>
              <a:chOff x="7705493" y="2349065"/>
              <a:chExt cx="1972486" cy="383303"/>
            </a:xfrm>
          </p:grpSpPr>
          <p:sp>
            <p:nvSpPr>
              <p:cNvPr id="33" name="Rectangle 32"/>
              <p:cNvSpPr/>
              <p:nvPr/>
            </p:nvSpPr>
            <p:spPr>
              <a:xfrm>
                <a:off x="7705493" y="2363036"/>
                <a:ext cx="85472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i="1" dirty="0" smtClean="0"/>
                  <a:t>&lt;= title</a:t>
                </a:r>
                <a:endParaRPr lang="en-US" dirty="0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8634102" y="2349065"/>
                <a:ext cx="104387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i="1" dirty="0"/>
                  <a:t>v</a:t>
                </a:r>
                <a:r>
                  <a:rPr lang="en-US" b="1" i="1" dirty="0" smtClean="0"/>
                  <a:t>alue =&gt; </a:t>
                </a:r>
                <a:endParaRPr lang="en-US" dirty="0"/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8230464" y="4826910"/>
              <a:ext cx="1794818" cy="358389"/>
              <a:chOff x="7705493" y="2349065"/>
              <a:chExt cx="1919588" cy="383303"/>
            </a:xfrm>
          </p:grpSpPr>
          <p:sp>
            <p:nvSpPr>
              <p:cNvPr id="36" name="Rectangle 35"/>
              <p:cNvSpPr/>
              <p:nvPr/>
            </p:nvSpPr>
            <p:spPr>
              <a:xfrm>
                <a:off x="7705493" y="2363036"/>
                <a:ext cx="85472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i="1" dirty="0" smtClean="0"/>
                  <a:t>&lt;= title</a:t>
                </a:r>
                <a:endParaRPr lang="en-US" dirty="0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8634104" y="2349065"/>
                <a:ext cx="99097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i="1" dirty="0"/>
                  <a:t>v</a:t>
                </a:r>
                <a:r>
                  <a:rPr lang="en-US" b="1" i="1" dirty="0" smtClean="0"/>
                  <a:t>alue =&gt;</a:t>
                </a:r>
                <a:endParaRPr lang="en-US" dirty="0"/>
              </a:p>
            </p:txBody>
          </p:sp>
        </p:grpSp>
        <p:sp>
          <p:nvSpPr>
            <p:cNvPr id="51" name="TextBox 50"/>
            <p:cNvSpPr txBox="1"/>
            <p:nvPr/>
          </p:nvSpPr>
          <p:spPr>
            <a:xfrm>
              <a:off x="7005050" y="1702121"/>
              <a:ext cx="1160979" cy="345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FF00"/>
                  </a:solidFill>
                </a:rPr>
                <a:t>children =&gt;</a:t>
              </a:r>
              <a:endParaRPr lang="en-US" b="1" dirty="0">
                <a:solidFill>
                  <a:srgbClr val="FFFF00"/>
                </a:solidFill>
              </a:endParaRPr>
            </a:p>
          </p:txBody>
        </p:sp>
        <p:cxnSp>
          <p:nvCxnSpPr>
            <p:cNvPr id="76" name="Straight Connector 75"/>
            <p:cNvCxnSpPr/>
            <p:nvPr/>
          </p:nvCxnSpPr>
          <p:spPr>
            <a:xfrm flipH="1" flipV="1">
              <a:off x="6786272" y="1395727"/>
              <a:ext cx="458102" cy="1"/>
            </a:xfrm>
            <a:prstGeom prst="line">
              <a:avLst/>
            </a:prstGeom>
            <a:ln>
              <a:solidFill>
                <a:srgbClr val="FFFF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Rectangle 82"/>
            <p:cNvSpPr/>
            <p:nvPr/>
          </p:nvSpPr>
          <p:spPr>
            <a:xfrm>
              <a:off x="8354322" y="6359826"/>
              <a:ext cx="165622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err="1" smtClean="0">
                  <a:solidFill>
                    <a:srgbClr val="D0009A"/>
                  </a:solidFill>
                </a:rPr>
                <a:t>ElevatedButton</a:t>
              </a:r>
              <a:endParaRPr lang="en-US" dirty="0">
                <a:solidFill>
                  <a:srgbClr val="D0009A"/>
                </a:solidFill>
              </a:endParaRPr>
            </a:p>
          </p:txBody>
        </p:sp>
        <p:cxnSp>
          <p:nvCxnSpPr>
            <p:cNvPr id="85" name="Straight Arrow Connector 84"/>
            <p:cNvCxnSpPr/>
            <p:nvPr/>
          </p:nvCxnSpPr>
          <p:spPr>
            <a:xfrm flipV="1">
              <a:off x="8953795" y="6047221"/>
              <a:ext cx="2683" cy="362695"/>
            </a:xfrm>
            <a:prstGeom prst="straightConnector1">
              <a:avLst/>
            </a:prstGeom>
            <a:ln>
              <a:solidFill>
                <a:srgbClr val="D0009A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Rectangle 87"/>
            <p:cNvSpPr/>
            <p:nvPr/>
          </p:nvSpPr>
          <p:spPr>
            <a:xfrm>
              <a:off x="1305686" y="3115233"/>
              <a:ext cx="3774528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rgbClr val="00B0F0"/>
                  </a:solidFill>
                </a:rPr>
                <a:t>MULTISELECT FORMFIELD</a:t>
              </a:r>
              <a:endParaRPr lang="en-US" sz="2400" dirty="0">
                <a:solidFill>
                  <a:srgbClr val="00B0F0"/>
                </a:solidFill>
              </a:endParaRPr>
            </a:p>
          </p:txBody>
        </p:sp>
        <p:cxnSp>
          <p:nvCxnSpPr>
            <p:cNvPr id="3" name="Elbow Connector 2"/>
            <p:cNvCxnSpPr/>
            <p:nvPr/>
          </p:nvCxnSpPr>
          <p:spPr>
            <a:xfrm rot="10800000" flipV="1">
              <a:off x="7010728" y="674731"/>
              <a:ext cx="960396" cy="1268212"/>
            </a:xfrm>
            <a:prstGeom prst="bentConnector3">
              <a:avLst>
                <a:gd name="adj1" fmla="val 125163"/>
              </a:avLst>
            </a:prstGeom>
            <a:ln>
              <a:solidFill>
                <a:srgbClr val="FFFF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Rectangle 49"/>
            <p:cNvSpPr/>
            <p:nvPr/>
          </p:nvSpPr>
          <p:spPr>
            <a:xfrm>
              <a:off x="6969155" y="-67541"/>
              <a:ext cx="4172870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3200" b="1" dirty="0" smtClean="0">
                  <a:solidFill>
                    <a:srgbClr val="00B0F0"/>
                  </a:solidFill>
                </a:rPr>
                <a:t>MULTISELECT DIALOG</a:t>
              </a:r>
              <a:endParaRPr lang="en-US" sz="3200" dirty="0">
                <a:solidFill>
                  <a:srgbClr val="00B0F0"/>
                </a:solidFill>
              </a:endParaRPr>
            </a:p>
          </p:txBody>
        </p:sp>
        <p:cxnSp>
          <p:nvCxnSpPr>
            <p:cNvPr id="55" name="Straight Connector 54"/>
            <p:cNvCxnSpPr/>
            <p:nvPr/>
          </p:nvCxnSpPr>
          <p:spPr>
            <a:xfrm flipV="1">
              <a:off x="6767679" y="1947658"/>
              <a:ext cx="0" cy="3855682"/>
            </a:xfrm>
            <a:prstGeom prst="line">
              <a:avLst/>
            </a:prstGeom>
            <a:ln>
              <a:solidFill>
                <a:srgbClr val="FFFF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Rectangle 52"/>
            <p:cNvSpPr/>
            <p:nvPr/>
          </p:nvSpPr>
          <p:spPr>
            <a:xfrm>
              <a:off x="7282544" y="5867288"/>
              <a:ext cx="66877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</a:rPr>
                <a:t>Align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62" name="Straight Connector 61"/>
            <p:cNvCxnSpPr/>
            <p:nvPr/>
          </p:nvCxnSpPr>
          <p:spPr>
            <a:xfrm>
              <a:off x="6751329" y="5799381"/>
              <a:ext cx="266876" cy="0"/>
            </a:xfrm>
            <a:prstGeom prst="line">
              <a:avLst/>
            </a:prstGeom>
            <a:ln>
              <a:solidFill>
                <a:srgbClr val="FFFF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/>
            <p:cNvSpPr txBox="1"/>
            <p:nvPr/>
          </p:nvSpPr>
          <p:spPr>
            <a:xfrm>
              <a:off x="6996087" y="5606252"/>
              <a:ext cx="9522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FFFF00"/>
                  </a:solidFill>
                </a:rPr>
                <a:t>children =&gt;</a:t>
              </a:r>
              <a:endParaRPr lang="en-US" b="1" dirty="0">
                <a:solidFill>
                  <a:srgbClr val="FFFF00"/>
                </a:solidFill>
              </a:endParaRPr>
            </a:p>
          </p:txBody>
        </p:sp>
        <p:cxnSp>
          <p:nvCxnSpPr>
            <p:cNvPr id="65" name="Elbow Connector 64"/>
            <p:cNvCxnSpPr/>
            <p:nvPr/>
          </p:nvCxnSpPr>
          <p:spPr>
            <a:xfrm rot="16200000" flipH="1">
              <a:off x="7821102" y="5957483"/>
              <a:ext cx="291909" cy="882107"/>
            </a:xfrm>
            <a:prstGeom prst="bentConnector2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Group 4"/>
            <p:cNvGrpSpPr/>
            <p:nvPr/>
          </p:nvGrpSpPr>
          <p:grpSpPr>
            <a:xfrm>
              <a:off x="235417" y="438856"/>
              <a:ext cx="3480362" cy="2591726"/>
              <a:chOff x="298203" y="790277"/>
              <a:chExt cx="3159614" cy="3479776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298203" y="790277"/>
                <a:ext cx="3159614" cy="347977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" name="TextBox 3"/>
              <p:cNvSpPr txBox="1"/>
              <p:nvPr/>
            </p:nvSpPr>
            <p:spPr>
              <a:xfrm>
                <a:off x="928014" y="1988602"/>
                <a:ext cx="1929925" cy="1193829"/>
              </a:xfrm>
              <a:prstGeom prst="frame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/>
                  <a:t>MULTISELECT</a:t>
                </a:r>
                <a:br>
                  <a:rPr lang="en-US" b="1" dirty="0" smtClean="0"/>
                </a:br>
                <a:r>
                  <a:rPr lang="en-US" b="1" dirty="0" smtClean="0"/>
                  <a:t>FORMFIELD</a:t>
                </a:r>
                <a:endParaRPr lang="en-US" b="1" dirty="0"/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730856" y="803953"/>
                <a:ext cx="2252567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4000" b="1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FORM</a:t>
                </a:r>
                <a:endParaRPr lang="en-US" sz="4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pic>
            <p:nvPicPr>
              <p:cNvPr id="38" name="Picture 37"/>
              <p:cNvPicPr>
                <a:picLocks noChangeAspect="1"/>
              </p:cNvPicPr>
              <p:nvPr/>
            </p:nvPicPr>
            <p:blipFill>
              <a:blip r:embed="rId2" cstate="print">
                <a:clrChange>
                  <a:clrFrom>
                    <a:srgbClr val="010101">
                      <a:alpha val="784"/>
                    </a:srgbClr>
                  </a:clrFrom>
                  <a:clrTo>
                    <a:srgbClr val="010101">
                      <a:alpha val="0"/>
                    </a:srgbClr>
                  </a:clrTo>
                </a:clrChange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8781630">
                <a:off x="547685" y="3425236"/>
                <a:ext cx="269541" cy="589561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58" name="Rectangle 57"/>
              <p:cNvSpPr/>
              <p:nvPr/>
            </p:nvSpPr>
            <p:spPr>
              <a:xfrm>
                <a:off x="699335" y="3638363"/>
                <a:ext cx="2753924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anose="020B0609020204030204" pitchFamily="49" charset="0"/>
                  </a:rPr>
                  <a:t> </a:t>
                </a:r>
                <a:r>
                  <a:rPr lang="en-US" sz="1600" b="1" dirty="0" err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anose="020B0609020204030204" pitchFamily="49" charset="0"/>
                  </a:rPr>
                  <a:t>GlobalKey</a:t>
                </a:r>
                <a:r>
                  <a:rPr lang="en-US" sz="16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anose="020B0609020204030204" pitchFamily="49" charset="0"/>
                  </a:rPr>
                  <a:t>&lt;</a:t>
                </a:r>
                <a:r>
                  <a:rPr lang="en-US" sz="1600" b="1" dirty="0" err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anose="020B0609020204030204" pitchFamily="49" charset="0"/>
                  </a:rPr>
                  <a:t>FormState</a:t>
                </a:r>
                <a:r>
                  <a:rPr lang="en-US" sz="16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anose="020B0609020204030204" pitchFamily="49" charset="0"/>
                  </a:rPr>
                  <a:t>&gt;()</a:t>
                </a:r>
              </a:p>
            </p:txBody>
          </p:sp>
        </p:grpSp>
        <p:graphicFrame>
          <p:nvGraphicFramePr>
            <p:cNvPr id="70" name="Content Placeholder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486611072"/>
                </p:ext>
              </p:extLst>
            </p:nvPr>
          </p:nvGraphicFramePr>
          <p:xfrm>
            <a:off x="1472394" y="3824426"/>
            <a:ext cx="3267886" cy="2950284"/>
          </p:xfrm>
          <a:graphic>
            <a:graphicData uri="http://schemas.openxmlformats.org/drawingml/2006/table">
              <a:tbl>
                <a:tblPr firstRow="1" bandRow="1">
                  <a:tableStyleId>{5940675A-B579-460E-94D1-54222C63F5DA}</a:tableStyleId>
                </a:tblPr>
                <a:tblGrid>
                  <a:gridCol w="3267886">
                    <a:extLst>
                      <a:ext uri="{9D8B030D-6E8A-4147-A177-3AD203B41FA5}">
                        <a16:colId xmlns:a16="http://schemas.microsoft.com/office/drawing/2014/main" val="2621722216"/>
                      </a:ext>
                    </a:extLst>
                  </a:gridCol>
                </a:tblGrid>
                <a:tr h="1212924"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865330328"/>
                    </a:ext>
                  </a:extLst>
                </a:tr>
                <a:tr h="1436969">
                  <a:tc>
                    <a:txBody>
                      <a:bodyPr/>
                      <a:lstStyle/>
                      <a:p>
                        <a:pPr marL="0" marR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dirty="0" smtClean="0"/>
                          <a:t>IF</a:t>
                        </a:r>
                        <a:r>
                          <a:rPr lang="en-US" baseline="0" dirty="0" smtClean="0"/>
                          <a:t> STATE.HASERROR IS TRUE</a:t>
                        </a:r>
                      </a:p>
                      <a:p>
                        <a:pPr marL="0" marR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lang="en-US" baseline="0" dirty="0" smtClean="0"/>
                      </a:p>
                      <a:p>
                        <a:pPr marL="0" marR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lang="en-US" baseline="0" dirty="0" smtClean="0"/>
                      </a:p>
                      <a:p>
                        <a:pPr marL="0" marR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lang="en-US" baseline="0" dirty="0" smtClean="0"/>
                      </a:p>
                      <a:p>
                        <a:pPr marL="0" marR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lang="en-US" baseline="0" dirty="0" smtClean="0"/>
                      </a:p>
                      <a:p>
                        <a:pPr marL="0" marR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baseline="0" dirty="0" smtClean="0"/>
                          <a:t>ELSE SHOW EMPTY CONTAINER</a:t>
                        </a:r>
                        <a:endParaRPr lang="en-US" dirty="0" smtClean="0"/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3714576371"/>
                    </a:ext>
                  </a:extLst>
                </a:tr>
              </a:tbl>
            </a:graphicData>
          </a:graphic>
        </p:graphicFrame>
        <p:sp>
          <p:nvSpPr>
            <p:cNvPr id="71" name="Rounded Rectangle 70"/>
            <p:cNvSpPr/>
            <p:nvPr/>
          </p:nvSpPr>
          <p:spPr>
            <a:xfrm>
              <a:off x="2134730" y="4167049"/>
              <a:ext cx="1875984" cy="55485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Flowchart: Alternate Process 71"/>
            <p:cNvSpPr/>
            <p:nvPr/>
          </p:nvSpPr>
          <p:spPr>
            <a:xfrm>
              <a:off x="2585478" y="5724263"/>
              <a:ext cx="962187" cy="322958"/>
            </a:xfrm>
            <a:prstGeom prst="flowChartAlternateProcess">
              <a:avLst/>
            </a:prstGeom>
            <a:solidFill>
              <a:srgbClr val="C00000"/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ERROR!</a:t>
              </a:r>
              <a:endParaRPr lang="en-US" dirty="0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2213870" y="4277736"/>
              <a:ext cx="175765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</a:rPr>
                <a:t>CARD CONTAINER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74" name="Right Arrow 73"/>
            <p:cNvSpPr/>
            <p:nvPr/>
          </p:nvSpPr>
          <p:spPr>
            <a:xfrm>
              <a:off x="4357202" y="4142958"/>
              <a:ext cx="1841994" cy="733663"/>
            </a:xfrm>
            <a:prstGeom prst="rightArrow">
              <a:avLst>
                <a:gd name="adj1" fmla="val 50000"/>
                <a:gd name="adj2" fmla="val 85610"/>
              </a:avLst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b="1" dirty="0" smtClean="0"/>
                <a:t>ONTAP</a:t>
              </a:r>
              <a:endParaRPr lang="en-US" b="1" dirty="0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973531" y="-19645"/>
              <a:ext cx="202782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b="1" dirty="0" smtClean="0">
                  <a:solidFill>
                    <a:srgbClr val="00B0F0"/>
                  </a:solidFill>
                </a:rPr>
                <a:t>DEMO PAGE</a:t>
              </a:r>
              <a:endParaRPr lang="en-US" sz="2800" dirty="0">
                <a:solidFill>
                  <a:srgbClr val="00B0F0"/>
                </a:solidFill>
              </a:endParaRPr>
            </a:p>
          </p:txBody>
        </p:sp>
        <p:sp>
          <p:nvSpPr>
            <p:cNvPr id="7" name="Right Arrow 6"/>
            <p:cNvSpPr/>
            <p:nvPr/>
          </p:nvSpPr>
          <p:spPr>
            <a:xfrm flipH="1">
              <a:off x="3796516" y="1308779"/>
              <a:ext cx="2322789" cy="1038835"/>
            </a:xfrm>
            <a:prstGeom prst="rightArrow">
              <a:avLst/>
            </a:prstGeom>
            <a:solidFill>
              <a:schemeClr val="tx2"/>
            </a:solidFill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RETURN RESULTS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cxnSp>
          <p:nvCxnSpPr>
            <p:cNvPr id="79" name="Elbow Connector 78"/>
            <p:cNvCxnSpPr>
              <a:stCxn id="4" idx="1"/>
              <a:endCxn id="70" idx="1"/>
            </p:cNvCxnSpPr>
            <p:nvPr/>
          </p:nvCxnSpPr>
          <p:spPr>
            <a:xfrm rot="10800000" flipH="1" flipV="1">
              <a:off x="929162" y="1775944"/>
              <a:ext cx="543231" cy="3523623"/>
            </a:xfrm>
            <a:prstGeom prst="bentConnector3">
              <a:avLst>
                <a:gd name="adj1" fmla="val -90175"/>
              </a:avLst>
            </a:prstGeom>
            <a:ln>
              <a:tailEnd type="triangl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90" name="Rectangle 89"/>
            <p:cNvSpPr/>
            <p:nvPr/>
          </p:nvSpPr>
          <p:spPr>
            <a:xfrm>
              <a:off x="2501999" y="3557127"/>
              <a:ext cx="1077086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 smtClean="0"/>
                <a:t>COLUMN</a:t>
              </a:r>
              <a:endParaRPr lang="en-US" sz="1400" dirty="0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1475365" y="4656354"/>
              <a:ext cx="1077086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smtClean="0"/>
                <a:t>ROW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692042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2529839" y="1031631"/>
            <a:ext cx="6230982" cy="653143"/>
            <a:chOff x="1593669" y="1737360"/>
            <a:chExt cx="6230982" cy="653143"/>
          </a:xfrm>
        </p:grpSpPr>
        <p:sp>
          <p:nvSpPr>
            <p:cNvPr id="16" name="Rectangle 15"/>
            <p:cNvSpPr/>
            <p:nvPr/>
          </p:nvSpPr>
          <p:spPr>
            <a:xfrm>
              <a:off x="1593669" y="1737360"/>
              <a:ext cx="1463039" cy="6531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Chocolate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56708" y="1737360"/>
              <a:ext cx="1463039" cy="6531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Caramel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519747" y="1737360"/>
              <a:ext cx="1463039" cy="6531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Vanilla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982786" y="1737360"/>
              <a:ext cx="1841865" cy="6531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Peanut Butter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0" name="Rectangle 19"/>
          <p:cNvSpPr/>
          <p:nvPr/>
        </p:nvSpPr>
        <p:spPr>
          <a:xfrm>
            <a:off x="339831" y="328749"/>
            <a:ext cx="2844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386BC4"/>
                </a:solidFill>
                <a:latin typeface="Consolas" panose="020B0609020204030204" pitchFamily="49" charset="0"/>
              </a:rPr>
              <a:t>List&lt;String&gt; flavours</a:t>
            </a:r>
            <a:endParaRPr lang="en-US" b="1" dirty="0">
              <a:solidFill>
                <a:srgbClr val="386BC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26384" y="4453638"/>
            <a:ext cx="43636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386BC4"/>
                </a:solidFill>
                <a:latin typeface="Consolas" panose="020B0609020204030204" pitchFamily="49" charset="0"/>
              </a:rPr>
              <a:t>Map&lt;String, bool&gt; </a:t>
            </a:r>
            <a:r>
              <a:rPr lang="en-US" b="1" dirty="0" err="1" smtClean="0">
                <a:solidFill>
                  <a:srgbClr val="386BC4"/>
                </a:solidFill>
                <a:latin typeface="Consolas" panose="020B0609020204030204" pitchFamily="49" charset="0"/>
              </a:rPr>
              <a:t>mappedFlavours</a:t>
            </a:r>
            <a:endParaRPr lang="en-US" b="1" dirty="0">
              <a:solidFill>
                <a:srgbClr val="386BC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806747" y="1716035"/>
            <a:ext cx="61962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effectLst/>
                <a:latin typeface="Consolas" panose="020B0609020204030204" pitchFamily="49" charset="0"/>
              </a:rPr>
              <a:t>  0           1          2            3</a:t>
            </a:r>
            <a:endParaRPr lang="en-US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3379272" y="3039652"/>
            <a:ext cx="4153287" cy="762057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/>
              <a:t>?</a:t>
            </a:r>
            <a:endParaRPr lang="en-US" sz="2400" b="1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5351929" y="2121551"/>
            <a:ext cx="9247" cy="702332"/>
          </a:xfrm>
          <a:prstGeom prst="straightConnector1">
            <a:avLst/>
          </a:prstGeom>
          <a:ln w="76200" cap="flat" cmpd="sng" algn="ctr">
            <a:solidFill>
              <a:srgbClr val="D0009A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374623" y="4073035"/>
            <a:ext cx="9247" cy="702332"/>
          </a:xfrm>
          <a:prstGeom prst="straightConnector1">
            <a:avLst/>
          </a:prstGeom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32" name="Group 31"/>
          <p:cNvGrpSpPr/>
          <p:nvPr/>
        </p:nvGrpSpPr>
        <p:grpSpPr>
          <a:xfrm>
            <a:off x="2525098" y="5026016"/>
            <a:ext cx="6235723" cy="1305072"/>
            <a:chOff x="2525098" y="3134975"/>
            <a:chExt cx="6235723" cy="1305072"/>
          </a:xfrm>
        </p:grpSpPr>
        <p:sp>
          <p:nvSpPr>
            <p:cNvPr id="33" name="Rectangle 32"/>
            <p:cNvSpPr/>
            <p:nvPr/>
          </p:nvSpPr>
          <p:spPr>
            <a:xfrm>
              <a:off x="2529839" y="3134975"/>
              <a:ext cx="1463039" cy="6531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Chocolate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992878" y="3134975"/>
              <a:ext cx="1463039" cy="6531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Caramel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5455917" y="3134975"/>
              <a:ext cx="1463039" cy="6531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Vanilla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6918956" y="3134975"/>
              <a:ext cx="1841865" cy="6531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Peanut Butter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525098" y="3786904"/>
              <a:ext cx="1463039" cy="65314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false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992877" y="3786904"/>
              <a:ext cx="1463039" cy="65314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false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5455917" y="3786904"/>
              <a:ext cx="1463039" cy="65314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false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6918956" y="3786904"/>
              <a:ext cx="1841865" cy="65314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false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3" name="Rectangle 52"/>
          <p:cNvSpPr/>
          <p:nvPr/>
        </p:nvSpPr>
        <p:spPr>
          <a:xfrm>
            <a:off x="2860535" y="6349468"/>
            <a:ext cx="61962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effectLst/>
                <a:latin typeface="Consolas" panose="020B0609020204030204" pitchFamily="49" charset="0"/>
              </a:rPr>
              <a:t>  0           1          2            3</a:t>
            </a:r>
            <a:endParaRPr lang="en-US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1625017" y="6317641"/>
            <a:ext cx="817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effectLst/>
                <a:latin typeface="Consolas" panose="020B0609020204030204" pitchFamily="49" charset="0"/>
              </a:rPr>
              <a:t>INDEX</a:t>
            </a:r>
            <a:endParaRPr lang="en-US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1519809" y="1684774"/>
            <a:ext cx="817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effectLst/>
                <a:latin typeface="Consolas" panose="020B0609020204030204" pitchFamily="49" charset="0"/>
              </a:rPr>
              <a:t>INDEX</a:t>
            </a:r>
            <a:endParaRPr lang="en-US" b="1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9148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506</TotalTime>
  <Words>937</Words>
  <Application>Microsoft Office PowerPoint</Application>
  <PresentationFormat>Widescreen</PresentationFormat>
  <Paragraphs>381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Calibri Light</vt:lpstr>
      <vt:lpstr>Cambria Math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Administrator</cp:lastModifiedBy>
  <cp:revision>273</cp:revision>
  <dcterms:created xsi:type="dcterms:W3CDTF">2021-02-10T13:30:19Z</dcterms:created>
  <dcterms:modified xsi:type="dcterms:W3CDTF">2021-03-14T12:10:45Z</dcterms:modified>
</cp:coreProperties>
</file>