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86" r:id="rId11"/>
    <p:sldId id="281" r:id="rId12"/>
    <p:sldId id="279" r:id="rId13"/>
    <p:sldId id="27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0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C71C-72B4-4AD6-B20E-02EC9BC6E935}">
          <p14:sldIdLst>
            <p14:sldId id="256"/>
            <p14:sldId id="257"/>
            <p14:sldId id="260"/>
            <p14:sldId id="261"/>
            <p14:sldId id="262"/>
            <p14:sldId id="263"/>
            <p14:sldId id="265"/>
            <p14:sldId id="266"/>
            <p14:sldId id="269"/>
            <p14:sldId id="286"/>
          </p14:sldIdLst>
        </p14:section>
        <p14:section name="List Test Cases" id="{51E30654-D6C8-4503-9413-8E25CEC5DCE2}">
          <p14:sldIdLst>
            <p14:sldId id="281"/>
            <p14:sldId id="279"/>
            <p14:sldId id="278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  <p14:section name="Map Test Cases" id="{4CD68418-9C4C-422D-872F-109A63B51C2B}">
          <p14:sldIdLst>
            <p14:sldId id="270"/>
            <p14:sldId id="282"/>
            <p14:sldId id="283"/>
            <p14:sldId id="284"/>
            <p14:sldId id="285"/>
          </p14:sldIdLst>
        </p14:section>
        <p14:section name="Function Test Cases" id="{6D43A68B-0A8A-4968-ACA1-16324964CE04}">
          <p14:sldIdLst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0009A"/>
    <a:srgbClr val="386B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FBA7-C62C-4C26-9216-D61FA2779E8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28B2-EAA2-408B-B9CF-FD570B5E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4727" y="3331025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48103" y="732021"/>
            <a:ext cx="4571404" cy="5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36989" y="3210759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2012" y="1045336"/>
            <a:ext cx="175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19330" y="3910766"/>
            <a:ext cx="4140607" cy="523220"/>
            <a:chOff x="6184497" y="2147254"/>
            <a:chExt cx="4140607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5074" y="3121523"/>
            <a:ext cx="4140607" cy="523220"/>
            <a:chOff x="6184497" y="2147254"/>
            <a:chExt cx="4140607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19330" y="2299654"/>
            <a:ext cx="4140607" cy="523220"/>
            <a:chOff x="6184497" y="2147254"/>
            <a:chExt cx="4140607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14976" y="4703245"/>
            <a:ext cx="4140607" cy="523220"/>
            <a:chOff x="6184497" y="2147254"/>
            <a:chExt cx="414060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634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OPTION 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76853" y="5630160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4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9838" y="5026016"/>
            <a:ext cx="6230983" cy="1305072"/>
            <a:chOff x="2529838" y="3134975"/>
            <a:chExt cx="6230983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9838" y="3786904"/>
              <a:ext cx="145829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27617" y="4012824"/>
            <a:ext cx="71105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Peanut Butter.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7. 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two flavours starting with the letter C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 has total fifteen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9.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consonants.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are not same.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968" y="4044467"/>
            <a:ext cx="6714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 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209" y="3053583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372007" y="1242203"/>
            <a:ext cx="69913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92041" y="244908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null.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72007" y="3372164"/>
            <a:ext cx="699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is null', () =&gt;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702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89716" y="1332081"/>
            <a:ext cx="1463039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66624" y="2016485"/>
            <a:ext cx="1033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686" y="198522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7519" y="2591999"/>
            <a:ext cx="232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9709" y="3515854"/>
            <a:ext cx="4591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3383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2528" y="2855747"/>
            <a:ext cx="291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List is not empty.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27418" y="3910540"/>
            <a:ext cx="9049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is not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 = ['Chocolate', 'Caramel', 'Vanilla', 'Peanut Butter'];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138" y="3979156"/>
            <a:ext cx="438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four flavours.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1024" y="4720438"/>
            <a:ext cx="6062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four flavours',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greaterThan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flavours.length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lessThan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(5));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02691" y="2758114"/>
            <a:ext cx="58277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830490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02691" y="2295860"/>
            <a:ext cx="0" cy="46225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6365" y="2758114"/>
            <a:ext cx="0" cy="44228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5276" y="3343816"/>
            <a:ext cx="1562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D0009A"/>
                </a:solidFill>
                <a:latin typeface="Consolas" panose="020B0609020204030204" pitchFamily="49" charset="0"/>
              </a:rPr>
              <a:t>Length = 4</a:t>
            </a:r>
          </a:p>
        </p:txBody>
      </p:sp>
    </p:spTree>
    <p:extLst>
      <p:ext uri="{BB962C8B-B14F-4D97-AF65-F5344CB8AC3E}">
        <p14:creationId xmlns:p14="http://schemas.microsoft.com/office/powerpoint/2010/main" val="41987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495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5.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First flavour of list is Chocolate.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3879" y="2413464"/>
            <a:ext cx="714269" cy="164877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37219" y="5504584"/>
            <a:ext cx="7656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test('First flavour of list is Chocolate',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flavours.first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equals('Chocolate')));</a:t>
            </a:r>
          </a:p>
        </p:txBody>
      </p:sp>
    </p:spTree>
    <p:extLst>
      <p:ext uri="{BB962C8B-B14F-4D97-AF65-F5344CB8AC3E}">
        <p14:creationId xmlns:p14="http://schemas.microsoft.com/office/powerpoint/2010/main" val="6524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1812" y="4645360"/>
            <a:ext cx="542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6. Last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flavour of list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Peanut Butter.</a:t>
            </a:r>
          </a:p>
        </p:txBody>
      </p:sp>
      <p:sp>
        <p:nvSpPr>
          <p:cNvPr id="11" name="Up Arrow 10"/>
          <p:cNvSpPr/>
          <p:nvPr/>
        </p:nvSpPr>
        <p:spPr>
          <a:xfrm>
            <a:off x="7729765" y="2413464"/>
            <a:ext cx="714269" cy="1374458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LAST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9841" y="5360893"/>
            <a:ext cx="8416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test('Last flavour of list is Peanut Butter',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flavours.last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(equals('Chocolate'))));</a:t>
            </a:r>
          </a:p>
        </p:txBody>
      </p:sp>
    </p:spTree>
    <p:extLst>
      <p:ext uri="{BB962C8B-B14F-4D97-AF65-F5344CB8AC3E}">
        <p14:creationId xmlns:p14="http://schemas.microsoft.com/office/powerpoint/2010/main" val="112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70119" y="2746283"/>
            <a:ext cx="6738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7.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two flavours starting with the letter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4845" y="3579150"/>
            <a:ext cx="10495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'List has two flavours starting with letter C',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flavours.where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flavour.startsWith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('C')).length,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equals(2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ooae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aae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aia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eau </a:t>
              </a:r>
              <a:r>
                <a:rPr lang="en-US" b="1" dirty="0" err="1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496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List has total fifteen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vowels.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test('List has total fifteen vowels', () {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var vowels = [];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flavours.forEach((flavour) =&gt;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vowels.add(flavour.split(RegExp('[^aeiouyAEIOUY0-9\W]+')).join()));</a:t>
            </a:r>
          </a:p>
          <a:p>
            <a:endParaRPr lang="en-US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expect(vowels.join().length, equals(15));</a:t>
            </a:r>
          </a:p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627645"/>
            <a:ext cx="916917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30287" y="1253705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Chclt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Crml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Vnll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PntBttr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07195" y="1938109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20257" y="190684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8028" y="2742999"/>
            <a:ext cx="477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List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has total twenty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consonants.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426" y="3547889"/>
            <a:ext cx="98897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 has total twenty consonants',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consonants = [];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flavours.forEach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((flavour) =&gt;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consonants.add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flavour.split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(r'[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AaEeIiOoUu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]')).join()));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consonants.join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().length, equals(20));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455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533478" y="2077938"/>
            <a:ext cx="805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endParaRPr lang="en-US" sz="54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0892" y="4557827"/>
            <a:ext cx="33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10. Lists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are not same.</a:t>
            </a: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9207" y="5238206"/>
            <a:ext cx="5679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test('Lists are not same',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expect(flavours == 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30287" y="1055463"/>
            <a:ext cx="6230982" cy="653143"/>
            <a:chOff x="1593669" y="1737360"/>
            <a:chExt cx="6230982" cy="653143"/>
          </a:xfrm>
        </p:grpSpPr>
        <p:sp>
          <p:nvSpPr>
            <p:cNvPr id="14" name="Rectangle 13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07195" y="1739867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20257" y="170860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30287" y="3082509"/>
            <a:ext cx="6230982" cy="653143"/>
            <a:chOff x="1593669" y="1737360"/>
            <a:chExt cx="6230982" cy="653143"/>
          </a:xfrm>
        </p:grpSpPr>
        <p:sp>
          <p:nvSpPr>
            <p:cNvPr id="28" name="Rectangle 27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107195" y="3766913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0257" y="373565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2878" y="4285916"/>
            <a:ext cx="671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is empty.</a:t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Key is a string.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Value is a bool.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1848" y="3164509"/>
            <a:ext cx="3204754" cy="5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MAP 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38609" y="1207508"/>
            <a:ext cx="6235723" cy="1305072"/>
            <a:chOff x="2525098" y="3134975"/>
            <a:chExt cx="6235723" cy="1305072"/>
          </a:xfrm>
        </p:grpSpPr>
        <p:sp>
          <p:nvSpPr>
            <p:cNvPr id="14" name="Rectangle 13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174046" y="2530960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1740" y="3164509"/>
            <a:ext cx="2634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not null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8610" y="1207508"/>
            <a:ext cx="703691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38609" y="1859437"/>
            <a:ext cx="703691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8359" y="3815235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('Map is null',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isNotNull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929585" y="641807"/>
            <a:ext cx="2634535" cy="238140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8860" y="3216186"/>
            <a:ext cx="2490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22" y="3973193"/>
            <a:ext cx="499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test('Map is empty',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isEmpty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6390" y="3216186"/>
            <a:ext cx="311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Map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Key is 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string.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0038" y="3990466"/>
            <a:ext cx="9049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Key is a string',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mappedFlavours.keys.runtimeType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940" y="1312676"/>
            <a:ext cx="153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== STRING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633753" y="1175975"/>
            <a:ext cx="1076383" cy="76215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6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9831" y="328749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888" y="3244800"/>
            <a:ext cx="335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Value is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bool.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7523" y="3990466"/>
            <a:ext cx="980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test('Map Value is a bool',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mappedFlavours.values.runtimeType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String,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8610" y="1207508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8609" y="1859437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4046" y="2530960"/>
            <a:ext cx="6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38528" y="249913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 flipV="1">
            <a:off x="4398734" y="1859437"/>
            <a:ext cx="1076383" cy="63684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812946" y="2019470"/>
            <a:ext cx="960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 ==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0712" y="1427647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27115" y="4338168"/>
            <a:ext cx="6714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requires a List&lt;String&gt;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Parameter.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return type is Map&lt;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String,bool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should not be empty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4171" y="2811812"/>
            <a:ext cx="3958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FUNCTION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TEST CASES 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60097" y="1152211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()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808514" y="3778465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requires a List&lt;String&gt;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Parameter.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417" y="4585946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requires a List&lt;String&gt; Parameter',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() =&gt;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== () =&gt; {'': false},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isFalse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60098" y="2352417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9418320" y="2222827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90382" y="1051005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8514" y="3778465"/>
            <a:ext cx="660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2.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return type is Map&lt;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String,bool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4954" y="4634363"/>
            <a:ext cx="103156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return type is Map&lt;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String,bool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tempFunction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(List&lt;String&gt; temp) =&gt; Map&lt;String, bool&gt;();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(equals((List&lt;String&gt; temp) =&gt; 0)));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equals(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tempFunction.runtimeType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5433" y="867284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75555" y="2431286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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470" y="705586"/>
            <a:ext cx="744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endParaRPr lang="en-US" sz="60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19701" y="1254032"/>
            <a:ext cx="20900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7450" y="81098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B9BD5"/>
                </a:solidFill>
                <a:latin typeface="Consolas" panose="020B0609020204030204" pitchFamily="49" charset="0"/>
              </a:rPr>
              <a:t>returns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36405" y="98258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97204" y="2521914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41472" y="2908662"/>
            <a:ext cx="20900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99221" y="2465613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5B9BD5"/>
                </a:solidFill>
                <a:latin typeface="Consolas" panose="020B0609020204030204" pitchFamily="49" charset="0"/>
              </a:rPr>
              <a:t>returns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65728" y="26249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{'':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false}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4365" y="3226521"/>
            <a:ext cx="1686891" cy="4426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BUTTON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4888029" y="3142450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68048" y="4197068"/>
            <a:ext cx="166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ElevatedButton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637810" y="3865140"/>
            <a:ext cx="1" cy="385614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3653" y="1354013"/>
            <a:ext cx="4074602" cy="416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80392" y="583167"/>
            <a:ext cx="251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435" y="4615437"/>
            <a:ext cx="4918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3.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should not be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empty.</a:t>
            </a:r>
            <a:endParaRPr 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9386" y="5044337"/>
            <a:ext cx="62632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test('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should not be empty', ()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mappedFlavours.isEmpty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convertToMap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(flavours);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expect(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mappedFlavours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isNotEmpty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325062" y="230659"/>
            <a:ext cx="4706637" cy="762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convertToMap</a:t>
            </a:r>
            <a:r>
              <a:rPr lang="en-US" sz="2400" b="1" dirty="0" smtClean="0"/>
              <a:t>(List&lt;String flavours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130764" y="410204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16909" y="2382899"/>
            <a:ext cx="6235723" cy="1305072"/>
            <a:chOff x="2525098" y="3134975"/>
            <a:chExt cx="6235723" cy="1305072"/>
          </a:xfrm>
        </p:grpSpPr>
        <p:sp>
          <p:nvSpPr>
            <p:cNvPr id="12" name="Rectangle 11"/>
            <p:cNvSpPr/>
            <p:nvPr/>
          </p:nvSpPr>
          <p:spPr>
            <a:xfrm>
              <a:off x="2525099" y="3134975"/>
              <a:ext cx="1467780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25098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60175" y="3701101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93665" y="3716627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9096" y="2027075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94505" y="173754"/>
            <a:ext cx="146778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94504" y="825683"/>
            <a:ext cx="1467781" cy="653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07406" y="152821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388" y="1538394"/>
            <a:ext cx="61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effectLst/>
                <a:latin typeface="Consolas" panose="020B0609020204030204" pitchFamily="49" charset="0"/>
              </a:rPr>
              <a:t>0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529839" y="802229"/>
            <a:ext cx="2251394" cy="2206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748573" y="1224999"/>
            <a:ext cx="18116" cy="850091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3653" y="-67541"/>
            <a:ext cx="11059471" cy="6858305"/>
            <a:chOff x="683653" y="-67541"/>
            <a:chExt cx="11059471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4365" y="3226521"/>
              <a:ext cx="1686891" cy="4426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BUTTON</a:t>
              </a:r>
              <a:endParaRPr lang="en-US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88029" y="3142450"/>
              <a:ext cx="1267690" cy="7090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pops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68048" y="4197068"/>
              <a:ext cx="1661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7030A0"/>
                  </a:solidFill>
                </a:rPr>
                <a:t>ElevatedButton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2637810" y="3865140"/>
              <a:ext cx="1" cy="385614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653" y="1354013"/>
              <a:ext cx="4074602" cy="4166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80392" y="583167"/>
              <a:ext cx="2514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B0F0"/>
                  </a:solidFill>
                </a:rPr>
                <a:t>DEMO PAGE</a:t>
              </a:r>
              <a:endParaRPr lang="en-US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1909" y="1591442"/>
            <a:ext cx="3159614" cy="3479776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720" y="2789767"/>
            <a:ext cx="1929925" cy="940653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MULTISELECTFORMFIELD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3944350" y="2882612"/>
            <a:ext cx="1267690" cy="709044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83492" y="672068"/>
            <a:ext cx="2569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DEMO PAGE</a:t>
            </a:r>
            <a:endParaRPr lang="en-US" sz="36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54562" y="1605118"/>
            <a:ext cx="2252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>
                  <a:alpha val="784"/>
                </a:srgbClr>
              </a:clrFrom>
              <a:clrTo>
                <a:srgbClr val="010101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0793">
            <a:off x="674315" y="4296090"/>
            <a:ext cx="429369" cy="429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angle 57"/>
          <p:cNvSpPr/>
          <p:nvPr/>
        </p:nvSpPr>
        <p:spPr>
          <a:xfrm>
            <a:off x="923041" y="4439528"/>
            <a:ext cx="2753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GlobalKey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FormState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431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501500"/>
              </p:ext>
            </p:extLst>
          </p:nvPr>
        </p:nvGraphicFramePr>
        <p:xfrm>
          <a:off x="838200" y="1825623"/>
          <a:ext cx="10515600" cy="386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8065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2058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35450" y="2120900"/>
            <a:ext cx="3721100" cy="1193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3151346" y="4200921"/>
            <a:ext cx="2476183" cy="462756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89580" y="2456190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Card Container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151223" y="2350968"/>
            <a:ext cx="3882833" cy="7336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0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295342" y="417503"/>
            <a:ext cx="5447782" cy="637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84874" y="1059488"/>
            <a:ext cx="4650997" cy="522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1681" y="1132587"/>
            <a:ext cx="1642396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QUESTION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44971" y="4031619"/>
            <a:ext cx="3871474" cy="461665"/>
            <a:chOff x="6184497" y="2147254"/>
            <a:chExt cx="4140607" cy="493759"/>
          </a:xfrm>
        </p:grpSpPr>
        <p:sp>
          <p:nvSpPr>
            <p:cNvPr id="9" name="TextBox 8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0342" y="3293675"/>
            <a:ext cx="3871474" cy="461665"/>
            <a:chOff x="6184497" y="2147254"/>
            <a:chExt cx="4140607" cy="493759"/>
          </a:xfrm>
        </p:grpSpPr>
        <p:sp>
          <p:nvSpPr>
            <p:cNvPr id="13" name="TextBox 12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44971" y="2525227"/>
            <a:ext cx="3871474" cy="461665"/>
            <a:chOff x="6184497" y="2147254"/>
            <a:chExt cx="4140607" cy="493759"/>
          </a:xfrm>
        </p:grpSpPr>
        <p:sp>
          <p:nvSpPr>
            <p:cNvPr id="16" name="TextBox 15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40900" y="4772588"/>
            <a:ext cx="3871474" cy="461665"/>
            <a:chOff x="6184497" y="2147254"/>
            <a:chExt cx="4140607" cy="493759"/>
          </a:xfrm>
        </p:grpSpPr>
        <p:sp>
          <p:nvSpPr>
            <p:cNvPr id="22" name="TextBox 21"/>
            <p:cNvSpPr txBox="1"/>
            <p:nvPr/>
          </p:nvSpPr>
          <p:spPr>
            <a:xfrm>
              <a:off x="6184497" y="2147254"/>
              <a:ext cx="1523520" cy="493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OPTION 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01199" y="2187527"/>
              <a:ext cx="723905" cy="4426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235280" y="5598914"/>
            <a:ext cx="1577246" cy="41390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SUBMIT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5274" y="444398"/>
            <a:ext cx="1999713" cy="48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SimpleDialog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4374" y="1229498"/>
            <a:ext cx="800665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title =&gt;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 flipH="1">
            <a:off x="8727554" y="763039"/>
            <a:ext cx="512979" cy="2967951"/>
          </a:xfrm>
          <a:prstGeom prst="leftBrac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89035" y="1688238"/>
            <a:ext cx="1638919" cy="34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CheckboxListTile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8234536" y="2571426"/>
            <a:ext cx="1794818" cy="358389"/>
            <a:chOff x="7705493" y="2349065"/>
            <a:chExt cx="1919588" cy="383303"/>
          </a:xfrm>
        </p:grpSpPr>
        <p:sp>
          <p:nvSpPr>
            <p:cNvPr id="18" name="Rectangle 17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18250" y="3361249"/>
            <a:ext cx="1794818" cy="358389"/>
            <a:chOff x="7705493" y="2349065"/>
            <a:chExt cx="1919588" cy="383303"/>
          </a:xfrm>
        </p:grpSpPr>
        <p:sp>
          <p:nvSpPr>
            <p:cNvPr id="30" name="Rectangle 29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30464" y="4106292"/>
            <a:ext cx="1844277" cy="358389"/>
            <a:chOff x="7705493" y="2349065"/>
            <a:chExt cx="1972486" cy="383303"/>
          </a:xfrm>
        </p:grpSpPr>
        <p:sp>
          <p:nvSpPr>
            <p:cNvPr id="33" name="Rectangle 32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634102" y="2349065"/>
              <a:ext cx="1043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 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30464" y="4826910"/>
            <a:ext cx="1794818" cy="358389"/>
            <a:chOff x="7705493" y="2349065"/>
            <a:chExt cx="1919588" cy="383303"/>
          </a:xfrm>
        </p:grpSpPr>
        <p:sp>
          <p:nvSpPr>
            <p:cNvPr id="36" name="Rectangle 35"/>
            <p:cNvSpPr/>
            <p:nvPr/>
          </p:nvSpPr>
          <p:spPr>
            <a:xfrm>
              <a:off x="7705493" y="2363036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&lt;= title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4104" y="2349065"/>
              <a:ext cx="990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v</a:t>
              </a:r>
              <a:r>
                <a:rPr lang="en-US" b="1" i="1" dirty="0" smtClean="0"/>
                <a:t>alue =&gt;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005050" y="1702121"/>
            <a:ext cx="1160979" cy="34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6786272" y="1395727"/>
            <a:ext cx="458102" cy="1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54322" y="6359826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D0009A"/>
                </a:solidFill>
              </a:rPr>
              <a:t>ElevatedButton</a:t>
            </a:r>
            <a:endParaRPr lang="en-US" dirty="0">
              <a:solidFill>
                <a:srgbClr val="D0009A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953795" y="6047221"/>
            <a:ext cx="2683" cy="362695"/>
          </a:xfrm>
          <a:prstGeom prst="straightConnector1">
            <a:avLst/>
          </a:prstGeom>
          <a:ln>
            <a:solidFill>
              <a:srgbClr val="D0009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05686" y="3115233"/>
            <a:ext cx="377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MULTISELECT FORMFIELD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7010728" y="674731"/>
            <a:ext cx="960396" cy="1268212"/>
          </a:xfrm>
          <a:prstGeom prst="bentConnector3">
            <a:avLst>
              <a:gd name="adj1" fmla="val 125163"/>
            </a:avLst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9155" y="-67541"/>
            <a:ext cx="4172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MULTISELECT DIALOG</a:t>
            </a:r>
            <a:endParaRPr lang="en-US" sz="3200" dirty="0">
              <a:solidFill>
                <a:srgbClr val="00B0F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767679" y="1947658"/>
            <a:ext cx="0" cy="3855682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82544" y="58672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751329" y="5799381"/>
            <a:ext cx="266876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996087" y="5606252"/>
            <a:ext cx="95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children =&gt;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7821102" y="5957483"/>
            <a:ext cx="291909" cy="882107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5417" y="438856"/>
            <a:ext cx="3480362" cy="2591726"/>
            <a:chOff x="298203" y="790277"/>
            <a:chExt cx="3159614" cy="3479776"/>
          </a:xfrm>
        </p:grpSpPr>
        <p:sp>
          <p:nvSpPr>
            <p:cNvPr id="52" name="Rectangle 51"/>
            <p:cNvSpPr/>
            <p:nvPr/>
          </p:nvSpPr>
          <p:spPr>
            <a:xfrm>
              <a:off x="298203" y="790277"/>
              <a:ext cx="3159614" cy="347977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014" y="1988602"/>
              <a:ext cx="1929925" cy="1193829"/>
            </a:xfrm>
            <a:prstGeom prst="fram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MULTISELECT</a:t>
              </a:r>
              <a:br>
                <a:rPr lang="en-US" b="1" dirty="0" smtClean="0"/>
              </a:br>
              <a:r>
                <a:rPr lang="en-US" b="1" dirty="0" smtClean="0"/>
                <a:t>FORMFIELD</a:t>
              </a:r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856" y="803953"/>
              <a:ext cx="22525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10101">
                    <a:alpha val="784"/>
                  </a:srgbClr>
                </a:clrFrom>
                <a:clrTo>
                  <a:srgbClr val="010101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30">
              <a:off x="547685" y="3425236"/>
              <a:ext cx="269541" cy="5895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Rectangle 57"/>
            <p:cNvSpPr/>
            <p:nvPr/>
          </p:nvSpPr>
          <p:spPr>
            <a:xfrm>
              <a:off x="699335" y="3638363"/>
              <a:ext cx="27539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 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GlobalKey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&lt;</a:t>
              </a:r>
              <a:r>
                <a:rPr lang="en-US" sz="1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FormState</a:t>
              </a:r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&gt;()</a:t>
              </a:r>
            </a:p>
          </p:txBody>
        </p:sp>
      </p:grpSp>
      <p:graphicFrame>
        <p:nvGraphicFramePr>
          <p:cNvPr id="7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36172"/>
              </p:ext>
            </p:extLst>
          </p:nvPr>
        </p:nvGraphicFramePr>
        <p:xfrm>
          <a:off x="1472394" y="3824426"/>
          <a:ext cx="3267886" cy="2950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7886">
                  <a:extLst>
                    <a:ext uri="{9D8B030D-6E8A-4147-A177-3AD203B41FA5}">
                      <a16:colId xmlns:a16="http://schemas.microsoft.com/office/drawing/2014/main" val="2621722216"/>
                    </a:ext>
                  </a:extLst>
                </a:gridCol>
              </a:tblGrid>
              <a:tr h="1212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0328"/>
                  </a:ext>
                </a:extLst>
              </a:tr>
              <a:tr h="14369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STATE.HASERROR IS 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ELSE SHOW EMPTY CONTAINER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76371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2134730" y="4167049"/>
            <a:ext cx="1875984" cy="5548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Alternate Process 71"/>
          <p:cNvSpPr/>
          <p:nvPr/>
        </p:nvSpPr>
        <p:spPr>
          <a:xfrm>
            <a:off x="2585478" y="5724263"/>
            <a:ext cx="962187" cy="322958"/>
          </a:xfrm>
          <a:prstGeom prst="flowChartAlternateProcess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213870" y="4277736"/>
            <a:ext cx="1757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CARD CONTAINER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4357202" y="4142958"/>
            <a:ext cx="1841994" cy="733663"/>
          </a:xfrm>
          <a:prstGeom prst="rightArrow">
            <a:avLst>
              <a:gd name="adj1" fmla="val 50000"/>
              <a:gd name="adj2" fmla="val 856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ONTAP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973531" y="-19645"/>
            <a:ext cx="2027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DEMO PAGE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96516" y="1308779"/>
            <a:ext cx="2322789" cy="103883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RESULTS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9" name="Elbow Connector 78"/>
          <p:cNvCxnSpPr>
            <a:stCxn id="4" idx="1"/>
            <a:endCxn id="70" idx="1"/>
          </p:cNvCxnSpPr>
          <p:nvPr/>
        </p:nvCxnSpPr>
        <p:spPr>
          <a:xfrm rot="10800000" flipH="1" flipV="1">
            <a:off x="929162" y="1775944"/>
            <a:ext cx="543231" cy="3523623"/>
          </a:xfrm>
          <a:prstGeom prst="bentConnector3">
            <a:avLst>
              <a:gd name="adj1" fmla="val -9017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1999" y="3557127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COLUMN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1475365" y="4656354"/>
            <a:ext cx="1077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2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5417" y="-67541"/>
            <a:ext cx="11507707" cy="6858305"/>
            <a:chOff x="235417" y="-67541"/>
            <a:chExt cx="11507707" cy="6858305"/>
          </a:xfrm>
        </p:grpSpPr>
        <p:sp>
          <p:nvSpPr>
            <p:cNvPr id="49" name="Rectangle 48"/>
            <p:cNvSpPr/>
            <p:nvPr/>
          </p:nvSpPr>
          <p:spPr>
            <a:xfrm>
              <a:off x="6295342" y="417503"/>
              <a:ext cx="5447782" cy="6373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84874" y="1059488"/>
              <a:ext cx="4650997" cy="5226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81681" y="1132587"/>
              <a:ext cx="1642396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QUESTION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4971" y="4031619"/>
              <a:ext cx="3871474" cy="461665"/>
              <a:chOff x="6184497" y="2147254"/>
              <a:chExt cx="4140607" cy="49375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3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0342" y="3293675"/>
              <a:ext cx="3871474" cy="461665"/>
              <a:chOff x="6184497" y="2147254"/>
              <a:chExt cx="4140607" cy="4937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44971" y="2525227"/>
              <a:ext cx="3871474" cy="461665"/>
              <a:chOff x="6184497" y="2147254"/>
              <a:chExt cx="4140607" cy="49375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840900" y="4772588"/>
              <a:ext cx="3871474" cy="461665"/>
              <a:chOff x="6184497" y="2147254"/>
              <a:chExt cx="4140607" cy="49375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184497" y="2147254"/>
                <a:ext cx="1523520" cy="49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OPTION 4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01199" y="2187527"/>
                <a:ext cx="723905" cy="4426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235280" y="5598914"/>
              <a:ext cx="1577246" cy="4139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SUBMIT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5274" y="444398"/>
              <a:ext cx="1999713" cy="489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SimpleDialog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4374" y="1229498"/>
              <a:ext cx="800665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title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16200000" flipH="1">
              <a:off x="8727554" y="763039"/>
              <a:ext cx="512979" cy="2967951"/>
            </a:xfrm>
            <a:prstGeom prst="leftBrac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189035" y="1688238"/>
              <a:ext cx="1638919" cy="345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/>
                <a:t>CheckboxListTile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234536" y="2571426"/>
              <a:ext cx="1794818" cy="358389"/>
              <a:chOff x="7705493" y="2349065"/>
              <a:chExt cx="1919588" cy="38330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218250" y="3361249"/>
              <a:ext cx="1794818" cy="358389"/>
              <a:chOff x="7705493" y="2349065"/>
              <a:chExt cx="1919588" cy="38330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230464" y="4106292"/>
              <a:ext cx="1844277" cy="358389"/>
              <a:chOff x="7705493" y="2349065"/>
              <a:chExt cx="1972486" cy="38330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34102" y="2349065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 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230464" y="4826910"/>
              <a:ext cx="1794818" cy="358389"/>
              <a:chOff x="7705493" y="2349065"/>
              <a:chExt cx="1919588" cy="38330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705493" y="2363036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 smtClean="0"/>
                  <a:t>&lt;= title</a:t>
                </a:r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634104" y="2349065"/>
                <a:ext cx="990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v</a:t>
                </a:r>
                <a:r>
                  <a:rPr lang="en-US" b="1" i="1" dirty="0" smtClean="0"/>
                  <a:t>alue =&gt;</a:t>
                </a:r>
                <a:endParaRPr lang="en-US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005050" y="1702121"/>
              <a:ext cx="1160979" cy="345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 flipV="1">
              <a:off x="6786272" y="1395727"/>
              <a:ext cx="458102" cy="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8354322" y="6359826"/>
              <a:ext cx="1656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D0009A"/>
                  </a:solidFill>
                </a:rPr>
                <a:t>ElevatedButton</a:t>
              </a:r>
              <a:endParaRPr lang="en-US" dirty="0">
                <a:solidFill>
                  <a:srgbClr val="D0009A"/>
                </a:solidFill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953795" y="6047221"/>
              <a:ext cx="2683" cy="362695"/>
            </a:xfrm>
            <a:prstGeom prst="straightConnector1">
              <a:avLst/>
            </a:prstGeom>
            <a:ln>
              <a:solidFill>
                <a:srgbClr val="D0009A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1305686" y="3115233"/>
              <a:ext cx="37745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MULTISELECT FORMFIELD</a:t>
              </a:r>
              <a:endParaRPr lang="en-US" sz="2400" dirty="0">
                <a:solidFill>
                  <a:srgbClr val="00B0F0"/>
                </a:solidFill>
              </a:endParaRPr>
            </a:p>
          </p:txBody>
        </p:sp>
        <p:cxnSp>
          <p:nvCxnSpPr>
            <p:cNvPr id="3" name="Elbow Connector 2"/>
            <p:cNvCxnSpPr/>
            <p:nvPr/>
          </p:nvCxnSpPr>
          <p:spPr>
            <a:xfrm rot="10800000" flipV="1">
              <a:off x="7010728" y="674731"/>
              <a:ext cx="960396" cy="1268212"/>
            </a:xfrm>
            <a:prstGeom prst="bentConnector3">
              <a:avLst>
                <a:gd name="adj1" fmla="val 125163"/>
              </a:avLst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69155" y="-67541"/>
              <a:ext cx="41728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B0F0"/>
                  </a:solidFill>
                </a:rPr>
                <a:t>MULTISELECT DIALOG</a:t>
              </a:r>
              <a:endParaRPr lang="en-US" sz="3200" dirty="0">
                <a:solidFill>
                  <a:srgbClr val="00B0F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6767679" y="1947658"/>
              <a:ext cx="0" cy="385568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282544" y="5867288"/>
              <a:ext cx="6687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Align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751329" y="5799381"/>
              <a:ext cx="266876" cy="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996087" y="5606252"/>
              <a:ext cx="952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children =&gt;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7821102" y="5957483"/>
              <a:ext cx="291909" cy="882107"/>
            </a:xfrm>
            <a:prstGeom prst="bentConnector2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35417" y="438856"/>
              <a:ext cx="3480362" cy="2591726"/>
              <a:chOff x="298203" y="790277"/>
              <a:chExt cx="3159614" cy="34797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98203" y="790277"/>
                <a:ext cx="3159614" cy="347977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28014" y="1988602"/>
                <a:ext cx="1929925" cy="1193829"/>
              </a:xfrm>
              <a:prstGeom prst="fram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MULTISELECT</a:t>
                </a:r>
                <a:br>
                  <a:rPr lang="en-US" b="1" dirty="0" smtClean="0"/>
                </a:br>
                <a:r>
                  <a:rPr lang="en-US" b="1" dirty="0" smtClean="0"/>
                  <a:t>FORMFIELD</a:t>
                </a:r>
                <a:endParaRPr lang="en-US" b="1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0856" y="803953"/>
                <a:ext cx="225256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</a:t>
                </a: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010101">
                      <a:alpha val="784"/>
                    </a:srgbClr>
                  </a:clrFrom>
                  <a:clrTo>
                    <a:srgbClr val="010101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81630">
                <a:off x="547685" y="3425236"/>
                <a:ext cx="269541" cy="5895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699335" y="3638363"/>
                <a:ext cx="27539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 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GlobalKey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&lt;</a:t>
                </a:r>
                <a:r>
                  <a:rPr lang="en-US" sz="16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FormState</a:t>
                </a:r>
                <a:r>
                  <a:rPr lang="en-US" sz="1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&gt;()</a:t>
                </a:r>
              </a:p>
            </p:txBody>
          </p:sp>
        </p:grpSp>
        <p:graphicFrame>
          <p:nvGraphicFramePr>
            <p:cNvPr id="7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6611072"/>
                </p:ext>
              </p:extLst>
            </p:nvPr>
          </p:nvGraphicFramePr>
          <p:xfrm>
            <a:off x="1472394" y="3824426"/>
            <a:ext cx="3267886" cy="2950284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67886">
                    <a:extLst>
                      <a:ext uri="{9D8B030D-6E8A-4147-A177-3AD203B41FA5}">
                        <a16:colId xmlns:a16="http://schemas.microsoft.com/office/drawing/2014/main" val="2621722216"/>
                      </a:ext>
                    </a:extLst>
                  </a:gridCol>
                </a:tblGrid>
                <a:tr h="1212924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65330328"/>
                    </a:ext>
                  </a:extLst>
                </a:tr>
                <a:tr h="143696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 smtClean="0"/>
                          <a:t>IF</a:t>
                        </a:r>
                        <a:r>
                          <a:rPr lang="en-US" baseline="0" dirty="0" smtClean="0"/>
                          <a:t> STATE.HASERROR IS TRUE</a:t>
                        </a:r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baseline="0" dirty="0" smtClean="0"/>
                      </a:p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ELSE SHOW EMPTY CONTAINER</a:t>
                        </a:r>
                        <a:endParaRPr lang="en-US" dirty="0" smtClean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714576371"/>
                    </a:ext>
                  </a:extLst>
                </a:tr>
              </a:tbl>
            </a:graphicData>
          </a:graphic>
        </p:graphicFrame>
        <p:sp>
          <p:nvSpPr>
            <p:cNvPr id="71" name="Rounded Rectangle 70"/>
            <p:cNvSpPr/>
            <p:nvPr/>
          </p:nvSpPr>
          <p:spPr>
            <a:xfrm>
              <a:off x="2134730" y="4167049"/>
              <a:ext cx="1875984" cy="55485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Alternate Process 71"/>
            <p:cNvSpPr/>
            <p:nvPr/>
          </p:nvSpPr>
          <p:spPr>
            <a:xfrm>
              <a:off x="2585478" y="5724263"/>
              <a:ext cx="962187" cy="322958"/>
            </a:xfrm>
            <a:prstGeom prst="flowChartAlternateProcess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ERROR!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13870" y="4277736"/>
              <a:ext cx="17576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CARD CONTAINER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4357202" y="4142958"/>
              <a:ext cx="1841994" cy="733663"/>
            </a:xfrm>
            <a:prstGeom prst="rightArrow">
              <a:avLst>
                <a:gd name="adj1" fmla="val 50000"/>
                <a:gd name="adj2" fmla="val 8561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 smtClean="0"/>
                <a:t>ONTAP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3531" y="-19645"/>
              <a:ext cx="20278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B0F0"/>
                  </a:solidFill>
                </a:rPr>
                <a:t>DEMO PAGE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flipH="1">
              <a:off x="3796516" y="1308779"/>
              <a:ext cx="2322789" cy="1038835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RETURN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Elbow Connector 78"/>
            <p:cNvCxnSpPr>
              <a:stCxn id="4" idx="1"/>
              <a:endCxn id="70" idx="1"/>
            </p:cNvCxnSpPr>
            <p:nvPr/>
          </p:nvCxnSpPr>
          <p:spPr>
            <a:xfrm rot="10800000" flipH="1" flipV="1">
              <a:off x="929162" y="1775944"/>
              <a:ext cx="543231" cy="3523623"/>
            </a:xfrm>
            <a:prstGeom prst="bentConnector3">
              <a:avLst>
                <a:gd name="adj1" fmla="val -90175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501999" y="3557127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COLUMN</a:t>
              </a:r>
              <a:endParaRPr lang="en-US" sz="1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5365" y="4656354"/>
              <a:ext cx="1077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ROW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2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29839" y="1031631"/>
            <a:ext cx="6230982" cy="653143"/>
            <a:chOff x="1593669" y="1737360"/>
            <a:chExt cx="6230982" cy="653143"/>
          </a:xfrm>
        </p:grpSpPr>
        <p:sp>
          <p:nvSpPr>
            <p:cNvPr id="16" name="Rectangle 15"/>
            <p:cNvSpPr/>
            <p:nvPr/>
          </p:nvSpPr>
          <p:spPr>
            <a:xfrm>
              <a:off x="1593669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6708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19747" y="1737360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82786" y="1737360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39831" y="32874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List&lt;String&gt; 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6384" y="445363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86BC4"/>
                </a:solidFill>
                <a:latin typeface="Consolas" panose="020B0609020204030204" pitchFamily="49" charset="0"/>
              </a:rPr>
              <a:t>Map&lt;String, bool&gt; </a:t>
            </a:r>
            <a:r>
              <a:rPr lang="en-US" b="1" dirty="0" err="1" smtClean="0">
                <a:solidFill>
                  <a:srgbClr val="386BC4"/>
                </a:solidFill>
                <a:latin typeface="Consolas" panose="020B0609020204030204" pitchFamily="49" charset="0"/>
              </a:rPr>
              <a:t>mappedFlavours</a:t>
            </a:r>
            <a:endParaRPr lang="en-US" b="1" dirty="0">
              <a:solidFill>
                <a:srgbClr val="386BC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747" y="1716035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79272" y="3039652"/>
            <a:ext cx="4153287" cy="76205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?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1929" y="2121551"/>
            <a:ext cx="9247" cy="702332"/>
          </a:xfrm>
          <a:prstGeom prst="straightConnector1">
            <a:avLst/>
          </a:prstGeom>
          <a:ln w="76200" cap="flat" cmpd="sng" algn="ctr">
            <a:solidFill>
              <a:srgbClr val="D0009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4623" y="4073035"/>
            <a:ext cx="9247" cy="70233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29839" y="5026016"/>
            <a:ext cx="6230982" cy="1305072"/>
            <a:chOff x="2529839" y="3134975"/>
            <a:chExt cx="6230982" cy="1305072"/>
          </a:xfrm>
        </p:grpSpPr>
        <p:sp>
          <p:nvSpPr>
            <p:cNvPr id="33" name="Rectangle 32"/>
            <p:cNvSpPr/>
            <p:nvPr/>
          </p:nvSpPr>
          <p:spPr>
            <a:xfrm>
              <a:off x="2529839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Chocolate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2878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Caramel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55917" y="3134975"/>
              <a:ext cx="146303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Vanilla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18956" y="3134975"/>
              <a:ext cx="1841865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Peanut Butter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29839" y="3786904"/>
              <a:ext cx="1458298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287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55917" y="3786904"/>
              <a:ext cx="1463039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18956" y="3786904"/>
              <a:ext cx="1841865" cy="65314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2860535" y="6349468"/>
            <a:ext cx="61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  0           1          2            3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5017" y="631764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9809" y="168477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onsolas" panose="020B0609020204030204" pitchFamily="49" charset="0"/>
              </a:rPr>
              <a:t>INDEX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1134</Words>
  <Application>Microsoft Office PowerPoint</Application>
  <PresentationFormat>Widescreen</PresentationFormat>
  <Paragraphs>432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343</cp:revision>
  <dcterms:created xsi:type="dcterms:W3CDTF">2021-02-10T13:30:19Z</dcterms:created>
  <dcterms:modified xsi:type="dcterms:W3CDTF">2021-03-14T17:15:04Z</dcterms:modified>
</cp:coreProperties>
</file>