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D0009A"/>
    <a:srgbClr val="386B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5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8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9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9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8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7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8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7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7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0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4727" y="3331025"/>
            <a:ext cx="1686891" cy="4426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BUTTON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6048103" y="732021"/>
            <a:ext cx="4571404" cy="5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836989" y="3210759"/>
            <a:ext cx="1267690" cy="709044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2012" y="1045336"/>
            <a:ext cx="1756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QUESTION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219330" y="3910766"/>
            <a:ext cx="4140607" cy="523220"/>
            <a:chOff x="6184497" y="2147254"/>
            <a:chExt cx="4140607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6184497" y="2147254"/>
              <a:ext cx="16343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OPTION 3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225074" y="3121523"/>
            <a:ext cx="4140607" cy="523220"/>
            <a:chOff x="6184497" y="2147254"/>
            <a:chExt cx="4140607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6184497" y="2147254"/>
              <a:ext cx="16343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OPTION 2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19330" y="2299654"/>
            <a:ext cx="4140607" cy="523220"/>
            <a:chOff x="6184497" y="2147254"/>
            <a:chExt cx="4140607" cy="523220"/>
          </a:xfrm>
        </p:grpSpPr>
        <p:sp>
          <p:nvSpPr>
            <p:cNvPr id="16" name="TextBox 15"/>
            <p:cNvSpPr txBox="1"/>
            <p:nvPr/>
          </p:nvSpPr>
          <p:spPr>
            <a:xfrm>
              <a:off x="6184497" y="2147254"/>
              <a:ext cx="16343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OPTION 1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14976" y="4703245"/>
            <a:ext cx="4140607" cy="523220"/>
            <a:chOff x="6184497" y="2147254"/>
            <a:chExt cx="4140607" cy="523220"/>
          </a:xfrm>
        </p:grpSpPr>
        <p:sp>
          <p:nvSpPr>
            <p:cNvPr id="22" name="TextBox 21"/>
            <p:cNvSpPr txBox="1"/>
            <p:nvPr/>
          </p:nvSpPr>
          <p:spPr>
            <a:xfrm>
              <a:off x="6184497" y="2147254"/>
              <a:ext cx="16343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OPTION 4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76853" y="5630160"/>
            <a:ext cx="1686891" cy="4426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SUBMIT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643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529839" y="1031631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6384" y="4453638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 smtClean="0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06747" y="1716035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154690" y="3033813"/>
            <a:ext cx="2602451" cy="762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initMap()</a:t>
            </a:r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51929" y="2121551"/>
            <a:ext cx="9247" cy="702332"/>
          </a:xfrm>
          <a:prstGeom prst="straightConnector1">
            <a:avLst/>
          </a:prstGeom>
          <a:ln w="76200" cap="flat" cmpd="sng" algn="ctr">
            <a:solidFill>
              <a:srgbClr val="D0009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74623" y="4073035"/>
            <a:ext cx="9247" cy="702332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525098" y="5026016"/>
            <a:ext cx="6235723" cy="1305072"/>
            <a:chOff x="2525098" y="3134975"/>
            <a:chExt cx="6235723" cy="1305072"/>
          </a:xfrm>
        </p:grpSpPr>
        <p:sp>
          <p:nvSpPr>
            <p:cNvPr id="33" name="Rectangle 32"/>
            <p:cNvSpPr/>
            <p:nvPr/>
          </p:nvSpPr>
          <p:spPr>
            <a:xfrm>
              <a:off x="2529839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92878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455917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918956" y="3134975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525098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9287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5591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18956" y="3786904"/>
              <a:ext cx="1841865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2860535" y="6349468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25017" y="6317641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19809" y="168477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54388" y="4031404"/>
            <a:ext cx="51380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List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 has total fifteen 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vowels.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7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has total twenty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consonants.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8. 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empty.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9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List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null.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10. Lists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are not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same.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968" y="4044467"/>
            <a:ext cx="67141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ist is not empty.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List has total four flavours.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First flavour of list is Chocolate.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Last flavour of list is Peanut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Butter.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has two flavours starting with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the letter C.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23209" y="3053583"/>
            <a:ext cx="3204754" cy="53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LIST TEST CASES 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48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02528" y="2855747"/>
            <a:ext cx="2917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ist is not empty.</a:t>
            </a:r>
          </a:p>
        </p:txBody>
      </p:sp>
      <p:sp>
        <p:nvSpPr>
          <p:cNvPr id="2" name="Rectangle 1"/>
          <p:cNvSpPr/>
          <p:nvPr/>
        </p:nvSpPr>
        <p:spPr>
          <a:xfrm>
            <a:off x="2123914" y="3884415"/>
            <a:ext cx="8162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test('List is not empty ', () =&gt; expect(flavours,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isNotEmpty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1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138" y="3979156"/>
            <a:ext cx="4380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. List has total four flavours.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41499" y="4772689"/>
            <a:ext cx="7527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test('List has total four flavours',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flavours.length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greaterThan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(0)));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02691" y="2758114"/>
            <a:ext cx="5827799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830490" y="2295860"/>
            <a:ext cx="0" cy="46225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002691" y="2295860"/>
            <a:ext cx="0" cy="46225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56365" y="2758114"/>
            <a:ext cx="0" cy="442286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135276" y="3343816"/>
            <a:ext cx="1562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D0009A"/>
                </a:solidFill>
                <a:latin typeface="Consolas" panose="020B0609020204030204" pitchFamily="49" charset="0"/>
              </a:rPr>
              <a:t>Length = 4</a:t>
            </a:r>
          </a:p>
        </p:txBody>
      </p:sp>
    </p:spTree>
    <p:extLst>
      <p:ext uri="{BB962C8B-B14F-4D97-AF65-F5344CB8AC3E}">
        <p14:creationId xmlns:p14="http://schemas.microsoft.com/office/powerpoint/2010/main" val="41987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41812" y="4645360"/>
            <a:ext cx="4954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. First flavour of list is Chocolate.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3183879" y="2413464"/>
            <a:ext cx="714269" cy="1648778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FIRST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37219" y="5504584"/>
            <a:ext cx="76562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test('First flavour of list is Chocolate',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flavours.first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equals('Chocolate')));</a:t>
            </a:r>
          </a:p>
        </p:txBody>
      </p:sp>
    </p:spTree>
    <p:extLst>
      <p:ext uri="{BB962C8B-B14F-4D97-AF65-F5344CB8AC3E}">
        <p14:creationId xmlns:p14="http://schemas.microsoft.com/office/powerpoint/2010/main" val="65248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41812" y="4645360"/>
            <a:ext cx="5427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4. Last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flavour of list 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Peanut Butter.</a:t>
            </a:r>
          </a:p>
        </p:txBody>
      </p:sp>
      <p:sp>
        <p:nvSpPr>
          <p:cNvPr id="11" name="Up Arrow 10"/>
          <p:cNvSpPr/>
          <p:nvPr/>
        </p:nvSpPr>
        <p:spPr>
          <a:xfrm>
            <a:off x="7729765" y="2413464"/>
            <a:ext cx="714269" cy="1374458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LAST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79841" y="5360893"/>
            <a:ext cx="84160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test('Last flavour of list is Peanut Butter',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flavours.last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isNot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(equals('Chocolate'))));</a:t>
            </a:r>
          </a:p>
        </p:txBody>
      </p:sp>
    </p:spTree>
    <p:extLst>
      <p:ext uri="{BB962C8B-B14F-4D97-AF65-F5344CB8AC3E}">
        <p14:creationId xmlns:p14="http://schemas.microsoft.com/office/powerpoint/2010/main" val="11272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70119" y="2746283"/>
            <a:ext cx="6738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5.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has two flavours starting with the letter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4845" y="3579150"/>
            <a:ext cx="104951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'List has two flavours starting with letter C',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flavours.where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((flavour) =&gt;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flavour.startsWith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('C')).length,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   equals(2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ooae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aae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aia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eau </a:t>
              </a:r>
              <a:r>
                <a:rPr lang="en-US" b="1" dirty="0" err="1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98028" y="2742999"/>
            <a:ext cx="4496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. List has total fifteen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vowels.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60426" y="3547889"/>
            <a:ext cx="98897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test('List has total fifteen vowels', () {</a:t>
            </a: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var vowels = [];</a:t>
            </a: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flavours.forEach((flavour) =&gt;</a:t>
            </a: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 vowels.add(flavour.split(RegExp('[^aeiouyAEIOUY0-9\W]+')).join()));</a:t>
            </a:r>
          </a:p>
          <a:p>
            <a:endParaRPr lang="en-US" b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expect(vowels.join().length, equals(15));</a:t>
            </a: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6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Chclt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Crml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Vnll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PntBttr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98028" y="2742999"/>
            <a:ext cx="477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7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List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has total twenty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consonants.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60426" y="3547889"/>
            <a:ext cx="98897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test('List has total twenty consonants', ()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consonants = [];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flavours.forEach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((flavour) =&gt;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consonants.add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flavour.split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(r'[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AaEeIiOoUu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]')).join()));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consonants.join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().length, equals(20));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245541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789716" y="1332081"/>
            <a:ext cx="146303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66624" y="2016485"/>
            <a:ext cx="1033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779686" y="198522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17519" y="2591999"/>
            <a:ext cx="2328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List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is empty.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09709" y="3515854"/>
            <a:ext cx="4591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test('List is empty', ()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flavours = [];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expect(flavours,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isEmpty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13383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10" y="627645"/>
            <a:ext cx="9169179" cy="56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372007" y="1242203"/>
            <a:ext cx="699134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92041" y="2449089"/>
            <a:ext cx="2328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9. List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null.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12415" y="3372164"/>
            <a:ext cx="57509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test('List is null', ()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flavours = null;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expect(flavours,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isNull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27702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347526" y="2072487"/>
            <a:ext cx="805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≠</a:t>
            </a:r>
            <a:endParaRPr lang="en-US" sz="5400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10892" y="4557827"/>
            <a:ext cx="3361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10. Lists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are not same.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99207" y="5238206"/>
            <a:ext cx="5679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test('Lists are not same', ()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expect(flavours == [],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isFalse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830287" y="1055463"/>
            <a:ext cx="6230982" cy="653143"/>
            <a:chOff x="1593669" y="1737360"/>
            <a:chExt cx="6230982" cy="653143"/>
          </a:xfrm>
        </p:grpSpPr>
        <p:sp>
          <p:nvSpPr>
            <p:cNvPr id="14" name="Rectangle 13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107195" y="1739867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20257" y="1708606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830287" y="3082509"/>
            <a:ext cx="6230982" cy="653143"/>
            <a:chOff x="1593669" y="1737360"/>
            <a:chExt cx="6230982" cy="653143"/>
          </a:xfrm>
        </p:grpSpPr>
        <p:sp>
          <p:nvSpPr>
            <p:cNvPr id="28" name="Rectangle 27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3107195" y="3766913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20257" y="373565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295342" y="417503"/>
            <a:ext cx="5447782" cy="6373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4365" y="3226521"/>
            <a:ext cx="1686891" cy="4426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BUTTON</a:t>
            </a:r>
            <a:endParaRPr lang="en-US" sz="2000" b="1" dirty="0"/>
          </a:p>
        </p:txBody>
      </p:sp>
      <p:sp>
        <p:nvSpPr>
          <p:cNvPr id="7" name="Right Arrow 6"/>
          <p:cNvSpPr/>
          <p:nvPr/>
        </p:nvSpPr>
        <p:spPr>
          <a:xfrm>
            <a:off x="4888029" y="3142450"/>
            <a:ext cx="1267690" cy="709044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868048" y="4197068"/>
            <a:ext cx="166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ElevatedButton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2637810" y="3865140"/>
            <a:ext cx="1" cy="385614"/>
          </a:xfrm>
          <a:prstGeom prst="line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83653" y="1354013"/>
            <a:ext cx="4074602" cy="4166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84874" y="1059488"/>
            <a:ext cx="4650997" cy="522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1681" y="1132587"/>
            <a:ext cx="1642396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QUESTION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844971" y="4031619"/>
            <a:ext cx="3871474" cy="461665"/>
            <a:chOff x="6184497" y="2147254"/>
            <a:chExt cx="4140607" cy="493759"/>
          </a:xfrm>
        </p:grpSpPr>
        <p:sp>
          <p:nvSpPr>
            <p:cNvPr id="9" name="TextBox 8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0342" y="3293675"/>
            <a:ext cx="3871474" cy="461665"/>
            <a:chOff x="6184497" y="2147254"/>
            <a:chExt cx="4140607" cy="493759"/>
          </a:xfrm>
        </p:grpSpPr>
        <p:sp>
          <p:nvSpPr>
            <p:cNvPr id="13" name="TextBox 12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44971" y="2525227"/>
            <a:ext cx="3871474" cy="461665"/>
            <a:chOff x="6184497" y="2147254"/>
            <a:chExt cx="4140607" cy="493759"/>
          </a:xfrm>
        </p:grpSpPr>
        <p:sp>
          <p:nvSpPr>
            <p:cNvPr id="16" name="TextBox 15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40900" y="4772588"/>
            <a:ext cx="3871474" cy="461665"/>
            <a:chOff x="6184497" y="2147254"/>
            <a:chExt cx="4140607" cy="493759"/>
          </a:xfrm>
        </p:grpSpPr>
        <p:sp>
          <p:nvSpPr>
            <p:cNvPr id="22" name="TextBox 21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4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235280" y="5598914"/>
            <a:ext cx="1577246" cy="4139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SUBMIT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955274" y="444398"/>
            <a:ext cx="1999713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SimpleDialog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4374" y="1229498"/>
            <a:ext cx="800665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title =&gt;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 rot="16200000" flipH="1">
            <a:off x="8727554" y="763039"/>
            <a:ext cx="512979" cy="2967951"/>
          </a:xfrm>
          <a:prstGeom prst="leftBrac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89035" y="1688238"/>
            <a:ext cx="1638919" cy="345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CheckboxListTile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8234536" y="2571426"/>
            <a:ext cx="1794818" cy="358389"/>
            <a:chOff x="7705493" y="2349065"/>
            <a:chExt cx="1919588" cy="383303"/>
          </a:xfrm>
        </p:grpSpPr>
        <p:sp>
          <p:nvSpPr>
            <p:cNvPr id="18" name="Rectangle 17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18250" y="3361249"/>
            <a:ext cx="1794818" cy="358389"/>
            <a:chOff x="7705493" y="2349065"/>
            <a:chExt cx="1919588" cy="383303"/>
          </a:xfrm>
        </p:grpSpPr>
        <p:sp>
          <p:nvSpPr>
            <p:cNvPr id="30" name="Rectangle 29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230464" y="4106292"/>
            <a:ext cx="1844277" cy="358389"/>
            <a:chOff x="7705493" y="2349065"/>
            <a:chExt cx="1972486" cy="383303"/>
          </a:xfrm>
        </p:grpSpPr>
        <p:sp>
          <p:nvSpPr>
            <p:cNvPr id="33" name="Rectangle 32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634102" y="2349065"/>
              <a:ext cx="10438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 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30464" y="4826910"/>
            <a:ext cx="1794818" cy="358389"/>
            <a:chOff x="7705493" y="2349065"/>
            <a:chExt cx="1919588" cy="383303"/>
          </a:xfrm>
        </p:grpSpPr>
        <p:sp>
          <p:nvSpPr>
            <p:cNvPr id="36" name="Rectangle 35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005050" y="1702121"/>
            <a:ext cx="1160979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6786272" y="1395727"/>
            <a:ext cx="458102" cy="1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354322" y="6359826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D0009A"/>
                </a:solidFill>
              </a:rPr>
              <a:t>ElevatedButton</a:t>
            </a:r>
            <a:endParaRPr lang="en-US" dirty="0">
              <a:solidFill>
                <a:srgbClr val="D0009A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8953795" y="6047221"/>
            <a:ext cx="2683" cy="362695"/>
          </a:xfrm>
          <a:prstGeom prst="straightConnector1">
            <a:avLst/>
          </a:prstGeom>
          <a:ln>
            <a:solidFill>
              <a:srgbClr val="D0009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380392" y="583167"/>
            <a:ext cx="2514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DEMO PAGE</a:t>
            </a:r>
            <a:endParaRPr lang="en-US" sz="3600" dirty="0">
              <a:solidFill>
                <a:srgbClr val="00B0F0"/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10800000" flipV="1">
            <a:off x="7010728" y="674731"/>
            <a:ext cx="960396" cy="1268212"/>
          </a:xfrm>
          <a:prstGeom prst="bentConnector3">
            <a:avLst>
              <a:gd name="adj1" fmla="val 125163"/>
            </a:avLst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69155" y="-67541"/>
            <a:ext cx="41728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MULTISELECT DIALOG</a:t>
            </a:r>
            <a:endParaRPr lang="en-US" sz="3200" dirty="0">
              <a:solidFill>
                <a:srgbClr val="00B0F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6767679" y="1947658"/>
            <a:ext cx="0" cy="3855682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282544" y="586728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751329" y="5799381"/>
            <a:ext cx="266876" cy="0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996087" y="5606252"/>
            <a:ext cx="95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7821102" y="5957483"/>
            <a:ext cx="291909" cy="882107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1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83653" y="-67541"/>
            <a:ext cx="11059471" cy="6858305"/>
            <a:chOff x="683653" y="-67541"/>
            <a:chExt cx="11059471" cy="6858305"/>
          </a:xfrm>
        </p:grpSpPr>
        <p:sp>
          <p:nvSpPr>
            <p:cNvPr id="49" name="Rectangle 48"/>
            <p:cNvSpPr/>
            <p:nvPr/>
          </p:nvSpPr>
          <p:spPr>
            <a:xfrm>
              <a:off x="6295342" y="417503"/>
              <a:ext cx="5447782" cy="6373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94365" y="3226521"/>
              <a:ext cx="1686891" cy="44267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BUTTON</a:t>
              </a:r>
              <a:endParaRPr lang="en-US" sz="2000" b="1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888029" y="3142450"/>
              <a:ext cx="1267690" cy="709044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pops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68048" y="4197068"/>
              <a:ext cx="1661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rgbClr val="7030A0"/>
                  </a:solidFill>
                </a:rPr>
                <a:t>ElevatedButton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2637810" y="3865140"/>
              <a:ext cx="1" cy="385614"/>
            </a:xfrm>
            <a:prstGeom prst="line">
              <a:avLst/>
            </a:prstGeom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653" y="1354013"/>
              <a:ext cx="4074602" cy="4166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84874" y="1059488"/>
              <a:ext cx="4650997" cy="52269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81681" y="1132587"/>
              <a:ext cx="1642396" cy="489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QUESTION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844971" y="4031619"/>
              <a:ext cx="3871474" cy="461665"/>
              <a:chOff x="6184497" y="2147254"/>
              <a:chExt cx="4140607" cy="49375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3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850342" y="3293675"/>
              <a:ext cx="3871474" cy="461665"/>
              <a:chOff x="6184497" y="2147254"/>
              <a:chExt cx="4140607" cy="49375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844971" y="2525227"/>
              <a:ext cx="3871474" cy="461665"/>
              <a:chOff x="6184497" y="2147254"/>
              <a:chExt cx="4140607" cy="493759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840900" y="4772588"/>
              <a:ext cx="3871474" cy="461665"/>
              <a:chOff x="6184497" y="2147254"/>
              <a:chExt cx="4140607" cy="493759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4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8235280" y="5598914"/>
              <a:ext cx="1577246" cy="41390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SUBMIT</a:t>
              </a:r>
              <a:endParaRPr lang="en-US" sz="20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55274" y="444398"/>
              <a:ext cx="1999713" cy="489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SimpleDialog</a:t>
              </a:r>
              <a:endPara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44374" y="1229498"/>
              <a:ext cx="800665" cy="34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title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26" name="Left Brace 25"/>
            <p:cNvSpPr/>
            <p:nvPr/>
          </p:nvSpPr>
          <p:spPr>
            <a:xfrm rot="16200000" flipH="1">
              <a:off x="8727554" y="763039"/>
              <a:ext cx="512979" cy="2967951"/>
            </a:xfrm>
            <a:prstGeom prst="leftBrac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8189035" y="1688238"/>
              <a:ext cx="1638919" cy="345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CheckboxListTile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8234536" y="2571426"/>
              <a:ext cx="1794818" cy="358389"/>
              <a:chOff x="7705493" y="2349065"/>
              <a:chExt cx="1919588" cy="38330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218250" y="3361249"/>
              <a:ext cx="1794818" cy="358389"/>
              <a:chOff x="7705493" y="2349065"/>
              <a:chExt cx="1919588" cy="38330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8230464" y="4106292"/>
              <a:ext cx="1844277" cy="358389"/>
              <a:chOff x="7705493" y="2349065"/>
              <a:chExt cx="1972486" cy="38330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634102" y="2349065"/>
                <a:ext cx="10438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 </a:t>
                </a:r>
                <a:endParaRPr lang="en-US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230464" y="4826910"/>
              <a:ext cx="1794818" cy="358389"/>
              <a:chOff x="7705493" y="2349065"/>
              <a:chExt cx="1919588" cy="38330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7005050" y="1702121"/>
              <a:ext cx="1160979" cy="34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children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 flipV="1">
              <a:off x="6786272" y="1395727"/>
              <a:ext cx="458102" cy="1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8354322" y="6359826"/>
              <a:ext cx="1656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rgbClr val="D0009A"/>
                  </a:solidFill>
                </a:rPr>
                <a:t>ElevatedButton</a:t>
              </a:r>
              <a:endParaRPr lang="en-US" dirty="0">
                <a:solidFill>
                  <a:srgbClr val="D0009A"/>
                </a:solidFill>
              </a:endParaRP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8953795" y="6047221"/>
              <a:ext cx="2683" cy="362695"/>
            </a:xfrm>
            <a:prstGeom prst="straightConnector1">
              <a:avLst/>
            </a:prstGeom>
            <a:ln>
              <a:solidFill>
                <a:srgbClr val="D0009A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1380392" y="583167"/>
              <a:ext cx="25148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b="1" dirty="0" smtClean="0">
                  <a:solidFill>
                    <a:srgbClr val="00B0F0"/>
                  </a:solidFill>
                </a:rPr>
                <a:t>DEMO PAGE</a:t>
              </a:r>
              <a:endParaRPr lang="en-US" sz="3600" dirty="0">
                <a:solidFill>
                  <a:srgbClr val="00B0F0"/>
                </a:solidFill>
              </a:endParaRPr>
            </a:p>
          </p:txBody>
        </p:sp>
        <p:cxnSp>
          <p:nvCxnSpPr>
            <p:cNvPr id="3" name="Elbow Connector 2"/>
            <p:cNvCxnSpPr/>
            <p:nvPr/>
          </p:nvCxnSpPr>
          <p:spPr>
            <a:xfrm rot="10800000" flipV="1">
              <a:off x="7010728" y="674731"/>
              <a:ext cx="960396" cy="1268212"/>
            </a:xfrm>
            <a:prstGeom prst="bentConnector3">
              <a:avLst>
                <a:gd name="adj1" fmla="val 125163"/>
              </a:avLst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6969155" y="-67541"/>
              <a:ext cx="41728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00B0F0"/>
                  </a:solidFill>
                </a:rPr>
                <a:t>MULTISELECT DIALOG</a:t>
              </a:r>
              <a:endParaRPr lang="en-US" sz="3200" dirty="0">
                <a:solidFill>
                  <a:srgbClr val="00B0F0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flipV="1">
              <a:off x="6767679" y="1947658"/>
              <a:ext cx="0" cy="3855682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7282544" y="5867288"/>
              <a:ext cx="6687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Align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6751329" y="5799381"/>
              <a:ext cx="266876" cy="0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996087" y="5606252"/>
              <a:ext cx="952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children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cxnSp>
          <p:nvCxnSpPr>
            <p:cNvPr id="65" name="Elbow Connector 64"/>
            <p:cNvCxnSpPr/>
            <p:nvPr/>
          </p:nvCxnSpPr>
          <p:spPr>
            <a:xfrm rot="16200000" flipH="1">
              <a:off x="7821102" y="5957483"/>
              <a:ext cx="291909" cy="882107"/>
            </a:xfrm>
            <a:prstGeom prst="bentConnector2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1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521909" y="1591442"/>
            <a:ext cx="3159614" cy="3479776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295342" y="417503"/>
            <a:ext cx="5447782" cy="6373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1720" y="2789767"/>
            <a:ext cx="1929925" cy="940653"/>
          </a:xfrm>
          <a:prstGeom prst="fram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MULTISELECTFORMFIELD</a:t>
            </a:r>
            <a:endParaRPr lang="en-US" sz="2000" b="1" dirty="0"/>
          </a:p>
        </p:txBody>
      </p:sp>
      <p:sp>
        <p:nvSpPr>
          <p:cNvPr id="7" name="Right Arrow 6"/>
          <p:cNvSpPr/>
          <p:nvPr/>
        </p:nvSpPr>
        <p:spPr>
          <a:xfrm>
            <a:off x="3944350" y="2882612"/>
            <a:ext cx="1267690" cy="709044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4874" y="1059488"/>
            <a:ext cx="4650997" cy="522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1681" y="1132587"/>
            <a:ext cx="1642396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QUESTION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844971" y="4031619"/>
            <a:ext cx="3871474" cy="461665"/>
            <a:chOff x="6184497" y="2147254"/>
            <a:chExt cx="4140607" cy="493759"/>
          </a:xfrm>
        </p:grpSpPr>
        <p:sp>
          <p:nvSpPr>
            <p:cNvPr id="9" name="TextBox 8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0342" y="3293675"/>
            <a:ext cx="3871474" cy="461665"/>
            <a:chOff x="6184497" y="2147254"/>
            <a:chExt cx="4140607" cy="493759"/>
          </a:xfrm>
        </p:grpSpPr>
        <p:sp>
          <p:nvSpPr>
            <p:cNvPr id="13" name="TextBox 12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44971" y="2525227"/>
            <a:ext cx="3871474" cy="461665"/>
            <a:chOff x="6184497" y="2147254"/>
            <a:chExt cx="4140607" cy="493759"/>
          </a:xfrm>
        </p:grpSpPr>
        <p:sp>
          <p:nvSpPr>
            <p:cNvPr id="16" name="TextBox 15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40900" y="4772588"/>
            <a:ext cx="3871474" cy="461665"/>
            <a:chOff x="6184497" y="2147254"/>
            <a:chExt cx="4140607" cy="493759"/>
          </a:xfrm>
        </p:grpSpPr>
        <p:sp>
          <p:nvSpPr>
            <p:cNvPr id="22" name="TextBox 21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4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235280" y="5598914"/>
            <a:ext cx="1577246" cy="4139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SUBMIT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955274" y="444398"/>
            <a:ext cx="1999713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SimpleDialog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4374" y="1229498"/>
            <a:ext cx="800665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title =&gt;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 rot="16200000" flipH="1">
            <a:off x="8727554" y="763039"/>
            <a:ext cx="512979" cy="2967951"/>
          </a:xfrm>
          <a:prstGeom prst="leftBrac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89035" y="1688238"/>
            <a:ext cx="1638919" cy="345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CheckboxListTile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8234536" y="2571426"/>
            <a:ext cx="1794818" cy="358389"/>
            <a:chOff x="7705493" y="2349065"/>
            <a:chExt cx="1919588" cy="383303"/>
          </a:xfrm>
        </p:grpSpPr>
        <p:sp>
          <p:nvSpPr>
            <p:cNvPr id="18" name="Rectangle 17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18250" y="3361249"/>
            <a:ext cx="1794818" cy="358389"/>
            <a:chOff x="7705493" y="2349065"/>
            <a:chExt cx="1919588" cy="383303"/>
          </a:xfrm>
        </p:grpSpPr>
        <p:sp>
          <p:nvSpPr>
            <p:cNvPr id="30" name="Rectangle 29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230464" y="4106292"/>
            <a:ext cx="1844277" cy="358389"/>
            <a:chOff x="7705493" y="2349065"/>
            <a:chExt cx="1972486" cy="383303"/>
          </a:xfrm>
        </p:grpSpPr>
        <p:sp>
          <p:nvSpPr>
            <p:cNvPr id="33" name="Rectangle 32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634102" y="2349065"/>
              <a:ext cx="10438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 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30464" y="4826910"/>
            <a:ext cx="1794818" cy="358389"/>
            <a:chOff x="7705493" y="2349065"/>
            <a:chExt cx="1919588" cy="383303"/>
          </a:xfrm>
        </p:grpSpPr>
        <p:sp>
          <p:nvSpPr>
            <p:cNvPr id="36" name="Rectangle 35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005050" y="1702121"/>
            <a:ext cx="1160979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6786272" y="1395727"/>
            <a:ext cx="458102" cy="1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354322" y="6359826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D0009A"/>
                </a:solidFill>
              </a:rPr>
              <a:t>ElevatedButton</a:t>
            </a:r>
            <a:endParaRPr lang="en-US" dirty="0">
              <a:solidFill>
                <a:srgbClr val="D0009A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8953795" y="6047221"/>
            <a:ext cx="2683" cy="362695"/>
          </a:xfrm>
          <a:prstGeom prst="straightConnector1">
            <a:avLst/>
          </a:prstGeom>
          <a:ln>
            <a:solidFill>
              <a:srgbClr val="D0009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83492" y="672068"/>
            <a:ext cx="2569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DEMO PAGE</a:t>
            </a:r>
            <a:endParaRPr lang="en-US" sz="3600" dirty="0">
              <a:solidFill>
                <a:srgbClr val="00B0F0"/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10800000" flipV="1">
            <a:off x="7010728" y="674731"/>
            <a:ext cx="960396" cy="1268212"/>
          </a:xfrm>
          <a:prstGeom prst="bentConnector3">
            <a:avLst>
              <a:gd name="adj1" fmla="val 125163"/>
            </a:avLst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69155" y="-67541"/>
            <a:ext cx="41728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MULTISELECT DIALOG</a:t>
            </a:r>
            <a:endParaRPr lang="en-US" sz="3200" dirty="0">
              <a:solidFill>
                <a:srgbClr val="00B0F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6767679" y="1947658"/>
            <a:ext cx="0" cy="3855682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282544" y="586728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751329" y="5799381"/>
            <a:ext cx="266876" cy="0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996087" y="5606252"/>
            <a:ext cx="95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7821102" y="5957483"/>
            <a:ext cx="291909" cy="882107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54562" y="1605118"/>
            <a:ext cx="22525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10101">
                  <a:alpha val="784"/>
                </a:srgbClr>
              </a:clrFrom>
              <a:clrTo>
                <a:srgbClr val="010101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60793">
            <a:off x="674315" y="4296090"/>
            <a:ext cx="429369" cy="4293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8" name="Rectangle 57"/>
          <p:cNvSpPr/>
          <p:nvPr/>
        </p:nvSpPr>
        <p:spPr>
          <a:xfrm>
            <a:off x="923041" y="4439528"/>
            <a:ext cx="27539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GlobalKey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FormState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&gt;()</a:t>
            </a:r>
          </a:p>
        </p:txBody>
      </p:sp>
    </p:spTree>
    <p:extLst>
      <p:ext uri="{BB962C8B-B14F-4D97-AF65-F5344CB8AC3E}">
        <p14:creationId xmlns:p14="http://schemas.microsoft.com/office/powerpoint/2010/main" val="24312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501500"/>
              </p:ext>
            </p:extLst>
          </p:nvPr>
        </p:nvGraphicFramePr>
        <p:xfrm>
          <a:off x="838200" y="1825623"/>
          <a:ext cx="10515600" cy="3865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621722216"/>
                    </a:ext>
                  </a:extLst>
                </a:gridCol>
              </a:tblGrid>
              <a:tr h="18065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330328"/>
                  </a:ext>
                </a:extLst>
              </a:tr>
              <a:tr h="2058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STATE.HASERROR IS TRUE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ELSE SHOW EMPTY CONTAINER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576371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235450" y="2120900"/>
            <a:ext cx="3721100" cy="1193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3151346" y="4200921"/>
            <a:ext cx="2476183" cy="462756"/>
          </a:xfrm>
          <a:prstGeom prst="flowChartAlternateProcess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ERROR!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889580" y="2456190"/>
            <a:ext cx="2412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Card Container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8151223" y="2350968"/>
            <a:ext cx="3882833" cy="73366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ONTAP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70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295342" y="417503"/>
            <a:ext cx="5447782" cy="6373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84874" y="1059488"/>
            <a:ext cx="4650997" cy="522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1681" y="1132587"/>
            <a:ext cx="1642396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QUESTION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844971" y="4031619"/>
            <a:ext cx="3871474" cy="461665"/>
            <a:chOff x="6184497" y="2147254"/>
            <a:chExt cx="4140607" cy="493759"/>
          </a:xfrm>
        </p:grpSpPr>
        <p:sp>
          <p:nvSpPr>
            <p:cNvPr id="9" name="TextBox 8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0342" y="3293675"/>
            <a:ext cx="3871474" cy="461665"/>
            <a:chOff x="6184497" y="2147254"/>
            <a:chExt cx="4140607" cy="493759"/>
          </a:xfrm>
        </p:grpSpPr>
        <p:sp>
          <p:nvSpPr>
            <p:cNvPr id="13" name="TextBox 12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44971" y="2525227"/>
            <a:ext cx="3871474" cy="461665"/>
            <a:chOff x="6184497" y="2147254"/>
            <a:chExt cx="4140607" cy="493759"/>
          </a:xfrm>
        </p:grpSpPr>
        <p:sp>
          <p:nvSpPr>
            <p:cNvPr id="16" name="TextBox 15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40900" y="4772588"/>
            <a:ext cx="3871474" cy="461665"/>
            <a:chOff x="6184497" y="2147254"/>
            <a:chExt cx="4140607" cy="493759"/>
          </a:xfrm>
        </p:grpSpPr>
        <p:sp>
          <p:nvSpPr>
            <p:cNvPr id="22" name="TextBox 21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4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235280" y="5598914"/>
            <a:ext cx="1577246" cy="4139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SUBMIT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955274" y="444398"/>
            <a:ext cx="1999713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SimpleDialog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4374" y="1229498"/>
            <a:ext cx="800665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title =&gt;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 rot="16200000" flipH="1">
            <a:off x="8727554" y="763039"/>
            <a:ext cx="512979" cy="2967951"/>
          </a:xfrm>
          <a:prstGeom prst="leftBrac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89035" y="1688238"/>
            <a:ext cx="1638919" cy="345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CheckboxListTile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8234536" y="2571426"/>
            <a:ext cx="1794818" cy="358389"/>
            <a:chOff x="7705493" y="2349065"/>
            <a:chExt cx="1919588" cy="383303"/>
          </a:xfrm>
        </p:grpSpPr>
        <p:sp>
          <p:nvSpPr>
            <p:cNvPr id="18" name="Rectangle 17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18250" y="3361249"/>
            <a:ext cx="1794818" cy="358389"/>
            <a:chOff x="7705493" y="2349065"/>
            <a:chExt cx="1919588" cy="383303"/>
          </a:xfrm>
        </p:grpSpPr>
        <p:sp>
          <p:nvSpPr>
            <p:cNvPr id="30" name="Rectangle 29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230464" y="4106292"/>
            <a:ext cx="1844277" cy="358389"/>
            <a:chOff x="7705493" y="2349065"/>
            <a:chExt cx="1972486" cy="383303"/>
          </a:xfrm>
        </p:grpSpPr>
        <p:sp>
          <p:nvSpPr>
            <p:cNvPr id="33" name="Rectangle 32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634102" y="2349065"/>
              <a:ext cx="10438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 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30464" y="4826910"/>
            <a:ext cx="1794818" cy="358389"/>
            <a:chOff x="7705493" y="2349065"/>
            <a:chExt cx="1919588" cy="383303"/>
          </a:xfrm>
        </p:grpSpPr>
        <p:sp>
          <p:nvSpPr>
            <p:cNvPr id="36" name="Rectangle 35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005050" y="1702121"/>
            <a:ext cx="1160979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6786272" y="1395727"/>
            <a:ext cx="458102" cy="1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354322" y="6359826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D0009A"/>
                </a:solidFill>
              </a:rPr>
              <a:t>ElevatedButton</a:t>
            </a:r>
            <a:endParaRPr lang="en-US" dirty="0">
              <a:solidFill>
                <a:srgbClr val="D0009A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8953795" y="6047221"/>
            <a:ext cx="2683" cy="362695"/>
          </a:xfrm>
          <a:prstGeom prst="straightConnector1">
            <a:avLst/>
          </a:prstGeom>
          <a:ln>
            <a:solidFill>
              <a:srgbClr val="D0009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305686" y="3115233"/>
            <a:ext cx="3774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MULTISELECT FORMFIELD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10800000" flipV="1">
            <a:off x="7010728" y="674731"/>
            <a:ext cx="960396" cy="1268212"/>
          </a:xfrm>
          <a:prstGeom prst="bentConnector3">
            <a:avLst>
              <a:gd name="adj1" fmla="val 125163"/>
            </a:avLst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69155" y="-67541"/>
            <a:ext cx="41728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MULTISELECT DIALOG</a:t>
            </a:r>
            <a:endParaRPr lang="en-US" sz="3200" dirty="0">
              <a:solidFill>
                <a:srgbClr val="00B0F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6767679" y="1947658"/>
            <a:ext cx="0" cy="3855682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282544" y="586728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751329" y="5799381"/>
            <a:ext cx="266876" cy="0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996087" y="5606252"/>
            <a:ext cx="95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7821102" y="5957483"/>
            <a:ext cx="291909" cy="882107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35417" y="438856"/>
            <a:ext cx="3480362" cy="2591726"/>
            <a:chOff x="298203" y="790277"/>
            <a:chExt cx="3159614" cy="3479776"/>
          </a:xfrm>
        </p:grpSpPr>
        <p:sp>
          <p:nvSpPr>
            <p:cNvPr id="52" name="Rectangle 51"/>
            <p:cNvSpPr/>
            <p:nvPr/>
          </p:nvSpPr>
          <p:spPr>
            <a:xfrm>
              <a:off x="298203" y="790277"/>
              <a:ext cx="3159614" cy="3479776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28014" y="1988602"/>
              <a:ext cx="1929925" cy="1193829"/>
            </a:xfrm>
            <a:prstGeom prst="fram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MULTISELECT</a:t>
              </a:r>
              <a:br>
                <a:rPr lang="en-US" b="1" dirty="0" smtClean="0"/>
              </a:br>
              <a:r>
                <a:rPr lang="en-US" b="1" dirty="0" smtClean="0"/>
                <a:t>FORMFIELD</a:t>
              </a:r>
              <a:endParaRPr lang="en-US" b="1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30856" y="803953"/>
              <a:ext cx="225256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</a:t>
              </a:r>
              <a:endPara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10101">
                    <a:alpha val="784"/>
                  </a:srgbClr>
                </a:clrFrom>
                <a:clrTo>
                  <a:srgbClr val="010101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81630">
              <a:off x="547685" y="3425236"/>
              <a:ext cx="269541" cy="58956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8" name="Rectangle 57"/>
            <p:cNvSpPr/>
            <p:nvPr/>
          </p:nvSpPr>
          <p:spPr>
            <a:xfrm>
              <a:off x="699335" y="3638363"/>
              <a:ext cx="27539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 </a:t>
              </a:r>
              <a:r>
                <a:rPr lang="en-US" sz="1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GlobalKey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&lt;</a:t>
              </a:r>
              <a:r>
                <a:rPr lang="en-US" sz="1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FormState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&gt;()</a:t>
              </a:r>
            </a:p>
          </p:txBody>
        </p:sp>
      </p:grpSp>
      <p:graphicFrame>
        <p:nvGraphicFramePr>
          <p:cNvPr id="7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0936172"/>
              </p:ext>
            </p:extLst>
          </p:nvPr>
        </p:nvGraphicFramePr>
        <p:xfrm>
          <a:off x="1472394" y="3824426"/>
          <a:ext cx="3267886" cy="2950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7886">
                  <a:extLst>
                    <a:ext uri="{9D8B030D-6E8A-4147-A177-3AD203B41FA5}">
                      <a16:colId xmlns:a16="http://schemas.microsoft.com/office/drawing/2014/main" val="2621722216"/>
                    </a:ext>
                  </a:extLst>
                </a:gridCol>
              </a:tblGrid>
              <a:tr h="12129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330328"/>
                  </a:ext>
                </a:extLst>
              </a:tr>
              <a:tr h="14369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STATE.HASERROR IS TRUE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ELSE SHOW EMPTY CONTAINER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576371"/>
                  </a:ext>
                </a:extLst>
              </a:tr>
            </a:tbl>
          </a:graphicData>
        </a:graphic>
      </p:graphicFrame>
      <p:sp>
        <p:nvSpPr>
          <p:cNvPr id="71" name="Rounded Rectangle 70"/>
          <p:cNvSpPr/>
          <p:nvPr/>
        </p:nvSpPr>
        <p:spPr>
          <a:xfrm>
            <a:off x="2134730" y="4167049"/>
            <a:ext cx="1875984" cy="55485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Alternate Process 71"/>
          <p:cNvSpPr/>
          <p:nvPr/>
        </p:nvSpPr>
        <p:spPr>
          <a:xfrm>
            <a:off x="2585478" y="5724263"/>
            <a:ext cx="962187" cy="322958"/>
          </a:xfrm>
          <a:prstGeom prst="flowChartAlternateProcess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ERROR!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2213870" y="4277736"/>
            <a:ext cx="1757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CARD CONTAINER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4" name="Right Arrow 73"/>
          <p:cNvSpPr/>
          <p:nvPr/>
        </p:nvSpPr>
        <p:spPr>
          <a:xfrm>
            <a:off x="4357202" y="4142958"/>
            <a:ext cx="1841994" cy="733663"/>
          </a:xfrm>
          <a:prstGeom prst="rightArrow">
            <a:avLst>
              <a:gd name="adj1" fmla="val 50000"/>
              <a:gd name="adj2" fmla="val 8561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ONTAP</a:t>
            </a:r>
            <a:endParaRPr lang="en-US" b="1" dirty="0"/>
          </a:p>
        </p:txBody>
      </p:sp>
      <p:sp>
        <p:nvSpPr>
          <p:cNvPr id="75" name="Rectangle 74"/>
          <p:cNvSpPr/>
          <p:nvPr/>
        </p:nvSpPr>
        <p:spPr>
          <a:xfrm>
            <a:off x="973531" y="-19645"/>
            <a:ext cx="20278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DEMO PAGE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flipH="1">
            <a:off x="3796516" y="1308779"/>
            <a:ext cx="2322789" cy="103883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RETURN RESULTS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79" name="Elbow Connector 78"/>
          <p:cNvCxnSpPr>
            <a:stCxn id="4" idx="1"/>
            <a:endCxn id="70" idx="1"/>
          </p:cNvCxnSpPr>
          <p:nvPr/>
        </p:nvCxnSpPr>
        <p:spPr>
          <a:xfrm rot="10800000" flipH="1" flipV="1">
            <a:off x="929162" y="1775944"/>
            <a:ext cx="543231" cy="3523623"/>
          </a:xfrm>
          <a:prstGeom prst="bentConnector3">
            <a:avLst>
              <a:gd name="adj1" fmla="val -90175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501999" y="3557127"/>
            <a:ext cx="10770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COLUMN</a:t>
            </a:r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1475365" y="4656354"/>
            <a:ext cx="10770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ROW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62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35417" y="-67541"/>
            <a:ext cx="11507707" cy="6858305"/>
            <a:chOff x="235417" y="-67541"/>
            <a:chExt cx="11507707" cy="6858305"/>
          </a:xfrm>
        </p:grpSpPr>
        <p:sp>
          <p:nvSpPr>
            <p:cNvPr id="49" name="Rectangle 48"/>
            <p:cNvSpPr/>
            <p:nvPr/>
          </p:nvSpPr>
          <p:spPr>
            <a:xfrm>
              <a:off x="6295342" y="417503"/>
              <a:ext cx="5447782" cy="6373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84874" y="1059488"/>
              <a:ext cx="4650997" cy="52269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81681" y="1132587"/>
              <a:ext cx="1642396" cy="489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QUESTION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844971" y="4031619"/>
              <a:ext cx="3871474" cy="461665"/>
              <a:chOff x="6184497" y="2147254"/>
              <a:chExt cx="4140607" cy="49375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3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850342" y="3293675"/>
              <a:ext cx="3871474" cy="461665"/>
              <a:chOff x="6184497" y="2147254"/>
              <a:chExt cx="4140607" cy="49375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844971" y="2525227"/>
              <a:ext cx="3871474" cy="461665"/>
              <a:chOff x="6184497" y="2147254"/>
              <a:chExt cx="4140607" cy="493759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840900" y="4772588"/>
              <a:ext cx="3871474" cy="461665"/>
              <a:chOff x="6184497" y="2147254"/>
              <a:chExt cx="4140607" cy="493759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4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8235280" y="5598914"/>
              <a:ext cx="1577246" cy="41390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SUBMIT</a:t>
              </a:r>
              <a:endParaRPr lang="en-US" sz="20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55274" y="444398"/>
              <a:ext cx="1999713" cy="489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SimpleDialog</a:t>
              </a:r>
              <a:endPara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44374" y="1229498"/>
              <a:ext cx="800665" cy="34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title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26" name="Left Brace 25"/>
            <p:cNvSpPr/>
            <p:nvPr/>
          </p:nvSpPr>
          <p:spPr>
            <a:xfrm rot="16200000" flipH="1">
              <a:off x="8727554" y="763039"/>
              <a:ext cx="512979" cy="2967951"/>
            </a:xfrm>
            <a:prstGeom prst="leftBrac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8189035" y="1688238"/>
              <a:ext cx="1638919" cy="345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CheckboxListTile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8234536" y="2571426"/>
              <a:ext cx="1794818" cy="358389"/>
              <a:chOff x="7705493" y="2349065"/>
              <a:chExt cx="1919588" cy="38330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218250" y="3361249"/>
              <a:ext cx="1794818" cy="358389"/>
              <a:chOff x="7705493" y="2349065"/>
              <a:chExt cx="1919588" cy="38330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8230464" y="4106292"/>
              <a:ext cx="1844277" cy="358389"/>
              <a:chOff x="7705493" y="2349065"/>
              <a:chExt cx="1972486" cy="38330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634102" y="2349065"/>
                <a:ext cx="10438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 </a:t>
                </a:r>
                <a:endParaRPr lang="en-US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230464" y="4826910"/>
              <a:ext cx="1794818" cy="358389"/>
              <a:chOff x="7705493" y="2349065"/>
              <a:chExt cx="1919588" cy="38330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7005050" y="1702121"/>
              <a:ext cx="1160979" cy="34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children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 flipV="1">
              <a:off x="6786272" y="1395727"/>
              <a:ext cx="458102" cy="1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8354322" y="6359826"/>
              <a:ext cx="1656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rgbClr val="D0009A"/>
                  </a:solidFill>
                </a:rPr>
                <a:t>ElevatedButton</a:t>
              </a:r>
              <a:endParaRPr lang="en-US" dirty="0">
                <a:solidFill>
                  <a:srgbClr val="D0009A"/>
                </a:solidFill>
              </a:endParaRP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8953795" y="6047221"/>
              <a:ext cx="2683" cy="362695"/>
            </a:xfrm>
            <a:prstGeom prst="straightConnector1">
              <a:avLst/>
            </a:prstGeom>
            <a:ln>
              <a:solidFill>
                <a:srgbClr val="D0009A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1305686" y="3115233"/>
              <a:ext cx="37745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B0F0"/>
                  </a:solidFill>
                </a:rPr>
                <a:t>MULTISELECT FORMFIELD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  <p:cxnSp>
          <p:nvCxnSpPr>
            <p:cNvPr id="3" name="Elbow Connector 2"/>
            <p:cNvCxnSpPr/>
            <p:nvPr/>
          </p:nvCxnSpPr>
          <p:spPr>
            <a:xfrm rot="10800000" flipV="1">
              <a:off x="7010728" y="674731"/>
              <a:ext cx="960396" cy="1268212"/>
            </a:xfrm>
            <a:prstGeom prst="bentConnector3">
              <a:avLst>
                <a:gd name="adj1" fmla="val 125163"/>
              </a:avLst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6969155" y="-67541"/>
              <a:ext cx="41728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00B0F0"/>
                  </a:solidFill>
                </a:rPr>
                <a:t>MULTISELECT DIALOG</a:t>
              </a:r>
              <a:endParaRPr lang="en-US" sz="3200" dirty="0">
                <a:solidFill>
                  <a:srgbClr val="00B0F0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flipV="1">
              <a:off x="6767679" y="1947658"/>
              <a:ext cx="0" cy="3855682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7282544" y="5867288"/>
              <a:ext cx="6687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Align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6751329" y="5799381"/>
              <a:ext cx="266876" cy="0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996087" y="5606252"/>
              <a:ext cx="952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children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cxnSp>
          <p:nvCxnSpPr>
            <p:cNvPr id="65" name="Elbow Connector 64"/>
            <p:cNvCxnSpPr/>
            <p:nvPr/>
          </p:nvCxnSpPr>
          <p:spPr>
            <a:xfrm rot="16200000" flipH="1">
              <a:off x="7821102" y="5957483"/>
              <a:ext cx="291909" cy="882107"/>
            </a:xfrm>
            <a:prstGeom prst="bentConnector2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235417" y="438856"/>
              <a:ext cx="3480362" cy="2591726"/>
              <a:chOff x="298203" y="790277"/>
              <a:chExt cx="3159614" cy="3479776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98203" y="790277"/>
                <a:ext cx="3159614" cy="347977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928014" y="1988602"/>
                <a:ext cx="1929925" cy="1193829"/>
              </a:xfrm>
              <a:prstGeom prst="fram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MULTISELECT</a:t>
                </a:r>
                <a:br>
                  <a:rPr lang="en-US" b="1" dirty="0" smtClean="0"/>
                </a:br>
                <a:r>
                  <a:rPr lang="en-US" b="1" dirty="0" smtClean="0"/>
                  <a:t>FORMFIELD</a:t>
                </a:r>
                <a:endParaRPr lang="en-US" b="1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30856" y="803953"/>
                <a:ext cx="225256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FORM</a:t>
                </a:r>
                <a:endPara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010101">
                      <a:alpha val="784"/>
                    </a:srgbClr>
                  </a:clrFrom>
                  <a:clrTo>
                    <a:srgbClr val="010101">
                      <a:alpha val="0"/>
                    </a:srgbClr>
                  </a:clrTo>
                </a:clrChange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781630">
                <a:off x="547685" y="3425236"/>
                <a:ext cx="269541" cy="58956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8" name="Rectangle 57"/>
              <p:cNvSpPr/>
              <p:nvPr/>
            </p:nvSpPr>
            <p:spPr>
              <a:xfrm>
                <a:off x="699335" y="3638363"/>
                <a:ext cx="27539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 </a:t>
                </a:r>
                <a:r>
                  <a:rPr lang="en-US" sz="16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GlobalKey</a:t>
                </a:r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&lt;</a:t>
                </a:r>
                <a:r>
                  <a:rPr lang="en-US" sz="16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FormState</a:t>
                </a:r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&gt;()</a:t>
                </a:r>
              </a:p>
            </p:txBody>
          </p:sp>
        </p:grpSp>
        <p:graphicFrame>
          <p:nvGraphicFramePr>
            <p:cNvPr id="7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86611072"/>
                </p:ext>
              </p:extLst>
            </p:nvPr>
          </p:nvGraphicFramePr>
          <p:xfrm>
            <a:off x="1472394" y="3824426"/>
            <a:ext cx="3267886" cy="2950284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267886">
                    <a:extLst>
                      <a:ext uri="{9D8B030D-6E8A-4147-A177-3AD203B41FA5}">
                        <a16:colId xmlns:a16="http://schemas.microsoft.com/office/drawing/2014/main" val="2621722216"/>
                      </a:ext>
                    </a:extLst>
                  </a:gridCol>
                </a:tblGrid>
                <a:tr h="1212924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865330328"/>
                    </a:ext>
                  </a:extLst>
                </a:tr>
                <a:tr h="1436969"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dirty="0" smtClean="0"/>
                          <a:t>IF</a:t>
                        </a:r>
                        <a:r>
                          <a:rPr lang="en-US" baseline="0" dirty="0" smtClean="0"/>
                          <a:t> STATE.HASERROR IS TRUE</a:t>
                        </a:r>
                      </a:p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baseline="0" dirty="0" smtClean="0"/>
                      </a:p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baseline="0" dirty="0" smtClean="0"/>
                      </a:p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baseline="0" dirty="0" smtClean="0"/>
                      </a:p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baseline="0" dirty="0" smtClean="0"/>
                      </a:p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 smtClean="0"/>
                          <a:t>ELSE SHOW EMPTY CONTAINER</a:t>
                        </a:r>
                        <a:endParaRPr lang="en-US" dirty="0" smtClean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714576371"/>
                    </a:ext>
                  </a:extLst>
                </a:tr>
              </a:tbl>
            </a:graphicData>
          </a:graphic>
        </p:graphicFrame>
        <p:sp>
          <p:nvSpPr>
            <p:cNvPr id="71" name="Rounded Rectangle 70"/>
            <p:cNvSpPr/>
            <p:nvPr/>
          </p:nvSpPr>
          <p:spPr>
            <a:xfrm>
              <a:off x="2134730" y="4167049"/>
              <a:ext cx="1875984" cy="55485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Alternate Process 71"/>
            <p:cNvSpPr/>
            <p:nvPr/>
          </p:nvSpPr>
          <p:spPr>
            <a:xfrm>
              <a:off x="2585478" y="5724263"/>
              <a:ext cx="962187" cy="322958"/>
            </a:xfrm>
            <a:prstGeom prst="flowChartAlternateProcess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ERROR!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213870" y="4277736"/>
              <a:ext cx="17576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CARD CONTAINER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Right Arrow 73"/>
            <p:cNvSpPr/>
            <p:nvPr/>
          </p:nvSpPr>
          <p:spPr>
            <a:xfrm>
              <a:off x="4357202" y="4142958"/>
              <a:ext cx="1841994" cy="733663"/>
            </a:xfrm>
            <a:prstGeom prst="rightArrow">
              <a:avLst>
                <a:gd name="adj1" fmla="val 50000"/>
                <a:gd name="adj2" fmla="val 8561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ONTAP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73531" y="-19645"/>
              <a:ext cx="20278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00B0F0"/>
                  </a:solidFill>
                </a:rPr>
                <a:t>DEMO PAGE</a:t>
              </a:r>
              <a:endParaRPr lang="en-US" sz="2800" dirty="0">
                <a:solidFill>
                  <a:srgbClr val="00B0F0"/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 flipH="1">
              <a:off x="3796516" y="1308779"/>
              <a:ext cx="2322789" cy="1038835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RETURN RESULTS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79" name="Elbow Connector 78"/>
            <p:cNvCxnSpPr>
              <a:stCxn id="4" idx="1"/>
              <a:endCxn id="70" idx="1"/>
            </p:cNvCxnSpPr>
            <p:nvPr/>
          </p:nvCxnSpPr>
          <p:spPr>
            <a:xfrm rot="10800000" flipH="1" flipV="1">
              <a:off x="929162" y="1775944"/>
              <a:ext cx="543231" cy="3523623"/>
            </a:xfrm>
            <a:prstGeom prst="bentConnector3">
              <a:avLst>
                <a:gd name="adj1" fmla="val -90175"/>
              </a:avLst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501999" y="3557127"/>
              <a:ext cx="107708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/>
                <a:t>COLUMN</a:t>
              </a:r>
              <a:endParaRPr lang="en-US" sz="14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75365" y="4656354"/>
              <a:ext cx="107708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/>
                <a:t>ROW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204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529839" y="1031631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4572" y="3919033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 smtClean="0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29839" y="4609159"/>
            <a:ext cx="6235723" cy="1305072"/>
            <a:chOff x="2525098" y="3134975"/>
            <a:chExt cx="6235723" cy="1305072"/>
          </a:xfrm>
        </p:grpSpPr>
        <p:sp>
          <p:nvSpPr>
            <p:cNvPr id="4" name="Rectangle 3"/>
            <p:cNvSpPr/>
            <p:nvPr/>
          </p:nvSpPr>
          <p:spPr>
            <a:xfrm>
              <a:off x="2529839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92878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55917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18956" y="3134975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25098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9287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5591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18956" y="3786904"/>
              <a:ext cx="1841865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806747" y="1716035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19809" y="168477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06747" y="5968626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11570" y="5936799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72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797</Words>
  <Application>Microsoft Office PowerPoint</Application>
  <PresentationFormat>Widescreen</PresentationFormat>
  <Paragraphs>338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229</cp:revision>
  <dcterms:created xsi:type="dcterms:W3CDTF">2021-02-10T13:30:19Z</dcterms:created>
  <dcterms:modified xsi:type="dcterms:W3CDTF">2021-03-14T11:24:48Z</dcterms:modified>
</cp:coreProperties>
</file>