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55E61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ED1"/>
          </a:solidFill>
        </a:fill>
      </a:tcStyle>
    </a:wholeTbl>
    <a:band2H>
      <a:tcTxStyle b="def" i="def"/>
      <a:tcStyle>
        <a:tcBdr/>
        <a:fill>
          <a:solidFill>
            <a:srgbClr val="ECF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 b="def" i="def"/>
      <a:tcStyle>
        <a:tcBdr/>
        <a:fill>
          <a:solidFill>
            <a:srgbClr val="FD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9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55E61"/>
        </a:fontRef>
        <a:srgbClr val="F55E6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55E61"/>
              </a:solidFill>
              <a:prstDash val="solid"/>
              <a:round/>
            </a:ln>
          </a:top>
          <a:bottom>
            <a:ln w="254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55E61"/>
              </a:solidFill>
              <a:prstDash val="solid"/>
              <a:round/>
            </a:ln>
          </a:top>
          <a:bottom>
            <a:ln w="254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1D1"/>
          </a:solidFill>
        </a:fill>
      </a:tcStyle>
    </a:wholeTbl>
    <a:band2H>
      <a:tcTxStyle b="def" i="def"/>
      <a:tcStyle>
        <a:tcBdr/>
        <a:fill>
          <a:solidFill>
            <a:srgbClr val="FD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5E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5E6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5E6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55E61"/>
              </a:solidFill>
              <a:prstDash val="solid"/>
              <a:round/>
            </a:ln>
          </a:left>
          <a:right>
            <a:ln w="12700" cap="flat">
              <a:solidFill>
                <a:srgbClr val="F55E61"/>
              </a:solidFill>
              <a:prstDash val="solid"/>
              <a:round/>
            </a:ln>
          </a:right>
          <a:top>
            <a:ln w="12700" cap="flat">
              <a:solidFill>
                <a:srgbClr val="F55E61"/>
              </a:solidFill>
              <a:prstDash val="solid"/>
              <a:round/>
            </a:ln>
          </a:top>
          <a:bottom>
            <a:ln w="127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solidFill>
                <a:srgbClr val="F55E61"/>
              </a:solidFill>
              <a:prstDash val="solid"/>
              <a:round/>
            </a:ln>
          </a:insideH>
          <a:insideV>
            <a:ln w="12700" cap="flat">
              <a:solidFill>
                <a:srgbClr val="F55E61"/>
              </a:solidFill>
              <a:prstDash val="solid"/>
              <a:round/>
            </a:ln>
          </a:insideV>
        </a:tcBdr>
        <a:fill>
          <a:solidFill>
            <a:srgbClr val="F55E6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55E61"/>
              </a:solidFill>
              <a:prstDash val="solid"/>
              <a:round/>
            </a:ln>
          </a:left>
          <a:right>
            <a:ln w="12700" cap="flat">
              <a:solidFill>
                <a:srgbClr val="F55E61"/>
              </a:solidFill>
              <a:prstDash val="solid"/>
              <a:round/>
            </a:ln>
          </a:right>
          <a:top>
            <a:ln w="12700" cap="flat">
              <a:solidFill>
                <a:srgbClr val="F55E61"/>
              </a:solidFill>
              <a:prstDash val="solid"/>
              <a:round/>
            </a:ln>
          </a:top>
          <a:bottom>
            <a:ln w="127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solidFill>
                <a:srgbClr val="F55E61"/>
              </a:solidFill>
              <a:prstDash val="solid"/>
              <a:round/>
            </a:ln>
          </a:insideH>
          <a:insideV>
            <a:ln w="12700" cap="flat">
              <a:solidFill>
                <a:srgbClr val="F55E61"/>
              </a:solidFill>
              <a:prstDash val="solid"/>
              <a:round/>
            </a:ln>
          </a:insideV>
        </a:tcBdr>
        <a:fill>
          <a:solidFill>
            <a:srgbClr val="F55E61">
              <a:alpha val="20000"/>
            </a:srgbClr>
          </a:solidFill>
        </a:fill>
      </a:tcStyle>
    </a:firstCol>
    <a:lastRow>
      <a:tcTxStyle b="on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55E61"/>
              </a:solidFill>
              <a:prstDash val="solid"/>
              <a:round/>
            </a:ln>
          </a:left>
          <a:right>
            <a:ln w="12700" cap="flat">
              <a:solidFill>
                <a:srgbClr val="F55E61"/>
              </a:solidFill>
              <a:prstDash val="solid"/>
              <a:round/>
            </a:ln>
          </a:right>
          <a:top>
            <a:ln w="50800" cap="flat">
              <a:solidFill>
                <a:srgbClr val="F55E61"/>
              </a:solidFill>
              <a:prstDash val="solid"/>
              <a:round/>
            </a:ln>
          </a:top>
          <a:bottom>
            <a:ln w="127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solidFill>
                <a:srgbClr val="F55E61"/>
              </a:solidFill>
              <a:prstDash val="solid"/>
              <a:round/>
            </a:ln>
          </a:insideH>
          <a:insideV>
            <a:ln w="12700" cap="flat">
              <a:solidFill>
                <a:srgbClr val="F55E6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55E61"/>
        </a:fontRef>
        <a:srgbClr val="F55E61"/>
      </a:tcTxStyle>
      <a:tcStyle>
        <a:tcBdr>
          <a:left>
            <a:ln w="12700" cap="flat">
              <a:solidFill>
                <a:srgbClr val="F55E61"/>
              </a:solidFill>
              <a:prstDash val="solid"/>
              <a:round/>
            </a:ln>
          </a:left>
          <a:right>
            <a:ln w="12700" cap="flat">
              <a:solidFill>
                <a:srgbClr val="F55E61"/>
              </a:solidFill>
              <a:prstDash val="solid"/>
              <a:round/>
            </a:ln>
          </a:right>
          <a:top>
            <a:ln w="12700" cap="flat">
              <a:solidFill>
                <a:srgbClr val="F55E61"/>
              </a:solidFill>
              <a:prstDash val="solid"/>
              <a:round/>
            </a:ln>
          </a:top>
          <a:bottom>
            <a:ln w="25400" cap="flat">
              <a:solidFill>
                <a:srgbClr val="F55E61"/>
              </a:solidFill>
              <a:prstDash val="solid"/>
              <a:round/>
            </a:ln>
          </a:bottom>
          <a:insideH>
            <a:ln w="12700" cap="flat">
              <a:solidFill>
                <a:srgbClr val="F55E61"/>
              </a:solidFill>
              <a:prstDash val="solid"/>
              <a:round/>
            </a:ln>
          </a:insideH>
          <a:insideV>
            <a:ln w="12700" cap="flat">
              <a:solidFill>
                <a:srgbClr val="F55E6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F55E6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Shape 11"/>
          <p:cNvSpPr/>
          <p:nvPr/>
        </p:nvSpPr>
        <p:spPr>
          <a:xfrm>
            <a:off x="2992950" y="992699"/>
            <a:ext cx="3158101" cy="3158102"/>
          </a:xfrm>
          <a:prstGeom prst="rect">
            <a:avLst/>
          </a:prstGeom>
          <a:ln w="28575">
            <a:solidFill>
              <a:srgbClr val="FFFFFF"/>
            </a:solidFill>
            <a:miter lim="8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3096249" y="1627200"/>
            <a:ext cx="2951402" cy="15843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3096361" y="3266930"/>
            <a:ext cx="2951402" cy="701401"/>
          </a:xfrm>
          <a:prstGeom prst="rect">
            <a:avLst/>
          </a:prstGeom>
        </p:spPr>
        <p:txBody>
          <a:bodyPr anchor="b"/>
          <a:lstStyle>
            <a:lvl1pPr marL="0" algn="ctr">
              <a:lnSpc>
                <a:spcPct val="100000"/>
              </a:lnSpc>
              <a:defRPr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algn="ctr">
              <a:lnSpc>
                <a:spcPct val="100000"/>
              </a:lnSpc>
              <a:defRPr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algn="ctr">
              <a:lnSpc>
                <a:spcPct val="100000"/>
              </a:lnSpc>
              <a:defRPr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algn="ctr">
              <a:lnSpc>
                <a:spcPct val="100000"/>
              </a:lnSpc>
              <a:defRPr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algn="ctr">
              <a:lnSpc>
                <a:spcPct val="100000"/>
              </a:lnSpc>
              <a:defRPr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文级别 1…"/>
          <p:cNvSpPr txBox="1"/>
          <p:nvPr>
            <p:ph type="body" sz="quarter" idx="1"/>
          </p:nvPr>
        </p:nvSpPr>
        <p:spPr>
          <a:xfrm>
            <a:off x="319499" y="4230575"/>
            <a:ext cx="5998802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311699" y="1233100"/>
            <a:ext cx="8520602" cy="1610101"/>
          </a:xfrm>
          <a:prstGeom prst="rect">
            <a:avLst/>
          </a:prstGeom>
        </p:spPr>
        <p:txBody>
          <a:bodyPr anchor="b"/>
          <a:lstStyle>
            <a:lvl1pPr algn="ctr">
              <a:defRPr sz="100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sz="quarter" idx="1"/>
          </p:nvPr>
        </p:nvSpPr>
        <p:spPr>
          <a:xfrm>
            <a:off x="311699" y="2919450"/>
            <a:ext cx="85206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55E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509550" y="1423875"/>
            <a:ext cx="8124901" cy="1798200"/>
          </a:xfrm>
          <a:prstGeom prst="rect">
            <a:avLst/>
          </a:prstGeom>
        </p:spPr>
        <p:txBody>
          <a:bodyPr anchor="ctr"/>
          <a:lstStyle>
            <a:lvl1pPr algn="ctr">
              <a:defRPr b="0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30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sz="quarter" idx="1"/>
          </p:nvPr>
        </p:nvSpPr>
        <p:spPr>
          <a:xfrm>
            <a:off x="311699" y="1391376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bg>
      <p:bgPr>
        <a:solidFill>
          <a:srgbClr val="5E69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b="0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43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F55E6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3" name="Shape 44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265500" y="2845199"/>
            <a:ext cx="4045200" cy="1345502"/>
          </a:xfrm>
          <a:prstGeom prst="rect">
            <a:avLst/>
          </a:prstGeom>
        </p:spPr>
        <p:txBody>
          <a:bodyPr/>
          <a:lstStyle>
            <a:lvl1pPr marL="0" algn="ctr">
              <a:lnSpc>
                <a:spcPct val="100000"/>
              </a:lnSpc>
              <a:defRPr sz="2100"/>
            </a:lvl1pPr>
            <a:lvl2pPr marL="0" algn="ctr">
              <a:lnSpc>
                <a:spcPct val="100000"/>
              </a:lnSpc>
              <a:defRPr sz="2100"/>
            </a:lvl2pPr>
            <a:lvl3pPr marL="0" algn="ctr">
              <a:lnSpc>
                <a:spcPct val="100000"/>
              </a:lnSpc>
              <a:defRPr sz="2100"/>
            </a:lvl3pPr>
            <a:lvl4pPr marL="0" algn="ctr">
              <a:lnSpc>
                <a:spcPct val="100000"/>
              </a:lnSpc>
              <a:defRPr sz="2100"/>
            </a:lvl4pPr>
            <a:lvl5pPr marL="0" algn="ctr">
              <a:lnSpc>
                <a:spcPct val="100000"/>
              </a:lnSpc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47"/>
          <p:cNvSpPr txBox="1"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F55E6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11699" y="391349"/>
            <a:ext cx="8520602" cy="62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90249" y="4687692"/>
            <a:ext cx="393319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F55E61"/>
          </a:solidFill>
          <a:uFillTx/>
          <a:latin typeface="Playfair Display"/>
          <a:ea typeface="Playfair Display"/>
          <a:cs typeface="Playfair Display"/>
          <a:sym typeface="Playfair Display"/>
        </a:defRPr>
      </a:lvl9pPr>
    </p:titleStyle>
    <p:bodyStyle>
      <a:lvl1pPr marL="228600" marR="0" indent="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1pPr>
      <a:lvl2pPr marL="228600" marR="0" indent="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2pPr>
      <a:lvl3pPr marL="228600" marR="0" indent="914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3pPr>
      <a:lvl4pPr marL="228600" marR="0" indent="1371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4pPr>
      <a:lvl5pPr marL="228600" marR="0" indent="1828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5pPr>
      <a:lvl6pPr marL="228600" marR="0" indent="2286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6pPr>
      <a:lvl7pPr marL="228600" marR="0" indent="2743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7pPr>
      <a:lvl8pPr marL="228600" marR="0" indent="3200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8pPr>
      <a:lvl9pPr marL="228600" marR="0" indent="3657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5E696C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61"/>
          <p:cNvSpPr txBox="1"/>
          <p:nvPr>
            <p:ph type="ctrTitle"/>
          </p:nvPr>
        </p:nvSpPr>
        <p:spPr>
          <a:xfrm>
            <a:off x="2640900" y="1876682"/>
            <a:ext cx="3862200" cy="1584301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行为分析系统</a:t>
            </a:r>
          </a:p>
          <a:p>
            <a:pPr>
              <a:defRPr sz="2400"/>
            </a:pPr>
            <a:r>
              <a:t>使用教学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67"/>
          <p:cNvSpPr txBox="1"/>
          <p:nvPr>
            <p:ph type="title"/>
          </p:nvPr>
        </p:nvSpPr>
        <p:spPr>
          <a:xfrm>
            <a:off x="311699" y="391349"/>
            <a:ext cx="8520602" cy="626102"/>
          </a:xfrm>
          <a:prstGeom prst="rect">
            <a:avLst/>
          </a:prstGeom>
        </p:spPr>
        <p:txBody>
          <a:bodyPr/>
          <a:lstStyle>
            <a:lvl1pPr defTabSz="713231">
              <a:defRPr sz="2496"/>
            </a:lvl1pPr>
          </a:lstStyle>
          <a:p>
            <a:pPr/>
            <a:r>
              <a:t>提纲</a:t>
            </a:r>
          </a:p>
        </p:txBody>
      </p:sp>
      <p:sp>
        <p:nvSpPr>
          <p:cNvPr id="116" name="Shape 69"/>
          <p:cNvSpPr txBox="1"/>
          <p:nvPr/>
        </p:nvSpPr>
        <p:spPr>
          <a:xfrm>
            <a:off x="2333025" y="1553158"/>
            <a:ext cx="5878596" cy="221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939800" indent="-330200">
              <a:lnSpc>
                <a:spcPct val="180000"/>
              </a:lnSpc>
              <a:buClr>
                <a:srgbClr val="434343"/>
              </a:buClr>
              <a:buSzPts val="1400"/>
              <a:buAutoNum type="arabicPeriod" startAt="1"/>
              <a:defRPr>
                <a:solidFill>
                  <a:srgbClr val="434343"/>
                </a:solidFill>
              </a:defRPr>
            </a:pPr>
            <a:r>
              <a:t>产品背景</a:t>
            </a:r>
          </a:p>
          <a:p>
            <a:pPr marL="939800" indent="-330200">
              <a:lnSpc>
                <a:spcPct val="180000"/>
              </a:lnSpc>
              <a:buClr>
                <a:srgbClr val="434343"/>
              </a:buClr>
              <a:buSzPts val="1400"/>
              <a:buAutoNum type="arabicPeriod" startAt="1"/>
              <a:defRPr>
                <a:solidFill>
                  <a:srgbClr val="434343"/>
                </a:solidFill>
              </a:defRPr>
            </a:pPr>
            <a:r>
              <a:t>行为分析系统能做什么</a:t>
            </a:r>
          </a:p>
          <a:p>
            <a:pPr marL="939800" indent="-330200">
              <a:lnSpc>
                <a:spcPct val="180000"/>
              </a:lnSpc>
              <a:buClr>
                <a:srgbClr val="434343"/>
              </a:buClr>
              <a:buSzPts val="1400"/>
              <a:buAutoNum type="arabicPeriod" startAt="1"/>
              <a:defRPr>
                <a:solidFill>
                  <a:srgbClr val="434343"/>
                </a:solidFill>
              </a:defRPr>
            </a:pPr>
            <a:r>
              <a:t>系统的基础-埋点</a:t>
            </a:r>
          </a:p>
          <a:p>
            <a:pPr marL="939800" indent="-330200">
              <a:lnSpc>
                <a:spcPct val="180000"/>
              </a:lnSpc>
              <a:buClr>
                <a:srgbClr val="434343"/>
              </a:buClr>
              <a:buSzPts val="1400"/>
              <a:buAutoNum type="arabicPeriod" startAt="1"/>
              <a:defRPr>
                <a:solidFill>
                  <a:srgbClr val="434343"/>
                </a:solidFill>
              </a:defRPr>
            </a:pPr>
            <a:r>
              <a:t>怎么使用行为分析系统</a:t>
            </a:r>
          </a:p>
          <a:p>
            <a:pPr marL="939800" indent="-330200">
              <a:lnSpc>
                <a:spcPct val="180000"/>
              </a:lnSpc>
              <a:buClr>
                <a:srgbClr val="434343"/>
              </a:buClr>
              <a:buSzPts val="1400"/>
              <a:buAutoNum type="arabicPeriod" startAt="1"/>
              <a:defRPr>
                <a:solidFill>
                  <a:srgbClr val="434343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7"/>
          <p:cNvSpPr txBox="1"/>
          <p:nvPr>
            <p:ph type="title"/>
          </p:nvPr>
        </p:nvSpPr>
        <p:spPr>
          <a:xfrm>
            <a:off x="311699" y="391349"/>
            <a:ext cx="8520602" cy="626102"/>
          </a:xfrm>
          <a:prstGeom prst="rect">
            <a:avLst/>
          </a:prstGeom>
        </p:spPr>
        <p:txBody>
          <a:bodyPr/>
          <a:lstStyle>
            <a:lvl1pPr defTabSz="713231">
              <a:defRPr sz="2496"/>
            </a:lvl1pPr>
          </a:lstStyle>
          <a:p>
            <a:pPr/>
            <a:r>
              <a:t>背景</a:t>
            </a:r>
          </a:p>
        </p:txBody>
      </p:sp>
      <p:sp>
        <p:nvSpPr>
          <p:cNvPr id="119" name="Shape 69"/>
          <p:cNvSpPr txBox="1"/>
          <p:nvPr/>
        </p:nvSpPr>
        <p:spPr>
          <a:xfrm>
            <a:off x="5464248" y="2048525"/>
            <a:ext cx="3216813" cy="104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流程长；</a:t>
            </a:r>
          </a:p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自主性差；</a:t>
            </a:r>
          </a:p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关键节点人手不足；</a:t>
            </a:r>
          </a:p>
        </p:txBody>
      </p:sp>
      <p:pic>
        <p:nvPicPr>
          <p:cNvPr id="12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0" t="13589" r="0" b="0"/>
          <a:stretch>
            <a:fillRect/>
          </a:stretch>
        </p:blipFill>
        <p:spPr>
          <a:xfrm>
            <a:off x="1094800" y="1019175"/>
            <a:ext cx="3598533" cy="3105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7"/>
          <p:cNvSpPr txBox="1"/>
          <p:nvPr>
            <p:ph type="title"/>
          </p:nvPr>
        </p:nvSpPr>
        <p:spPr>
          <a:xfrm>
            <a:off x="311699" y="391349"/>
            <a:ext cx="8520602" cy="626102"/>
          </a:xfrm>
          <a:prstGeom prst="rect">
            <a:avLst/>
          </a:prstGeom>
        </p:spPr>
        <p:txBody>
          <a:bodyPr/>
          <a:lstStyle>
            <a:lvl1pPr defTabSz="713231">
              <a:defRPr sz="2496"/>
            </a:lvl1pPr>
          </a:lstStyle>
          <a:p>
            <a:pPr/>
            <a:r>
              <a:t>行为分析系统能做什么</a:t>
            </a:r>
          </a:p>
        </p:txBody>
      </p:sp>
      <p:sp>
        <p:nvSpPr>
          <p:cNvPr id="123" name="Shape 69"/>
          <p:cNvSpPr txBox="1"/>
          <p:nvPr/>
        </p:nvSpPr>
        <p:spPr>
          <a:xfrm>
            <a:off x="924711" y="2051509"/>
            <a:ext cx="7992900" cy="138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最近两周各学院总体pv、uv？变化趋势如何？哪个学院表现最好？</a:t>
            </a:r>
          </a:p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用户在一天内打开app的高峰集中在哪些时段？</a:t>
            </a:r>
          </a:p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听书首页广告位的点击率是多少？</a:t>
            </a:r>
          </a:p>
          <a:p>
            <a:pPr marL="939800" indent="-330200">
              <a:lnSpc>
                <a:spcPct val="150000"/>
              </a:lnSpc>
              <a:buClr>
                <a:srgbClr val="434343"/>
              </a:buClr>
              <a:buSzPts val="1200"/>
              <a:buAutoNum type="arabicPeriod" startAt="1"/>
              <a:defRPr sz="1200">
                <a:solidFill>
                  <a:srgbClr val="434343"/>
                </a:solidFill>
              </a:defRPr>
            </a:pPr>
            <a:r>
              <a:t>*</a:t>
            </a:r>
            <a:r>
              <a:t>今天各运营位的实时变化趋势是怎么样的？</a:t>
            </a:r>
          </a:p>
        </p:txBody>
      </p:sp>
      <p:sp>
        <p:nvSpPr>
          <p:cNvPr id="124" name="通过对埋点的筛选、分组、聚合，可以帮助回答以下关于变化趋势、维度对比的问题"/>
          <p:cNvSpPr txBox="1"/>
          <p:nvPr/>
        </p:nvSpPr>
        <p:spPr>
          <a:xfrm>
            <a:off x="455990" y="1189364"/>
            <a:ext cx="65913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通过对埋点的筛选、分组、聚合，可以帮助回答以下关于变化趋势、维度对比的问题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成组"/>
          <p:cNvGrpSpPr/>
          <p:nvPr/>
        </p:nvGrpSpPr>
        <p:grpSpPr>
          <a:xfrm>
            <a:off x="4466940" y="1669269"/>
            <a:ext cx="3698852" cy="1648771"/>
            <a:chOff x="0" y="0"/>
            <a:chExt cx="3698851" cy="1648769"/>
          </a:xfrm>
        </p:grpSpPr>
        <p:sp>
          <p:nvSpPr>
            <p:cNvPr id="126" name="圆角矩形"/>
            <p:cNvSpPr/>
            <p:nvPr/>
          </p:nvSpPr>
          <p:spPr>
            <a:xfrm>
              <a:off x="290069" y="1153469"/>
              <a:ext cx="1092930" cy="495301"/>
            </a:xfrm>
            <a:prstGeom prst="roundRect">
              <a:avLst>
                <a:gd name="adj" fmla="val 38462"/>
              </a:avLst>
            </a:prstGeom>
            <a:solidFill>
              <a:srgbClr val="FFFFFF"/>
            </a:solidFill>
            <a:ln w="12700" cap="flat">
              <a:solidFill>
                <a:schemeClr val="accent5">
                  <a:satOff val="-4329"/>
                  <a:lumOff val="13137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圆角矩形"/>
            <p:cNvSpPr/>
            <p:nvPr/>
          </p:nvSpPr>
          <p:spPr>
            <a:xfrm>
              <a:off x="0" y="0"/>
              <a:ext cx="1092929" cy="495300"/>
            </a:xfrm>
            <a:prstGeom prst="roundRect">
              <a:avLst>
                <a:gd name="adj" fmla="val 38462"/>
              </a:avLst>
            </a:prstGeom>
            <a:solidFill>
              <a:srgbClr val="FFFFFF"/>
            </a:solidFill>
            <a:ln w="12700" cap="flat">
              <a:solidFill>
                <a:schemeClr val="accent5">
                  <a:satOff val="-4329"/>
                  <a:lumOff val="13137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线条"/>
            <p:cNvSpPr/>
            <p:nvPr/>
          </p:nvSpPr>
          <p:spPr>
            <a:xfrm>
              <a:off x="1178288" y="247650"/>
              <a:ext cx="1607426" cy="0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4329"/>
                  <a:lumOff val="13137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线条"/>
            <p:cNvSpPr/>
            <p:nvPr/>
          </p:nvSpPr>
          <p:spPr>
            <a:xfrm flipV="1">
              <a:off x="1450287" y="398835"/>
              <a:ext cx="1397732" cy="1002285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4329"/>
                  <a:lumOff val="13137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用户属性"/>
            <p:cNvSpPr txBox="1"/>
            <p:nvPr/>
          </p:nvSpPr>
          <p:spPr>
            <a:xfrm>
              <a:off x="2974951" y="120650"/>
              <a:ext cx="7239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用户属性</a:t>
              </a:r>
            </a:p>
          </p:txBody>
        </p:sp>
      </p:grpSp>
      <p:sp>
        <p:nvSpPr>
          <p:cNvPr id="132" name="Shape 67"/>
          <p:cNvSpPr txBox="1"/>
          <p:nvPr>
            <p:ph type="title"/>
          </p:nvPr>
        </p:nvSpPr>
        <p:spPr>
          <a:xfrm>
            <a:off x="311699" y="391349"/>
            <a:ext cx="8520602" cy="626102"/>
          </a:xfrm>
          <a:prstGeom prst="rect">
            <a:avLst/>
          </a:prstGeom>
        </p:spPr>
        <p:txBody>
          <a:bodyPr/>
          <a:lstStyle>
            <a:lvl1pPr defTabSz="713231">
              <a:defRPr sz="2496"/>
            </a:lvl1pPr>
          </a:lstStyle>
          <a:p>
            <a:pPr/>
            <a:r>
              <a:t>系统的基础-埋点</a:t>
            </a:r>
          </a:p>
        </p:txBody>
      </p:sp>
      <p:pic>
        <p:nvPicPr>
          <p:cNvPr id="133" name="11533721738_.pic.jpg" descr="1153372173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682" y="1957684"/>
            <a:ext cx="1481362" cy="263353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埋点是为了采集用户的操作行为，设置的信息上报机制，当用户达到了特定的触发条件，就会把对应的信息收集起来。"/>
          <p:cNvSpPr txBox="1"/>
          <p:nvPr/>
        </p:nvSpPr>
        <p:spPr>
          <a:xfrm>
            <a:off x="425652" y="994497"/>
            <a:ext cx="85206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埋点是为了采集用户的操作行为，设置的信息上报机制，当用户达到了特定的触发条件，就会把对应的信息收集起来。</a:t>
            </a:r>
          </a:p>
        </p:txBody>
      </p:sp>
      <p:grpSp>
        <p:nvGrpSpPr>
          <p:cNvPr id="138" name="成组"/>
          <p:cNvGrpSpPr/>
          <p:nvPr/>
        </p:nvGrpSpPr>
        <p:grpSpPr>
          <a:xfrm>
            <a:off x="1117671" y="2000244"/>
            <a:ext cx="2820453" cy="209833"/>
            <a:chOff x="0" y="0"/>
            <a:chExt cx="2820451" cy="209832"/>
          </a:xfrm>
        </p:grpSpPr>
        <p:sp>
          <p:nvSpPr>
            <p:cNvPr id="135" name="圆形"/>
            <p:cNvSpPr/>
            <p:nvPr/>
          </p:nvSpPr>
          <p:spPr>
            <a:xfrm>
              <a:off x="0" y="0"/>
              <a:ext cx="209833" cy="209833"/>
            </a:xfrm>
            <a:prstGeom prst="ellipse">
              <a:avLst/>
            </a:prstGeom>
            <a:solidFill>
              <a:schemeClr val="accent3">
                <a:alpha val="50180"/>
              </a:schemeClr>
            </a:solidFill>
            <a:ln w="25400" cap="flat">
              <a:solidFill>
                <a:schemeClr val="accent3">
                  <a:alpha val="5018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6" name="线条"/>
            <p:cNvSpPr/>
            <p:nvPr/>
          </p:nvSpPr>
          <p:spPr>
            <a:xfrm>
              <a:off x="228426" y="104916"/>
              <a:ext cx="1481362" cy="1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7" name="s_app_search"/>
            <p:cNvSpPr txBox="1"/>
            <p:nvPr/>
          </p:nvSpPr>
          <p:spPr>
            <a:xfrm>
              <a:off x="1850339" y="18508"/>
              <a:ext cx="970113" cy="172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chemeClr val="accent1">
                      <a:satOff val="-16420"/>
                      <a:lumOff val="21127"/>
                    </a:schemeClr>
                  </a:solidFill>
                </a:defRPr>
              </a:lvl1pPr>
            </a:lstStyle>
            <a:p>
              <a:pPr/>
              <a:r>
                <a:t>s_app_search</a:t>
              </a:r>
            </a:p>
          </p:txBody>
        </p:sp>
      </p:grpSp>
      <p:grpSp>
        <p:nvGrpSpPr>
          <p:cNvPr id="142" name="成组"/>
          <p:cNvGrpSpPr/>
          <p:nvPr/>
        </p:nvGrpSpPr>
        <p:grpSpPr>
          <a:xfrm>
            <a:off x="1239447" y="3056442"/>
            <a:ext cx="3164409" cy="209833"/>
            <a:chOff x="0" y="0"/>
            <a:chExt cx="3164408" cy="209832"/>
          </a:xfrm>
        </p:grpSpPr>
        <p:sp>
          <p:nvSpPr>
            <p:cNvPr id="139" name="圆形"/>
            <p:cNvSpPr/>
            <p:nvPr/>
          </p:nvSpPr>
          <p:spPr>
            <a:xfrm>
              <a:off x="0" y="0"/>
              <a:ext cx="209833" cy="209833"/>
            </a:xfrm>
            <a:prstGeom prst="ellipse">
              <a:avLst/>
            </a:prstGeom>
            <a:solidFill>
              <a:schemeClr val="accent3">
                <a:alpha val="50180"/>
              </a:schemeClr>
            </a:solidFill>
            <a:ln w="25400" cap="flat">
              <a:solidFill>
                <a:schemeClr val="accent3">
                  <a:alpha val="5018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>
              <a:off x="221516" y="104916"/>
              <a:ext cx="1481362" cy="1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1" name="s_discover_college"/>
            <p:cNvSpPr txBox="1"/>
            <p:nvPr/>
          </p:nvSpPr>
          <p:spPr>
            <a:xfrm>
              <a:off x="1855564" y="18508"/>
              <a:ext cx="1308845" cy="172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200">
                  <a:solidFill>
                    <a:schemeClr val="accent1">
                      <a:satOff val="-16420"/>
                      <a:lumOff val="21127"/>
                    </a:schemeClr>
                  </a:solidFill>
                </a:defRPr>
              </a:lvl1pPr>
            </a:lstStyle>
            <a:p>
              <a:pPr/>
              <a:r>
                <a:t>s_discover_college</a:t>
              </a:r>
            </a:p>
          </p:txBody>
        </p:sp>
      </p:grpSp>
      <p:sp>
        <p:nvSpPr>
          <p:cNvPr id="143" name="dv：iphonex…"/>
          <p:cNvSpPr txBox="1"/>
          <p:nvPr/>
        </p:nvSpPr>
        <p:spPr>
          <a:xfrm>
            <a:off x="4602655" y="1687424"/>
            <a:ext cx="1401639" cy="83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dv：iphonex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os：iOS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keyword：佛学50讲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……</a:t>
            </a:r>
          </a:p>
        </p:txBody>
      </p:sp>
      <p:sp>
        <p:nvSpPr>
          <p:cNvPr id="144" name="dv：iphone8…"/>
          <p:cNvSpPr txBox="1"/>
          <p:nvPr/>
        </p:nvSpPr>
        <p:spPr>
          <a:xfrm>
            <a:off x="4881863" y="2856713"/>
            <a:ext cx="1486397" cy="83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dv：iphone8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os：iOS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log_name：人文学院</a:t>
            </a:r>
          </a:p>
          <a:p>
            <a:pPr>
              <a:defRPr sz="1200">
                <a:solidFill>
                  <a:schemeClr val="accent1">
                    <a:satOff val="-16420"/>
                    <a:lumOff val="21127"/>
                  </a:schemeClr>
                </a:solidFill>
              </a:defRPr>
            </a:pPr>
            <a:r>
              <a:t>……</a:t>
            </a:r>
          </a:p>
        </p:txBody>
      </p:sp>
      <p:grpSp>
        <p:nvGrpSpPr>
          <p:cNvPr id="148" name="成组"/>
          <p:cNvGrpSpPr/>
          <p:nvPr/>
        </p:nvGrpSpPr>
        <p:grpSpPr>
          <a:xfrm>
            <a:off x="6003235" y="2246131"/>
            <a:ext cx="2824115" cy="1268994"/>
            <a:chOff x="0" y="0"/>
            <a:chExt cx="2824113" cy="1268992"/>
          </a:xfrm>
        </p:grpSpPr>
        <p:sp>
          <p:nvSpPr>
            <p:cNvPr id="145" name="线条"/>
            <p:cNvSpPr/>
            <p:nvPr/>
          </p:nvSpPr>
          <p:spPr>
            <a:xfrm>
              <a:off x="-1" y="0"/>
              <a:ext cx="1849027" cy="1044711"/>
            </a:xfrm>
            <a:prstGeom prst="line">
              <a:avLst/>
            </a:prstGeom>
            <a:noFill/>
            <a:ln w="12700" cap="flat">
              <a:solidFill>
                <a:schemeClr val="accent3">
                  <a:lumOff val="10049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6" name="线条"/>
            <p:cNvSpPr/>
            <p:nvPr/>
          </p:nvSpPr>
          <p:spPr>
            <a:xfrm>
              <a:off x="407935" y="1141992"/>
              <a:ext cx="1481362" cy="1"/>
            </a:xfrm>
            <a:prstGeom prst="line">
              <a:avLst/>
            </a:prstGeom>
            <a:noFill/>
            <a:ln w="12700" cap="flat">
              <a:solidFill>
                <a:schemeClr val="accent3">
                  <a:lumOff val="10049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事件属性"/>
            <p:cNvSpPr txBox="1"/>
            <p:nvPr/>
          </p:nvSpPr>
          <p:spPr>
            <a:xfrm>
              <a:off x="2100213" y="1014992"/>
              <a:ext cx="7239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3">
                      <a:lumOff val="10049"/>
                    </a:schemeClr>
                  </a:solidFill>
                </a:defRPr>
              </a:lvl1pPr>
            </a:lstStyle>
            <a:p>
              <a:pPr/>
              <a:r>
                <a:t>事件属性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4"/>
      <p:bldP build="whole" bldLvl="1" animBg="1" rev="0" advAuto="0" spid="148" grpId="6"/>
      <p:bldP build="whole" bldLvl="1" animBg="1" rev="0" advAuto="0" spid="138" grpId="1"/>
      <p:bldP build="whole" bldLvl="1" animBg="1" rev="0" advAuto="0" spid="142" grpId="3"/>
      <p:bldP build="whole" bldLvl="1" animBg="1" rev="0" advAuto="0" spid="143" grpId="2"/>
      <p:bldP build="whole" bldLvl="1" animBg="1" rev="0" advAuto="0" spid="131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67"/>
          <p:cNvSpPr txBox="1"/>
          <p:nvPr>
            <p:ph type="title"/>
          </p:nvPr>
        </p:nvSpPr>
        <p:spPr>
          <a:xfrm>
            <a:off x="311699" y="108376"/>
            <a:ext cx="8520602" cy="626101"/>
          </a:xfrm>
          <a:prstGeom prst="rect">
            <a:avLst/>
          </a:prstGeom>
        </p:spPr>
        <p:txBody>
          <a:bodyPr/>
          <a:lstStyle>
            <a:lvl1pPr defTabSz="713231">
              <a:defRPr sz="2496"/>
            </a:lvl1pPr>
          </a:lstStyle>
          <a:p>
            <a:pPr/>
            <a:r>
              <a:t>怎么使用行为分析系统</a:t>
            </a:r>
          </a:p>
        </p:txBody>
      </p:sp>
      <p:pic>
        <p:nvPicPr>
          <p:cNvPr id="151" name="Group.png" descr="Gro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735" y="632462"/>
            <a:ext cx="5017468" cy="433544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：查询条件构建区…"/>
          <p:cNvSpPr txBox="1"/>
          <p:nvPr/>
        </p:nvSpPr>
        <p:spPr>
          <a:xfrm>
            <a:off x="6007921" y="1285822"/>
            <a:ext cx="2640547" cy="1959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A：查询条件构建区</a:t>
            </a:r>
          </a:p>
          <a:p>
            <a:pPr/>
            <a:r>
              <a:t>      A1：时间粒度&amp;时间范围选择</a:t>
            </a:r>
          </a:p>
          <a:p>
            <a:pPr/>
            <a:r>
              <a:t>      A2：事件&amp;事件属性选择</a:t>
            </a:r>
          </a:p>
          <a:p>
            <a:pPr/>
            <a:r>
              <a:t>      A3：用户属性选择</a:t>
            </a:r>
          </a:p>
          <a:p>
            <a:pPr/>
          </a:p>
          <a:p>
            <a:pPr/>
            <a:r>
              <a:t>B：执行区</a:t>
            </a:r>
          </a:p>
          <a:p>
            <a:pPr/>
          </a:p>
          <a:p>
            <a:pPr/>
            <a:r>
              <a:t>C：结果展示区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FFFFF"/>
      </a:dk1>
      <a:lt1>
        <a:srgbClr val="F55E61"/>
      </a:lt1>
      <a:dk2>
        <a:srgbClr val="A7A7A7"/>
      </a:dk2>
      <a:lt2>
        <a:srgbClr val="535353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cor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55E6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55E6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cor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55E6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55E61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