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75" r:id="rId2"/>
    <p:sldId id="465" r:id="rId3"/>
    <p:sldId id="492" r:id="rId4"/>
    <p:sldId id="493" r:id="rId5"/>
    <p:sldId id="480" r:id="rId6"/>
    <p:sldId id="487" r:id="rId7"/>
    <p:sldId id="499" r:id="rId8"/>
    <p:sldId id="490" r:id="rId9"/>
    <p:sldId id="500" r:id="rId10"/>
    <p:sldId id="523" r:id="rId11"/>
    <p:sldId id="524" r:id="rId12"/>
    <p:sldId id="526" r:id="rId13"/>
    <p:sldId id="527" r:id="rId14"/>
    <p:sldId id="279" r:id="rId15"/>
    <p:sldId id="530" r:id="rId16"/>
    <p:sldId id="529" r:id="rId17"/>
    <p:sldId id="538" r:id="rId18"/>
    <p:sldId id="491" r:id="rId19"/>
    <p:sldId id="539" r:id="rId20"/>
    <p:sldId id="540" r:id="rId21"/>
    <p:sldId id="531" r:id="rId22"/>
    <p:sldId id="533" r:id="rId23"/>
    <p:sldId id="534" r:id="rId24"/>
    <p:sldId id="535" r:id="rId25"/>
    <p:sldId id="536" r:id="rId26"/>
    <p:sldId id="541" r:id="rId27"/>
    <p:sldId id="532" r:id="rId28"/>
    <p:sldId id="498" r:id="rId29"/>
  </p:sldIdLst>
  <p:sldSz cx="12192000" cy="6858000"/>
  <p:notesSz cx="6858000" cy="9144000"/>
  <p:custDataLst>
    <p:tags r:id="rId3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A22"/>
    <a:srgbClr val="F4F4F3"/>
    <a:srgbClr val="ABEEC9"/>
    <a:srgbClr val="B2DCBF"/>
    <a:srgbClr val="B4A08C"/>
    <a:srgbClr val="9EB8B9"/>
    <a:srgbClr val="B4A0AB"/>
    <a:srgbClr val="B4ABAB"/>
    <a:srgbClr val="C00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3670" autoAdjust="0"/>
  </p:normalViewPr>
  <p:slideViewPr>
    <p:cSldViewPr snapToGrid="0">
      <p:cViewPr varScale="1">
        <p:scale>
          <a:sx n="72" d="100"/>
          <a:sy n="72" d="100"/>
        </p:scale>
        <p:origin x="1576" y="208"/>
      </p:cViewPr>
      <p:guideLst>
        <p:guide orient="horz" pos="2160"/>
        <p:guide pos="384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029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1E2C0-65D6-490E-82E7-A72046F342F8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21023-C117-4E1E-B7F2-010734B9A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92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69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8c0a2d73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8c0a2d73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501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8c0a2d73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8c0a2d73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777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8c0a2d7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8c0a2d7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445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8bbc5ebfd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8bbc5ebfd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595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899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515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10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7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52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09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46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364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031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99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443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8c0a2d7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8c0a2d7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73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57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45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4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8042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32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8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49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8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51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42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92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5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50000">
              <a:srgbClr val="FFFFFF"/>
            </a:gs>
            <a:gs pos="8000">
              <a:srgbClr val="FFFFFF"/>
            </a:gs>
            <a:gs pos="91000">
              <a:schemeClr val="bg1"/>
            </a:gs>
            <a:gs pos="100000">
              <a:schemeClr val="accent3">
                <a:lumMod val="20000"/>
                <a:lumOff val="8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5A2FA-81A1-4195-A497-5CD897058FAE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5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tekaround/train-validation-test-set-in-machine-learning-how-to-understand-6cdd98d4a76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FD4BD397-C943-484E-AD57-D282A1EAB50B}"/>
              </a:ext>
            </a:extLst>
          </p:cNvPr>
          <p:cNvSpPr/>
          <p:nvPr/>
        </p:nvSpPr>
        <p:spPr>
          <a:xfrm>
            <a:off x="1313412" y="1561644"/>
            <a:ext cx="9543010" cy="2328712"/>
          </a:xfrm>
          <a:prstGeom prst="roundRect">
            <a:avLst/>
          </a:prstGeom>
          <a:solidFill>
            <a:srgbClr val="119A22"/>
          </a:solidFill>
          <a:ln>
            <a:noFill/>
          </a:ln>
          <a:effectLst>
            <a:outerShdw blurRad="304800" dist="38100" dir="2700000" algn="tl" rotWithShape="0">
              <a:prstClr val="black">
                <a:alpha val="3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078278" y="535690"/>
            <a:ext cx="10035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>
                <a:latin typeface="Calibri" panose="020F0502020204030204" pitchFamily="34" charset="0"/>
                <a:cs typeface="Calibri" panose="020F0502020204030204" pitchFamily="34" charset="0"/>
              </a:rPr>
              <a:t>Машинное обучение: лекция 1</a:t>
            </a:r>
            <a:r>
              <a:rPr lang="en-US" sz="3400" b="1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endParaRPr lang="ru-RU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0A233-2E7B-3F4E-B787-4F1E480A4023}"/>
              </a:ext>
            </a:extLst>
          </p:cNvPr>
          <p:cNvSpPr txBox="1"/>
          <p:nvPr/>
        </p:nvSpPr>
        <p:spPr>
          <a:xfrm>
            <a:off x="1499616" y="1628105"/>
            <a:ext cx="9198864" cy="2123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Принятие решений </a:t>
            </a:r>
          </a:p>
          <a:p>
            <a:pPr algn="ctr"/>
            <a:r>
              <a:rPr lang="ru-RU" sz="6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основе данных</a:t>
            </a:r>
            <a:endParaRPr lang="ru-RU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9E522-80D9-CA49-A147-AC64DFFBA379}"/>
              </a:ext>
            </a:extLst>
          </p:cNvPr>
          <p:cNvSpPr txBox="1"/>
          <p:nvPr/>
        </p:nvSpPr>
        <p:spPr>
          <a:xfrm>
            <a:off x="1845424" y="5066056"/>
            <a:ext cx="36100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400" b="1" dirty="0">
                <a:latin typeface="Calibri" panose="020F0502020204030204" pitchFamily="34" charset="0"/>
                <a:cs typeface="Calibri" panose="020F0502020204030204" pitchFamily="34" charset="0"/>
              </a:rPr>
              <a:t>Преподаватель</a:t>
            </a:r>
          </a:p>
          <a:p>
            <a:r>
              <a:rPr lang="ru-RU" sz="3400" b="1" dirty="0" err="1">
                <a:latin typeface="Calibri" panose="020F0502020204030204" pitchFamily="34" charset="0"/>
                <a:cs typeface="Calibri" panose="020F0502020204030204" pitchFamily="34" charset="0"/>
              </a:rPr>
              <a:t>Зухба</a:t>
            </a:r>
            <a:r>
              <a:rPr lang="ru-RU" sz="3400" b="1" dirty="0">
                <a:latin typeface="Calibri" panose="020F0502020204030204" pitchFamily="34" charset="0"/>
                <a:cs typeface="Calibri" panose="020F0502020204030204" pitchFamily="34" charset="0"/>
              </a:rPr>
              <a:t> Анастасия</a:t>
            </a:r>
            <a:endParaRPr lang="ru-RU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0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68377-1571-4B44-9BF7-A2BA8FD6E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51" y="1629291"/>
            <a:ext cx="6477000" cy="427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7FD15-02A7-8A4E-B1D3-0242796CE92F}"/>
              </a:ext>
            </a:extLst>
          </p:cNvPr>
          <p:cNvSpPr txBox="1"/>
          <p:nvPr/>
        </p:nvSpPr>
        <p:spPr>
          <a:xfrm>
            <a:off x="1426464" y="328661"/>
            <a:ext cx="93390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Confusion</a:t>
            </a:r>
            <a:r>
              <a:rPr lang="ro-RO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6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>
            <a:spLocks noGrp="1"/>
          </p:cNvSpPr>
          <p:nvPr>
            <p:ph type="body" idx="1"/>
          </p:nvPr>
        </p:nvSpPr>
        <p:spPr>
          <a:xfrm>
            <a:off x="2414521" y="3889919"/>
            <a:ext cx="7686409" cy="117117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легко интерпретируема</a:t>
            </a:r>
            <a:endParaRPr lang="en-US" sz="26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10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не подходит для несбалансированных классов</a:t>
            </a:r>
            <a:endParaRPr sz="2600" dirty="0"/>
          </a:p>
        </p:txBody>
      </p:sp>
      <p:pic>
        <p:nvPicPr>
          <p:cNvPr id="341" name="Google Shape;34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300" y="2199593"/>
            <a:ext cx="6375400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8DF10E-7102-EF49-83F1-94302232D582}"/>
              </a:ext>
            </a:extLst>
          </p:cNvPr>
          <p:cNvSpPr txBox="1"/>
          <p:nvPr/>
        </p:nvSpPr>
        <p:spPr>
          <a:xfrm>
            <a:off x="1426464" y="328661"/>
            <a:ext cx="93390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>
            <a:spLocks noGrp="1"/>
          </p:cNvSpPr>
          <p:nvPr>
            <p:ph type="body" idx="1"/>
          </p:nvPr>
        </p:nvSpPr>
        <p:spPr>
          <a:xfrm>
            <a:off x="1053550" y="1410967"/>
            <a:ext cx="10627200" cy="115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 sz="2600" dirty="0"/>
              <a:t>Для оценки качества работы алгоритма на каждом из классов по отдельности введем метрики precision (точность) и recall (полнота)</a:t>
            </a:r>
            <a:endParaRPr sz="2600" dirty="0"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951" y="2673730"/>
            <a:ext cx="3232100" cy="7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165" y="4566201"/>
            <a:ext cx="2741663" cy="71043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8"/>
          <p:cNvSpPr txBox="1"/>
          <p:nvPr/>
        </p:nvSpPr>
        <p:spPr>
          <a:xfrm>
            <a:off x="1053550" y="3579900"/>
            <a:ext cx="10627200" cy="7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ru" sz="2600" dirty="0">
                <a:ea typeface="Old Standard TT"/>
                <a:cs typeface="Old Standard TT"/>
                <a:sym typeface="Old Standard TT"/>
              </a:rPr>
              <a:t>Алгоритму не выгодно относить объекты класса 0 к классу 1</a:t>
            </a:r>
            <a:endParaRPr sz="2600" dirty="0"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7" name="Google Shape;357;p58"/>
          <p:cNvSpPr txBox="1"/>
          <p:nvPr/>
        </p:nvSpPr>
        <p:spPr>
          <a:xfrm>
            <a:off x="1053550" y="5555733"/>
            <a:ext cx="10627200" cy="7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ru" sz="2600" dirty="0">
                <a:ea typeface="Old Standard TT"/>
                <a:cs typeface="Old Standard TT"/>
                <a:sym typeface="Old Standard TT"/>
              </a:rPr>
              <a:t>Алгоритму не выгодно относить объекты класса 1 к классу </a:t>
            </a:r>
            <a:r>
              <a:rPr lang="en-US" sz="2600" dirty="0">
                <a:ea typeface="Old Standard TT"/>
                <a:cs typeface="Old Standard TT"/>
                <a:sym typeface="Old Standard TT"/>
              </a:rPr>
              <a:t>0</a:t>
            </a:r>
            <a:endParaRPr sz="2600" dirty="0"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AB8E9-2871-BB4E-AEC0-9834E3899D41}"/>
              </a:ext>
            </a:extLst>
          </p:cNvPr>
          <p:cNvSpPr txBox="1"/>
          <p:nvPr/>
        </p:nvSpPr>
        <p:spPr>
          <a:xfrm>
            <a:off x="1426464" y="328661"/>
            <a:ext cx="93390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ro-RO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17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716" y="1308691"/>
            <a:ext cx="8574567" cy="52206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B6B5FB-FCBD-F447-B74A-2D72CFC6D5A5}"/>
              </a:ext>
            </a:extLst>
          </p:cNvPr>
          <p:cNvSpPr txBox="1"/>
          <p:nvPr/>
        </p:nvSpPr>
        <p:spPr>
          <a:xfrm>
            <a:off x="1426464" y="328661"/>
            <a:ext cx="93390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ro-RO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8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>
            <a:spLocks noGrp="1"/>
          </p:cNvSpPr>
          <p:nvPr>
            <p:ph type="body" idx="1"/>
          </p:nvPr>
        </p:nvSpPr>
        <p:spPr>
          <a:xfrm>
            <a:off x="785502" y="1716404"/>
            <a:ext cx="10620995" cy="47025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dirty="0"/>
              <a:t>F-мера — средне гармоническое precision и recall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14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dirty="0"/>
              <a:t>ROC-AUC — используется при предсказании вероятностей. Является вероятностью того, что два случайно выбранных объекта разных классов будут отранжированы в нужном порядке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14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dirty="0"/>
              <a:t>Индекс Джини — чаще всего используется в банковской сфере, связан с ROC-AUC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14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dirty="0"/>
              <a:t>Все три метрики учитывают возможный дисбаланс классов</a:t>
            </a:r>
            <a:endParaRPr dirty="0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60CF8-9460-FC42-8958-9D37349CD885}"/>
              </a:ext>
            </a:extLst>
          </p:cNvPr>
          <p:cNvSpPr txBox="1"/>
          <p:nvPr/>
        </p:nvSpPr>
        <p:spPr>
          <a:xfrm>
            <a:off x="1426464" y="328661"/>
            <a:ext cx="93390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F-</a:t>
            </a:r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мера, </a:t>
            </a:r>
            <a:r>
              <a:rPr lang="ro-RO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ROC-AUC, </a:t>
            </a:r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индекс Джини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3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920B4-5D7B-3749-BBA7-DE3E7547384A}"/>
              </a:ext>
            </a:extLst>
          </p:cNvPr>
          <p:cNvSpPr txBox="1"/>
          <p:nvPr/>
        </p:nvSpPr>
        <p:spPr>
          <a:xfrm>
            <a:off x="1426464" y="328661"/>
            <a:ext cx="93390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800" b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ROC-AUC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9CB60D-928D-2842-9EC8-E384C200B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39" y="1297516"/>
            <a:ext cx="4310826" cy="2647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D8382E-BAD2-104D-AAFF-E579A27AE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31" y="1297516"/>
            <a:ext cx="4350205" cy="26479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90831E3-71F2-AB4E-B9FA-FB9618B7C565}"/>
              </a:ext>
            </a:extLst>
          </p:cNvPr>
          <p:cNvSpPr/>
          <p:nvPr/>
        </p:nvSpPr>
        <p:spPr>
          <a:xfrm>
            <a:off x="1856387" y="3830621"/>
            <a:ext cx="2288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dk1"/>
                </a:solidFill>
                <a:sym typeface="Old Standard TT"/>
              </a:rPr>
              <a:t>Случайное гадание</a:t>
            </a:r>
            <a:endParaRPr lang="ru-RU" sz="2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6B6A9BE-9DB0-3649-8CEE-ED57328FDF71}"/>
              </a:ext>
            </a:extLst>
          </p:cNvPr>
          <p:cNvSpPr/>
          <p:nvPr/>
        </p:nvSpPr>
        <p:spPr>
          <a:xfrm>
            <a:off x="6695553" y="3837102"/>
            <a:ext cx="2935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dk1"/>
                </a:solidFill>
                <a:sym typeface="Old Standard TT"/>
              </a:rPr>
              <a:t>Неплохой классификатор</a:t>
            </a:r>
            <a:endParaRPr lang="ru-RU" sz="2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0C5398-3FA2-784C-8B67-5B6329CDF288}"/>
              </a:ext>
            </a:extLst>
          </p:cNvPr>
          <p:cNvSpPr/>
          <p:nvPr/>
        </p:nvSpPr>
        <p:spPr>
          <a:xfrm>
            <a:off x="1593839" y="4535840"/>
            <a:ext cx="867103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Площадь под ROC-кривой AUC (</a:t>
            </a:r>
            <a:r>
              <a:rPr lang="ru-RU" sz="2600" dirty="0" err="1"/>
              <a:t>Area</a:t>
            </a:r>
            <a:r>
              <a:rPr lang="ru-RU" sz="2600" dirty="0"/>
              <a:t> </a:t>
            </a:r>
            <a:r>
              <a:rPr lang="ru-RU" sz="2600" dirty="0" err="1"/>
              <a:t>Under</a:t>
            </a:r>
            <a:r>
              <a:rPr lang="ru-RU" sz="2600" dirty="0"/>
              <a:t> </a:t>
            </a:r>
            <a:r>
              <a:rPr lang="ru-RU" sz="2600" dirty="0" err="1"/>
              <a:t>Curve</a:t>
            </a:r>
            <a:r>
              <a:rPr lang="ru-RU" sz="2600" dirty="0"/>
              <a:t>) является характеристикой качества классификации, не зависящей от соотношения цен ошибок. Чем больше значение AUC, тем «лучше» модель классификации. </a:t>
            </a:r>
          </a:p>
        </p:txBody>
      </p:sp>
    </p:spTree>
    <p:extLst>
      <p:ext uri="{BB962C8B-B14F-4D97-AF65-F5344CB8AC3E}">
        <p14:creationId xmlns:p14="http://schemas.microsoft.com/office/powerpoint/2010/main" val="395570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426464" y="328661"/>
            <a:ext cx="93390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Метрики в задаче регрессии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374;p61">
            <a:extLst>
              <a:ext uri="{FF2B5EF4-FFF2-40B4-BE49-F238E27FC236}">
                <a16:creationId xmlns:a16="http://schemas.microsoft.com/office/drawing/2014/main" id="{97CD679F-443F-A14B-8C05-9A77F2BF5A0F}"/>
              </a:ext>
            </a:extLst>
          </p:cNvPr>
          <p:cNvSpPr txBox="1">
            <a:spLocks/>
          </p:cNvSpPr>
          <p:nvPr/>
        </p:nvSpPr>
        <p:spPr>
          <a:xfrm>
            <a:off x="348276" y="1317903"/>
            <a:ext cx="11410908" cy="53577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dirty="0"/>
              <a:t>MSE (</a:t>
            </a:r>
            <a:r>
              <a:rPr lang="ro-RO" dirty="0" err="1"/>
              <a:t>Mean</a:t>
            </a:r>
            <a:r>
              <a:rPr lang="ro-RO" dirty="0"/>
              <a:t> Square </a:t>
            </a:r>
            <a:r>
              <a:rPr lang="ro-RO" dirty="0" err="1"/>
              <a:t>Error</a:t>
            </a:r>
            <a:r>
              <a:rPr lang="ro-RO" dirty="0"/>
              <a:t>): 	MSE(</a:t>
            </a:r>
            <a:r>
              <a:rPr lang="ro-RO" i="1" dirty="0" err="1"/>
              <a:t>y</a:t>
            </a:r>
            <a:r>
              <a:rPr lang="ro-RO" baseline="-25000" dirty="0" err="1"/>
              <a:t>true</a:t>
            </a:r>
            <a:r>
              <a:rPr lang="ro-RO" dirty="0"/>
              <a:t>, </a:t>
            </a:r>
            <a:r>
              <a:rPr lang="ro-RO" i="1" dirty="0" err="1"/>
              <a:t>y</a:t>
            </a:r>
            <a:r>
              <a:rPr lang="ro-RO" baseline="-25000" dirty="0" err="1"/>
              <a:t>predicted</a:t>
            </a:r>
            <a:r>
              <a:rPr lang="ro-RO" dirty="0"/>
              <a:t>) = (</a:t>
            </a:r>
            <a:r>
              <a:rPr lang="ro-RO" i="1" dirty="0" err="1"/>
              <a:t>y</a:t>
            </a:r>
            <a:r>
              <a:rPr lang="ro-RO" baseline="-25000" dirty="0" err="1"/>
              <a:t>true</a:t>
            </a:r>
            <a:r>
              <a:rPr lang="ro-RO" dirty="0"/>
              <a:t> - </a:t>
            </a:r>
            <a:r>
              <a:rPr lang="ro-RO" i="1" dirty="0" err="1"/>
              <a:t>y</a:t>
            </a:r>
            <a:r>
              <a:rPr lang="ro-RO" baseline="-25000" dirty="0" err="1"/>
              <a:t>predicted</a:t>
            </a:r>
            <a:r>
              <a:rPr lang="ro-RO" dirty="0"/>
              <a:t>)</a:t>
            </a:r>
            <a:r>
              <a:rPr lang="ro-RO" baseline="30000" dirty="0"/>
              <a:t>2</a:t>
            </a:r>
            <a:br>
              <a:rPr lang="ro-RO" dirty="0"/>
            </a:br>
            <a:r>
              <a:rPr lang="ru-RU" dirty="0">
                <a:solidFill>
                  <a:srgbClr val="666666"/>
                </a:solidFill>
              </a:rPr>
              <a:t>Легко оптимизировать, сложнее интерпретировать</a:t>
            </a: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8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dirty="0"/>
              <a:t>MAE (</a:t>
            </a:r>
            <a:r>
              <a:rPr lang="ro-RO" dirty="0" err="1"/>
              <a:t>Mean</a:t>
            </a:r>
            <a:r>
              <a:rPr lang="ro-RO" dirty="0"/>
              <a:t> Absolute </a:t>
            </a:r>
            <a:r>
              <a:rPr lang="ro-RO" dirty="0" err="1"/>
              <a:t>Error</a:t>
            </a:r>
            <a:r>
              <a:rPr lang="ro-RO" dirty="0"/>
              <a:t>): 	MAE(</a:t>
            </a:r>
            <a:r>
              <a:rPr lang="ro-RO" i="1" dirty="0" err="1"/>
              <a:t>y</a:t>
            </a:r>
            <a:r>
              <a:rPr lang="ro-RO" baseline="-25000" dirty="0" err="1"/>
              <a:t>true</a:t>
            </a:r>
            <a:r>
              <a:rPr lang="ro-RO" dirty="0"/>
              <a:t>, </a:t>
            </a:r>
            <a:r>
              <a:rPr lang="ro-RO" i="1" dirty="0" err="1"/>
              <a:t>y</a:t>
            </a:r>
            <a:r>
              <a:rPr lang="ro-RO" baseline="-25000" dirty="0" err="1"/>
              <a:t>predicted</a:t>
            </a:r>
            <a:r>
              <a:rPr lang="ro-RO" dirty="0"/>
              <a:t>) = |</a:t>
            </a:r>
            <a:r>
              <a:rPr lang="ro-RO" i="1" dirty="0" err="1"/>
              <a:t>y</a:t>
            </a:r>
            <a:r>
              <a:rPr lang="ro-RO" baseline="-25000" dirty="0" err="1"/>
              <a:t>true</a:t>
            </a:r>
            <a:r>
              <a:rPr lang="ro-RO" dirty="0"/>
              <a:t> - </a:t>
            </a:r>
            <a:r>
              <a:rPr lang="ro-RO" i="1" dirty="0" err="1"/>
              <a:t>y</a:t>
            </a:r>
            <a:r>
              <a:rPr lang="ro-RO" baseline="-25000" dirty="0" err="1"/>
              <a:t>predicted</a:t>
            </a:r>
            <a:r>
              <a:rPr lang="ro-RO" dirty="0"/>
              <a:t>|</a:t>
            </a:r>
            <a:br>
              <a:rPr lang="ro-RO" dirty="0"/>
            </a:br>
            <a:r>
              <a:rPr lang="ru-RU" dirty="0">
                <a:solidFill>
                  <a:srgbClr val="666666"/>
                </a:solidFill>
              </a:rPr>
              <a:t>Легко интерпретировать, но сложно оптимизировать</a:t>
            </a: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8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dirty="0"/>
              <a:t>R</a:t>
            </a:r>
            <a:r>
              <a:rPr lang="ro-RO" baseline="30000" dirty="0"/>
              <a:t>2 </a:t>
            </a:r>
            <a:r>
              <a:rPr lang="ro-RO" dirty="0"/>
              <a:t>— </a:t>
            </a:r>
            <a:r>
              <a:rPr lang="ru-RU" dirty="0"/>
              <a:t>коэффициент детерминации: </a:t>
            </a:r>
            <a:r>
              <a:rPr lang="ro-RO" dirty="0"/>
              <a:t>R</a:t>
            </a:r>
            <a:r>
              <a:rPr lang="ro-RO" baseline="30000" dirty="0"/>
              <a:t>2</a:t>
            </a:r>
            <a:r>
              <a:rPr lang="ro-RO" dirty="0"/>
              <a:t>(</a:t>
            </a:r>
            <a:r>
              <a:rPr lang="ro-RO" i="1" dirty="0" err="1"/>
              <a:t>y</a:t>
            </a:r>
            <a:r>
              <a:rPr lang="ro-RO" baseline="-25000" dirty="0" err="1"/>
              <a:t>true</a:t>
            </a:r>
            <a:r>
              <a:rPr lang="ro-RO" dirty="0"/>
              <a:t>, </a:t>
            </a:r>
            <a:r>
              <a:rPr lang="ro-RO" i="1" dirty="0" err="1"/>
              <a:t>y</a:t>
            </a:r>
            <a:r>
              <a:rPr lang="ro-RO" baseline="-25000" dirty="0" err="1"/>
              <a:t>predicted</a:t>
            </a:r>
            <a:r>
              <a:rPr lang="ro-RO" dirty="0"/>
              <a:t>) = 1 - MSE / </a:t>
            </a:r>
            <a:r>
              <a:rPr lang="ro-RO" dirty="0" err="1"/>
              <a:t>D</a:t>
            </a:r>
            <a:r>
              <a:rPr lang="ro-RO" i="1" dirty="0" err="1"/>
              <a:t>y</a:t>
            </a:r>
            <a:r>
              <a:rPr lang="ro-RO" baseline="-25000" dirty="0" err="1"/>
              <a:t>true</a:t>
            </a:r>
            <a:br>
              <a:rPr lang="ro-RO" dirty="0"/>
            </a:br>
            <a:r>
              <a:rPr lang="ru-RU" dirty="0">
                <a:solidFill>
                  <a:srgbClr val="666666"/>
                </a:solidFill>
              </a:rPr>
              <a:t>У хороших моделей близок к 1, у не очень хороших близок к 0. Если </a:t>
            </a:r>
            <a:r>
              <a:rPr lang="ro-RO" dirty="0">
                <a:solidFill>
                  <a:srgbClr val="666666"/>
                </a:solidFill>
              </a:rPr>
              <a:t>R</a:t>
            </a:r>
            <a:r>
              <a:rPr lang="ro-RO" baseline="30000" dirty="0">
                <a:solidFill>
                  <a:srgbClr val="666666"/>
                </a:solidFill>
              </a:rPr>
              <a:t>2</a:t>
            </a:r>
            <a:r>
              <a:rPr lang="ro-RO" dirty="0">
                <a:solidFill>
                  <a:srgbClr val="666666"/>
                </a:solidFill>
              </a:rPr>
              <a:t> &lt; 0, </a:t>
            </a:r>
            <a:r>
              <a:rPr lang="ru-RU" dirty="0">
                <a:solidFill>
                  <a:srgbClr val="666666"/>
                </a:solidFill>
              </a:rPr>
              <a:t>то модель “очень плохая”.</a:t>
            </a: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8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dirty="0"/>
              <a:t>Несимметричные функции потерь</a:t>
            </a:r>
            <a:br>
              <a:rPr lang="ru-RU" dirty="0"/>
            </a:br>
            <a:r>
              <a:rPr lang="ru-RU" dirty="0">
                <a:solidFill>
                  <a:srgbClr val="666666"/>
                </a:solidFill>
              </a:rPr>
              <a:t>За “недостачу” штрафуют сильнее, чем за “избыток”</a:t>
            </a:r>
            <a:br>
              <a:rPr lang="ru-RU" dirty="0"/>
            </a:br>
            <a:endParaRPr lang="ru-RU" dirty="0"/>
          </a:p>
        </p:txBody>
      </p:sp>
      <p:cxnSp>
        <p:nvCxnSpPr>
          <p:cNvPr id="4" name="Google Shape;375;p61">
            <a:extLst>
              <a:ext uri="{FF2B5EF4-FFF2-40B4-BE49-F238E27FC236}">
                <a16:creationId xmlns:a16="http://schemas.microsoft.com/office/drawing/2014/main" id="{58CA2B8D-5816-9640-9C1B-DC822B1F41E0}"/>
              </a:ext>
            </a:extLst>
          </p:cNvPr>
          <p:cNvCxnSpPr>
            <a:cxnSpLocks/>
          </p:cNvCxnSpPr>
          <p:nvPr/>
        </p:nvCxnSpPr>
        <p:spPr>
          <a:xfrm>
            <a:off x="8083803" y="1496293"/>
            <a:ext cx="1931054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75;p61">
            <a:extLst>
              <a:ext uri="{FF2B5EF4-FFF2-40B4-BE49-F238E27FC236}">
                <a16:creationId xmlns:a16="http://schemas.microsoft.com/office/drawing/2014/main" id="{1F02C383-CE5D-5A4D-ADA6-032038314FC2}"/>
              </a:ext>
            </a:extLst>
          </p:cNvPr>
          <p:cNvCxnSpPr>
            <a:cxnSpLocks/>
          </p:cNvCxnSpPr>
          <p:nvPr/>
        </p:nvCxnSpPr>
        <p:spPr>
          <a:xfrm>
            <a:off x="9049330" y="2650179"/>
            <a:ext cx="1931054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78684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page51image60890560">
            <a:extLst>
              <a:ext uri="{FF2B5EF4-FFF2-40B4-BE49-F238E27FC236}">
                <a16:creationId xmlns:a16="http://schemas.microsoft.com/office/drawing/2014/main" id="{2620049E-FAE0-7E4F-9EAA-64B3C32A5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77" y="1858295"/>
            <a:ext cx="9984246" cy="35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CC3C2A-96DD-5F4B-97B5-2AF67346A5B9}"/>
              </a:ext>
            </a:extLst>
          </p:cNvPr>
          <p:cNvSpPr txBox="1"/>
          <p:nvPr/>
        </p:nvSpPr>
        <p:spPr>
          <a:xfrm>
            <a:off x="1682496" y="292085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Переобучение</a:t>
            </a:r>
            <a:r>
              <a:rPr lang="en-US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недообучение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9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682496" y="292085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Переобучение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439;p69">
            <a:extLst>
              <a:ext uri="{FF2B5EF4-FFF2-40B4-BE49-F238E27FC236}">
                <a16:creationId xmlns:a16="http://schemas.microsoft.com/office/drawing/2014/main" id="{41A93B45-7AED-7B4E-A9DD-4E109F2C4338}"/>
              </a:ext>
            </a:extLst>
          </p:cNvPr>
          <p:cNvSpPr txBox="1">
            <a:spLocks/>
          </p:cNvSpPr>
          <p:nvPr/>
        </p:nvSpPr>
        <p:spPr>
          <a:xfrm>
            <a:off x="440805" y="1371925"/>
            <a:ext cx="6591180" cy="3693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buClr>
                <a:srgbClr val="00B050"/>
              </a:buClr>
              <a:buSzPts val="1800"/>
              <a:buNone/>
            </a:pPr>
            <a:r>
              <a:rPr lang="ru-RU" sz="2600" dirty="0"/>
              <a:t>Из-за чего возникает переобучение?</a:t>
            </a:r>
            <a:endParaRPr lang="en-US" sz="2600" dirty="0"/>
          </a:p>
          <a:p>
            <a:pPr marL="457200" indent="-342900">
              <a:spcBef>
                <a:spcPts val="0"/>
              </a:spcBef>
              <a:buClr>
                <a:srgbClr val="00B050"/>
              </a:buClr>
              <a:buSzPts val="1800"/>
              <a:buFont typeface="Arial" panose="020B0604020202020204" pitchFamily="34" charset="0"/>
              <a:buChar char="●"/>
            </a:pPr>
            <a:endParaRPr lang="ru-RU" sz="1400" dirty="0"/>
          </a:p>
          <a:p>
            <a:pPr marL="1054100" lvl="1" indent="-457200">
              <a:spcBef>
                <a:spcPts val="0"/>
              </a:spcBef>
              <a:buClr>
                <a:srgbClr val="00B050"/>
              </a:buClr>
              <a:buSzPct val="120000"/>
            </a:pPr>
            <a:r>
              <a:rPr lang="ru-RU" sz="2600" dirty="0"/>
              <a:t>Переобучение есть всегда, когда выбор делается на основе заведомо неполной информации</a:t>
            </a:r>
            <a:endParaRPr lang="en-US" sz="2600" dirty="0"/>
          </a:p>
          <a:p>
            <a:pPr marL="914400" lvl="1" indent="-317500">
              <a:spcBef>
                <a:spcPts val="0"/>
              </a:spcBef>
              <a:buClr>
                <a:srgbClr val="00B050"/>
              </a:buClr>
              <a:buSzPct val="120000"/>
            </a:pPr>
            <a:endParaRPr lang="ru-RU" sz="1000" dirty="0">
              <a:solidFill>
                <a:srgbClr val="666666"/>
              </a:solidFill>
            </a:endParaRPr>
          </a:p>
          <a:p>
            <a:pPr marL="1054100" lvl="1" indent="-457200">
              <a:spcBef>
                <a:spcPts val="0"/>
              </a:spcBef>
              <a:buClr>
                <a:srgbClr val="00B050"/>
              </a:buClr>
              <a:buSzPct val="120000"/>
            </a:pPr>
            <a:r>
              <a:rPr lang="ru-RU" sz="2600" dirty="0"/>
              <a:t>Слишком сложная/гибкая модель может чрезмерно подстроиться под обучающую выборку и потерять способность находить нижележащие закономерности в новых данных</a:t>
            </a:r>
            <a:endParaRPr lang="en-US" sz="2600" dirty="0"/>
          </a:p>
        </p:txBody>
      </p:sp>
      <p:grpSp>
        <p:nvGrpSpPr>
          <p:cNvPr id="19" name="Google Shape;440;p69">
            <a:extLst>
              <a:ext uri="{FF2B5EF4-FFF2-40B4-BE49-F238E27FC236}">
                <a16:creationId xmlns:a16="http://schemas.microsoft.com/office/drawing/2014/main" id="{A9922126-50FE-D448-AB4F-4F6C4B6BDB56}"/>
              </a:ext>
            </a:extLst>
          </p:cNvPr>
          <p:cNvGrpSpPr/>
          <p:nvPr/>
        </p:nvGrpSpPr>
        <p:grpSpPr>
          <a:xfrm>
            <a:off x="6887408" y="1480601"/>
            <a:ext cx="4837069" cy="3916761"/>
            <a:chOff x="5751234" y="1555143"/>
            <a:chExt cx="3233127" cy="2488809"/>
          </a:xfrm>
        </p:grpSpPr>
        <p:grpSp>
          <p:nvGrpSpPr>
            <p:cNvPr id="20" name="Google Shape;441;p69">
              <a:extLst>
                <a:ext uri="{FF2B5EF4-FFF2-40B4-BE49-F238E27FC236}">
                  <a16:creationId xmlns:a16="http://schemas.microsoft.com/office/drawing/2014/main" id="{8FCABFB6-1091-B045-8CFD-307864031160}"/>
                </a:ext>
              </a:extLst>
            </p:cNvPr>
            <p:cNvGrpSpPr/>
            <p:nvPr/>
          </p:nvGrpSpPr>
          <p:grpSpPr>
            <a:xfrm>
              <a:off x="5751234" y="1555143"/>
              <a:ext cx="3233127" cy="2102269"/>
              <a:chOff x="5923209" y="1570130"/>
              <a:chExt cx="3233127" cy="2102269"/>
            </a:xfrm>
          </p:grpSpPr>
          <p:pic>
            <p:nvPicPr>
              <p:cNvPr id="22" name="Google Shape;442;p69">
                <a:extLst>
                  <a:ext uri="{FF2B5EF4-FFF2-40B4-BE49-F238E27FC236}">
                    <a16:creationId xmlns:a16="http://schemas.microsoft.com/office/drawing/2014/main" id="{E0B511C3-0870-8C45-8E04-AA4D3D3FA2E2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194625" y="1662425"/>
                <a:ext cx="2732400" cy="20099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Google Shape;443;p69">
                <a:extLst>
                  <a:ext uri="{FF2B5EF4-FFF2-40B4-BE49-F238E27FC236}">
                    <a16:creationId xmlns:a16="http://schemas.microsoft.com/office/drawing/2014/main" id="{4F379A8F-1F90-D641-BE62-5927B3C3FC8D}"/>
                  </a:ext>
                </a:extLst>
              </p:cNvPr>
              <p:cNvSpPr txBox="1"/>
              <p:nvPr/>
            </p:nvSpPr>
            <p:spPr>
              <a:xfrm>
                <a:off x="5923209" y="1570130"/>
                <a:ext cx="743100" cy="306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 dirty="0"/>
                  <a:t>Ошибка</a:t>
                </a:r>
                <a:endParaRPr dirty="0"/>
              </a:p>
            </p:txBody>
          </p:sp>
          <p:sp>
            <p:nvSpPr>
              <p:cNvPr id="24" name="Google Shape;444;p69">
                <a:extLst>
                  <a:ext uri="{FF2B5EF4-FFF2-40B4-BE49-F238E27FC236}">
                    <a16:creationId xmlns:a16="http://schemas.microsoft.com/office/drawing/2014/main" id="{E49BFB31-B226-554B-B32F-E162535511E2}"/>
                  </a:ext>
                </a:extLst>
              </p:cNvPr>
              <p:cNvSpPr txBox="1"/>
              <p:nvPr/>
            </p:nvSpPr>
            <p:spPr>
              <a:xfrm>
                <a:off x="8110136" y="2017527"/>
                <a:ext cx="904200" cy="4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solidFill>
                      <a:srgbClr val="FF0000"/>
                    </a:solidFill>
                  </a:rPr>
                  <a:t>Тестовая выборка</a:t>
                </a: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Google Shape;445;p69">
                <a:extLst>
                  <a:ext uri="{FF2B5EF4-FFF2-40B4-BE49-F238E27FC236}">
                    <a16:creationId xmlns:a16="http://schemas.microsoft.com/office/drawing/2014/main" id="{371D2179-54A5-0D4D-BB7E-FD72853B9151}"/>
                  </a:ext>
                </a:extLst>
              </p:cNvPr>
              <p:cNvSpPr txBox="1"/>
              <p:nvPr/>
            </p:nvSpPr>
            <p:spPr>
              <a:xfrm>
                <a:off x="8134236" y="2918366"/>
                <a:ext cx="1022100" cy="4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 dirty="0">
                    <a:solidFill>
                      <a:srgbClr val="0000FF"/>
                    </a:solidFill>
                  </a:rPr>
                  <a:t>Обучающая выборка</a:t>
                </a:r>
                <a:endParaRPr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1" name="Google Shape;446;p69">
              <a:extLst>
                <a:ext uri="{FF2B5EF4-FFF2-40B4-BE49-F238E27FC236}">
                  <a16:creationId xmlns:a16="http://schemas.microsoft.com/office/drawing/2014/main" id="{679FBEBF-B743-5244-8D1C-D4951FC6814B}"/>
                </a:ext>
              </a:extLst>
            </p:cNvPr>
            <p:cNvSpPr txBox="1"/>
            <p:nvPr/>
          </p:nvSpPr>
          <p:spPr>
            <a:xfrm>
              <a:off x="7992341" y="3591852"/>
              <a:ext cx="839700" cy="4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dirty="0"/>
                <a:t>Итерация обучения</a:t>
              </a:r>
              <a:endParaRPr dirty="0"/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381FAA-5B21-184D-A05F-9B833BB85B58}"/>
              </a:ext>
            </a:extLst>
          </p:cNvPr>
          <p:cNvSpPr/>
          <p:nvPr/>
        </p:nvSpPr>
        <p:spPr>
          <a:xfrm>
            <a:off x="440805" y="5337984"/>
            <a:ext cx="107808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spcBef>
                <a:spcPts val="0"/>
              </a:spcBef>
              <a:buClr>
                <a:srgbClr val="00B050"/>
              </a:buClr>
              <a:buSzPts val="1800"/>
              <a:buNone/>
            </a:pPr>
            <a:r>
              <a:rPr lang="ru-RU" sz="2600" dirty="0"/>
              <a:t>Как обнаружить переобучение?</a:t>
            </a:r>
            <a:endParaRPr lang="en-US" sz="2600" dirty="0"/>
          </a:p>
          <a:p>
            <a:pPr marL="457200" indent="-342900">
              <a:spcBef>
                <a:spcPts val="0"/>
              </a:spcBef>
              <a:buClr>
                <a:srgbClr val="00B050"/>
              </a:buClr>
              <a:buSzPts val="1800"/>
              <a:buFont typeface="Arial" panose="020B0604020202020204" pitchFamily="34" charset="0"/>
              <a:buChar char="●"/>
            </a:pPr>
            <a:endParaRPr lang="ru-RU" sz="800" dirty="0"/>
          </a:p>
          <a:p>
            <a:pPr marL="1054100" lvl="1" indent="-457200">
              <a:spcBef>
                <a:spcPts val="0"/>
              </a:spcBef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Разбивать данные на обучающую и тестовую выборки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BF6AE259-A296-3B41-93BF-CB1E4E9D80EF}"/>
              </a:ext>
            </a:extLst>
          </p:cNvPr>
          <p:cNvSpPr/>
          <p:nvPr/>
        </p:nvSpPr>
        <p:spPr>
          <a:xfrm>
            <a:off x="7244590" y="1853965"/>
            <a:ext cx="271849" cy="296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17EDC00-9F74-4C4E-BF24-80E9B95B6F4E}"/>
              </a:ext>
            </a:extLst>
          </p:cNvPr>
          <p:cNvCxnSpPr>
            <a:cxnSpLocks/>
          </p:cNvCxnSpPr>
          <p:nvPr/>
        </p:nvCxnSpPr>
        <p:spPr>
          <a:xfrm>
            <a:off x="7367666" y="1899410"/>
            <a:ext cx="0" cy="2725056"/>
          </a:xfrm>
          <a:prstGeom prst="line">
            <a:avLst/>
          </a:prstGeom>
          <a:ln w="41275">
            <a:solidFill>
              <a:schemeClr val="bg2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4BAAD40-867A-B740-A0BE-5B0CE293F898}"/>
              </a:ext>
            </a:extLst>
          </p:cNvPr>
          <p:cNvSpPr/>
          <p:nvPr/>
        </p:nvSpPr>
        <p:spPr>
          <a:xfrm>
            <a:off x="11252069" y="4515730"/>
            <a:ext cx="271849" cy="296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102BADE7-BAE1-4446-A4E7-163365716B7F}"/>
              </a:ext>
            </a:extLst>
          </p:cNvPr>
          <p:cNvCxnSpPr>
            <a:cxnSpLocks/>
          </p:cNvCxnSpPr>
          <p:nvPr/>
        </p:nvCxnSpPr>
        <p:spPr>
          <a:xfrm flipH="1">
            <a:off x="7367666" y="4624466"/>
            <a:ext cx="4129128" cy="0"/>
          </a:xfrm>
          <a:prstGeom prst="line">
            <a:avLst/>
          </a:prstGeom>
          <a:ln w="41275" cap="rnd">
            <a:solidFill>
              <a:schemeClr val="bg2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61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page53image60893360">
            <a:extLst>
              <a:ext uri="{FF2B5EF4-FFF2-40B4-BE49-F238E27FC236}">
                <a16:creationId xmlns:a16="http://schemas.microsoft.com/office/drawing/2014/main" id="{8D1C311A-10B9-C045-9529-BD3DC5838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29" y="1430597"/>
            <a:ext cx="9504742" cy="473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2A4F45-7D28-254A-96AD-8A35BFAB683A}"/>
              </a:ext>
            </a:extLst>
          </p:cNvPr>
          <p:cNvSpPr txBox="1"/>
          <p:nvPr/>
        </p:nvSpPr>
        <p:spPr>
          <a:xfrm>
            <a:off x="1682496" y="292085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 </a:t>
            </a:r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2" descr="page53image37985984">
            <a:extLst>
              <a:ext uri="{FF2B5EF4-FFF2-40B4-BE49-F238E27FC236}">
                <a16:creationId xmlns:a16="http://schemas.microsoft.com/office/drawing/2014/main" id="{8BCBD910-5D13-3B4F-8E97-70405B1BE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217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6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920597" y="328661"/>
            <a:ext cx="835080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План лекции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8F156-F58D-4740-BE26-0A56588DE2D4}"/>
              </a:ext>
            </a:extLst>
          </p:cNvPr>
          <p:cNvSpPr txBox="1"/>
          <p:nvPr/>
        </p:nvSpPr>
        <p:spPr>
          <a:xfrm>
            <a:off x="2938076" y="1982450"/>
            <a:ext cx="67958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4000" dirty="0">
                <a:cs typeface="Calibri" panose="020F0502020204030204" pitchFamily="34" charset="0"/>
              </a:rPr>
              <a:t>Обзор основных понятий</a:t>
            </a:r>
            <a:endParaRPr lang="en-US" sz="4000" dirty="0">
              <a:cs typeface="Calibri" panose="020F0502020204030204" pitchFamily="34" charset="0"/>
            </a:endParaRPr>
          </a:p>
          <a:p>
            <a:pPr marL="342900" indent="-3429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en-US" sz="11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4000" dirty="0">
                <a:cs typeface="Calibri" panose="020F0502020204030204" pitchFamily="34" charset="0"/>
              </a:rPr>
              <a:t>Основные алгоритмы</a:t>
            </a:r>
            <a:endParaRPr lang="en-US" sz="4000" dirty="0">
              <a:cs typeface="Calibri" panose="020F0502020204030204" pitchFamily="34" charset="0"/>
            </a:endParaRPr>
          </a:p>
          <a:p>
            <a:pPr>
              <a:buClr>
                <a:srgbClr val="119A22"/>
              </a:buClr>
              <a:buSzPct val="120000"/>
            </a:pPr>
            <a:endParaRPr lang="en-US" sz="11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4000" dirty="0">
                <a:cs typeface="Calibri" panose="020F0502020204030204" pitchFamily="34" charset="0"/>
              </a:rPr>
              <a:t>Обсудим наши интересы</a:t>
            </a:r>
            <a:endParaRPr lang="en-US" sz="40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4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page54image61168528">
            <a:extLst>
              <a:ext uri="{FF2B5EF4-FFF2-40B4-BE49-F238E27FC236}">
                <a16:creationId xmlns:a16="http://schemas.microsoft.com/office/drawing/2014/main" id="{525EB9F7-029E-ED49-BBAF-4E65CA897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177" y="1345660"/>
            <a:ext cx="5235678" cy="504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8C54DB-6093-2849-AF7B-34664B80227F}"/>
              </a:ext>
            </a:extLst>
          </p:cNvPr>
          <p:cNvSpPr txBox="1"/>
          <p:nvPr/>
        </p:nvSpPr>
        <p:spPr>
          <a:xfrm>
            <a:off x="1682496" y="292085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Регуляризация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22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D8D20B-8B91-EF4C-BE05-B1726DD1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C2E70D-2F3F-8646-8030-A9AC77313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3" y="420329"/>
            <a:ext cx="10671933" cy="6017342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08BB0F-F807-814E-A66F-0BBAF16675CC}"/>
              </a:ext>
            </a:extLst>
          </p:cNvPr>
          <p:cNvSpPr/>
          <p:nvPr/>
        </p:nvSpPr>
        <p:spPr>
          <a:xfrm>
            <a:off x="494091" y="6253005"/>
            <a:ext cx="4065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https</a:t>
            </a:r>
            <a:r>
              <a:rPr lang="ru-RU" dirty="0"/>
              <a:t>://vas3k.ru/</a:t>
            </a:r>
            <a:r>
              <a:rPr lang="ru-RU" dirty="0" err="1"/>
              <a:t>blog</a:t>
            </a:r>
            <a:r>
              <a:rPr lang="ru-RU" dirty="0"/>
              <a:t>/</a:t>
            </a:r>
            <a:r>
              <a:rPr lang="ru-RU" dirty="0" err="1"/>
              <a:t>machine_learning</a:t>
            </a:r>
            <a:r>
              <a:rPr lang="ru-R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9083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5E33D2-B0DE-7843-8E8D-38156A308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0" y="-191729"/>
            <a:ext cx="11504977" cy="641554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CE7FF6-5ABC-F24D-95CE-E18423032602}"/>
              </a:ext>
            </a:extLst>
          </p:cNvPr>
          <p:cNvSpPr/>
          <p:nvPr/>
        </p:nvSpPr>
        <p:spPr>
          <a:xfrm>
            <a:off x="494091" y="6253005"/>
            <a:ext cx="4065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https</a:t>
            </a:r>
            <a:r>
              <a:rPr lang="ru-RU" dirty="0"/>
              <a:t>://vas3k.ru/</a:t>
            </a:r>
            <a:r>
              <a:rPr lang="ru-RU" dirty="0" err="1"/>
              <a:t>blog</a:t>
            </a:r>
            <a:r>
              <a:rPr lang="ru-RU" dirty="0"/>
              <a:t>/</a:t>
            </a:r>
            <a:r>
              <a:rPr lang="ru-RU" dirty="0" err="1"/>
              <a:t>machine_learning</a:t>
            </a:r>
            <a:r>
              <a:rPr lang="ru-R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59341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806876A-641E-4244-B51E-556E9F9B2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9FCF55-D9D3-2448-89AE-257854128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49" y="169433"/>
            <a:ext cx="6828502" cy="625695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CB7894B-7478-4B40-9074-4A836BE36CE6}"/>
              </a:ext>
            </a:extLst>
          </p:cNvPr>
          <p:cNvSpPr/>
          <p:nvPr/>
        </p:nvSpPr>
        <p:spPr>
          <a:xfrm>
            <a:off x="494091" y="6253005"/>
            <a:ext cx="4065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https</a:t>
            </a:r>
            <a:r>
              <a:rPr lang="ru-RU" dirty="0"/>
              <a:t>://vas3k.ru/</a:t>
            </a:r>
            <a:r>
              <a:rPr lang="ru-RU" dirty="0" err="1"/>
              <a:t>blog</a:t>
            </a:r>
            <a:r>
              <a:rPr lang="ru-RU" dirty="0"/>
              <a:t>/</a:t>
            </a:r>
            <a:r>
              <a:rPr lang="ru-RU" dirty="0" err="1"/>
              <a:t>machine_learning</a:t>
            </a:r>
            <a:r>
              <a:rPr lang="ru-R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97991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EA3DF5-3AE3-004F-9896-B6C2C09C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4" y="206478"/>
            <a:ext cx="11057242" cy="564187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A6AE51-F547-704D-B9BD-8AA734E17E6A}"/>
              </a:ext>
            </a:extLst>
          </p:cNvPr>
          <p:cNvSpPr/>
          <p:nvPr/>
        </p:nvSpPr>
        <p:spPr>
          <a:xfrm>
            <a:off x="494091" y="6253005"/>
            <a:ext cx="4065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https</a:t>
            </a:r>
            <a:r>
              <a:rPr lang="ru-RU" dirty="0"/>
              <a:t>://vas3k.ru/</a:t>
            </a:r>
            <a:r>
              <a:rPr lang="ru-RU" dirty="0" err="1"/>
              <a:t>blog</a:t>
            </a:r>
            <a:r>
              <a:rPr lang="ru-RU" dirty="0"/>
              <a:t>/</a:t>
            </a:r>
            <a:r>
              <a:rPr lang="ru-RU" dirty="0" err="1"/>
              <a:t>machine_learning</a:t>
            </a:r>
            <a:r>
              <a:rPr lang="ru-R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0455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7A8252-6EFD-4D41-A5C6-1BC6D0875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270" y="590470"/>
            <a:ext cx="7889460" cy="505816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B017880-9B0C-D148-A226-0B080A0F8737}"/>
              </a:ext>
            </a:extLst>
          </p:cNvPr>
          <p:cNvSpPr/>
          <p:nvPr/>
        </p:nvSpPr>
        <p:spPr>
          <a:xfrm>
            <a:off x="494091" y="6253005"/>
            <a:ext cx="4065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https</a:t>
            </a:r>
            <a:r>
              <a:rPr lang="ru-RU" dirty="0"/>
              <a:t>://vas3k.ru/</a:t>
            </a:r>
            <a:r>
              <a:rPr lang="ru-RU" dirty="0" err="1"/>
              <a:t>blog</a:t>
            </a:r>
            <a:r>
              <a:rPr lang="ru-RU" dirty="0"/>
              <a:t>/</a:t>
            </a:r>
            <a:r>
              <a:rPr lang="ru-RU" dirty="0" err="1"/>
              <a:t>machine_learning</a:t>
            </a:r>
            <a:r>
              <a:rPr lang="ru-R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16048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93372D-AC16-8442-A39F-E76A3D55FFF8}"/>
              </a:ext>
            </a:extLst>
          </p:cNvPr>
          <p:cNvSpPr txBox="1"/>
          <p:nvPr/>
        </p:nvSpPr>
        <p:spPr>
          <a:xfrm>
            <a:off x="1682496" y="292085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Проблемы в данных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17381-92D6-4D46-B612-7FD87721FD32}"/>
              </a:ext>
            </a:extLst>
          </p:cNvPr>
          <p:cNvSpPr txBox="1"/>
          <p:nvPr/>
        </p:nvSpPr>
        <p:spPr>
          <a:xfrm>
            <a:off x="1167513" y="1909808"/>
            <a:ext cx="503008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Несбалансированные классы</a:t>
            </a:r>
            <a:endParaRPr lang="en-US" sz="2600" dirty="0">
              <a:cs typeface="Calibri" panose="020F0502020204030204" pitchFamily="34" charset="0"/>
            </a:endParaRPr>
          </a:p>
          <a:p>
            <a:pPr marL="342900" indent="-3429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en-US" sz="11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Проклятие размерности</a:t>
            </a:r>
            <a:endParaRPr lang="en-US" sz="2600" dirty="0">
              <a:cs typeface="Calibri" panose="020F0502020204030204" pitchFamily="34" charset="0"/>
            </a:endParaRPr>
          </a:p>
          <a:p>
            <a:pPr>
              <a:buClr>
                <a:srgbClr val="119A22"/>
              </a:buClr>
              <a:buSzPct val="120000"/>
            </a:pPr>
            <a:endParaRPr lang="en-US" sz="11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Выбросы и шумы</a:t>
            </a:r>
            <a:endParaRPr lang="en-US" sz="2600" dirty="0">
              <a:cs typeface="Calibri" panose="020F0502020204030204" pitchFamily="34" charset="0"/>
            </a:endParaRPr>
          </a:p>
          <a:p>
            <a:pPr>
              <a:buClr>
                <a:srgbClr val="119A22"/>
              </a:buClr>
              <a:buSzPct val="120000"/>
            </a:pPr>
            <a:endParaRPr lang="en-US" sz="11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Пропуски в данных</a:t>
            </a: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11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Неявные дубликаты</a:t>
            </a: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11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Зашифрованные данные</a:t>
            </a:r>
            <a:endParaRPr lang="en-US" sz="26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1100" dirty="0"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7825E-213F-F94D-B410-1DFADDE860C5}"/>
              </a:ext>
            </a:extLst>
          </p:cNvPr>
          <p:cNvSpPr txBox="1"/>
          <p:nvPr/>
        </p:nvSpPr>
        <p:spPr>
          <a:xfrm>
            <a:off x="6328898" y="1909808"/>
            <a:ext cx="50300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Признаков вообще нет</a:t>
            </a: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11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Большие объемы данных</a:t>
            </a:r>
            <a:endParaRPr lang="en-US" sz="2600" dirty="0">
              <a:cs typeface="Calibri" panose="020F0502020204030204" pitchFamily="34" charset="0"/>
            </a:endParaRPr>
          </a:p>
          <a:p>
            <a:pPr marL="342900" indent="-3429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en-US" sz="11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«Ответ» может содержаться </a:t>
            </a:r>
          </a:p>
          <a:p>
            <a:pPr>
              <a:buClr>
                <a:srgbClr val="119A22"/>
              </a:buClr>
              <a:buSzPct val="120000"/>
            </a:pPr>
            <a:r>
              <a:rPr lang="ru-RU" sz="2600" dirty="0">
                <a:cs typeface="Calibri" panose="020F0502020204030204" pitchFamily="34" charset="0"/>
              </a:rPr>
              <a:t>       в нескольких столбцах</a:t>
            </a:r>
            <a:endParaRPr lang="en-US" sz="2600" dirty="0">
              <a:cs typeface="Calibri" panose="020F0502020204030204" pitchFamily="34" charset="0"/>
            </a:endParaRPr>
          </a:p>
          <a:p>
            <a:pPr>
              <a:buClr>
                <a:srgbClr val="119A22"/>
              </a:buClr>
              <a:buSzPct val="120000"/>
            </a:pPr>
            <a:endParaRPr lang="en-US" sz="11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Перекодирование</a:t>
            </a:r>
            <a:endParaRPr lang="en-US" sz="2600" dirty="0">
              <a:cs typeface="Calibri" panose="020F0502020204030204" pitchFamily="34" charset="0"/>
            </a:endParaRPr>
          </a:p>
          <a:p>
            <a:pPr>
              <a:buClr>
                <a:srgbClr val="119A22"/>
              </a:buClr>
              <a:buSzPct val="120000"/>
            </a:pPr>
            <a:endParaRPr lang="ru-RU" sz="11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1035468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920597" y="328661"/>
            <a:ext cx="835080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Область Ваших интересов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8F156-F58D-4740-BE26-0A56588DE2D4}"/>
              </a:ext>
            </a:extLst>
          </p:cNvPr>
          <p:cNvSpPr txBox="1"/>
          <p:nvPr/>
        </p:nvSpPr>
        <p:spPr>
          <a:xfrm>
            <a:off x="3125772" y="1830605"/>
            <a:ext cx="594045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4000" dirty="0">
                <a:cs typeface="Calibri" panose="020F0502020204030204" pitchFamily="34" charset="0"/>
              </a:rPr>
              <a:t>Предметная область</a:t>
            </a:r>
            <a:endParaRPr lang="en-US" sz="4000" dirty="0">
              <a:cs typeface="Calibri" panose="020F0502020204030204" pitchFamily="34" charset="0"/>
            </a:endParaRPr>
          </a:p>
          <a:p>
            <a:pPr marL="342900" indent="-3429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en-US" sz="11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4000" dirty="0">
                <a:cs typeface="Calibri" panose="020F0502020204030204" pitchFamily="34" charset="0"/>
              </a:rPr>
              <a:t>Теория и практика</a:t>
            </a:r>
            <a:endParaRPr lang="en-US" sz="4000" dirty="0">
              <a:cs typeface="Calibri" panose="020F0502020204030204" pitchFamily="34" charset="0"/>
            </a:endParaRPr>
          </a:p>
          <a:p>
            <a:pPr>
              <a:buClr>
                <a:srgbClr val="119A22"/>
              </a:buClr>
              <a:buSzPct val="120000"/>
            </a:pPr>
            <a:endParaRPr lang="en-US" sz="11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4000" dirty="0">
                <a:cs typeface="Calibri" panose="020F0502020204030204" pitchFamily="34" charset="0"/>
              </a:rPr>
              <a:t>Объемы данных</a:t>
            </a:r>
            <a:endParaRPr lang="en-US" sz="4000" dirty="0">
              <a:cs typeface="Calibri" panose="020F0502020204030204" pitchFamily="34" charset="0"/>
            </a:endParaRPr>
          </a:p>
          <a:p>
            <a:pPr>
              <a:buClr>
                <a:srgbClr val="119A22"/>
              </a:buClr>
              <a:buSzPct val="120000"/>
            </a:pPr>
            <a:endParaRPr lang="en-US" sz="11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4000" dirty="0">
                <a:cs typeface="Calibri" panose="020F0502020204030204" pitchFamily="34" charset="0"/>
              </a:rPr>
              <a:t>Методы и </a:t>
            </a:r>
            <a:r>
              <a:rPr lang="ru-RU" sz="4000" dirty="0" err="1">
                <a:cs typeface="Calibri" panose="020F0502020204030204" pitchFamily="34" charset="0"/>
              </a:rPr>
              <a:t>фреймворки</a:t>
            </a:r>
            <a:endParaRPr lang="ru-RU" sz="40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11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4000" dirty="0">
                <a:cs typeface="Calibri" panose="020F0502020204030204" pitchFamily="34" charset="0"/>
              </a:rPr>
              <a:t>Ожидания от курса</a:t>
            </a:r>
            <a:endParaRPr lang="en-US" sz="40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4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78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1825AC4-42FE-3643-A8F4-54EEB6836427}"/>
              </a:ext>
            </a:extLst>
          </p:cNvPr>
          <p:cNvGrpSpPr/>
          <p:nvPr/>
        </p:nvGrpSpPr>
        <p:grpSpPr>
          <a:xfrm>
            <a:off x="402336" y="1289931"/>
            <a:ext cx="11101931" cy="4278138"/>
            <a:chOff x="1682496" y="2326193"/>
            <a:chExt cx="8767101" cy="3378409"/>
          </a:xfrm>
        </p:grpSpPr>
        <p:pic>
          <p:nvPicPr>
            <p:cNvPr id="4" name="Google Shape;452;p70">
              <a:extLst>
                <a:ext uri="{FF2B5EF4-FFF2-40B4-BE49-F238E27FC236}">
                  <a16:creationId xmlns:a16="http://schemas.microsoft.com/office/drawing/2014/main" id="{0446443F-7216-1C40-A5ED-24566048052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76596" y="2423243"/>
              <a:ext cx="2217726" cy="2572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453;p70">
              <a:extLst>
                <a:ext uri="{FF2B5EF4-FFF2-40B4-BE49-F238E27FC236}">
                  <a16:creationId xmlns:a16="http://schemas.microsoft.com/office/drawing/2014/main" id="{41663E4C-B696-544D-951A-37C2AAE78CA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0113" t="9655" r="9494" b="10351"/>
            <a:stretch/>
          </p:blipFill>
          <p:spPr>
            <a:xfrm>
              <a:off x="1682496" y="2441418"/>
              <a:ext cx="2503989" cy="2491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454;p70">
              <a:extLst>
                <a:ext uri="{FF2B5EF4-FFF2-40B4-BE49-F238E27FC236}">
                  <a16:creationId xmlns:a16="http://schemas.microsoft.com/office/drawing/2014/main" id="{DC069D22-1A41-E244-8327-FFFD5534D85D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10247" y="2326193"/>
              <a:ext cx="3619501" cy="1266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455;p70">
              <a:extLst>
                <a:ext uri="{FF2B5EF4-FFF2-40B4-BE49-F238E27FC236}">
                  <a16:creationId xmlns:a16="http://schemas.microsoft.com/office/drawing/2014/main" id="{F0B6F771-8C35-8242-8FCE-E9229265C28F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10246" y="3745418"/>
              <a:ext cx="3639351" cy="19591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4639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850185" y="306833"/>
            <a:ext cx="1057682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Постановка задачи машинного обучения (с учителем)</a:t>
            </a:r>
            <a:endParaRPr lang="ru-RU" sz="32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38;p46">
                <a:extLst>
                  <a:ext uri="{FF2B5EF4-FFF2-40B4-BE49-F238E27FC236}">
                    <a16:creationId xmlns:a16="http://schemas.microsoft.com/office/drawing/2014/main" id="{10D3EDD2-4819-504A-9158-2B704226BE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9117" y="1461486"/>
                <a:ext cx="4933500" cy="51755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o-RO" sz="2600" dirty="0"/>
                  <a:t> — </a:t>
                </a:r>
                <a:r>
                  <a:rPr lang="ru-RU" sz="2600" dirty="0"/>
                  <a:t>множество </a:t>
                </a:r>
                <a:r>
                  <a:rPr lang="ru-RU" sz="2600" i="1" u="sng" dirty="0"/>
                  <a:t>объектов</a:t>
                </a:r>
              </a:p>
              <a:p>
                <a:pPr marL="0" indent="0">
                  <a:spcBef>
                    <a:spcPts val="1600"/>
                  </a:spcBef>
                  <a:buFont typeface="Arial" panose="020B0604020202020204" pitchFamily="34" charset="0"/>
                  <a:buNone/>
                </a:pPr>
                <a:br>
                  <a:rPr lang="ro-RO" sz="2600" dirty="0"/>
                </a:br>
                <a:r>
                  <a:rPr lang="ro-RO" sz="2600" dirty="0"/>
                  <a:t> </a:t>
                </a:r>
                <a:endParaRPr lang="ro-RO" sz="2600" baseline="-25000" dirty="0"/>
              </a:p>
            </p:txBody>
          </p:sp>
        </mc:Choice>
        <mc:Fallback xmlns="">
          <p:sp>
            <p:nvSpPr>
              <p:cNvPr id="3" name="Google Shape;238;p46">
                <a:extLst>
                  <a:ext uri="{FF2B5EF4-FFF2-40B4-BE49-F238E27FC236}">
                    <a16:creationId xmlns:a16="http://schemas.microsoft.com/office/drawing/2014/main" id="{10D3EDD2-4819-504A-9158-2B704226B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17" y="1461486"/>
                <a:ext cx="4933500" cy="517558"/>
              </a:xfrm>
              <a:prstGeom prst="rect">
                <a:avLst/>
              </a:prstGeom>
              <a:blipFill>
                <a:blip r:embed="rId3"/>
                <a:stretch>
                  <a:fillRect l="-257" t="-7143" b="-23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239;p46">
            <a:extLst>
              <a:ext uri="{FF2B5EF4-FFF2-40B4-BE49-F238E27FC236}">
                <a16:creationId xmlns:a16="http://schemas.microsoft.com/office/drawing/2014/main" id="{AF9C42ED-B6BB-A841-BBF5-368BB1122800}"/>
              </a:ext>
            </a:extLst>
          </p:cNvPr>
          <p:cNvSpPr/>
          <p:nvPr/>
        </p:nvSpPr>
        <p:spPr>
          <a:xfrm>
            <a:off x="7202230" y="1483304"/>
            <a:ext cx="4224777" cy="140452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37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     X</a:t>
            </a:r>
            <a:endParaRPr sz="3000" dirty="0"/>
          </a:p>
        </p:txBody>
      </p:sp>
      <p:sp>
        <p:nvSpPr>
          <p:cNvPr id="5" name="Google Shape;240;p46">
            <a:extLst>
              <a:ext uri="{FF2B5EF4-FFF2-40B4-BE49-F238E27FC236}">
                <a16:creationId xmlns:a16="http://schemas.microsoft.com/office/drawing/2014/main" id="{F35C0FDD-A5FB-EE4A-903A-D049AF3ABED6}"/>
              </a:ext>
            </a:extLst>
          </p:cNvPr>
          <p:cNvSpPr/>
          <p:nvPr/>
        </p:nvSpPr>
        <p:spPr>
          <a:xfrm>
            <a:off x="8931870" y="1746713"/>
            <a:ext cx="2226538" cy="87770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обучающая выборка</a:t>
            </a:r>
            <a:endParaRPr sz="1600" dirty="0"/>
          </a:p>
        </p:txBody>
      </p:sp>
      <p:sp>
        <p:nvSpPr>
          <p:cNvPr id="6" name="Google Shape;241;p46">
            <a:extLst>
              <a:ext uri="{FF2B5EF4-FFF2-40B4-BE49-F238E27FC236}">
                <a16:creationId xmlns:a16="http://schemas.microsoft.com/office/drawing/2014/main" id="{A35D722E-9FB1-EB48-AEB4-69CF6D30D8B9}"/>
              </a:ext>
            </a:extLst>
          </p:cNvPr>
          <p:cNvSpPr/>
          <p:nvPr/>
        </p:nvSpPr>
        <p:spPr>
          <a:xfrm>
            <a:off x="8370283" y="4230213"/>
            <a:ext cx="1888671" cy="119379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37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Y</a:t>
            </a:r>
            <a:endParaRPr sz="2400" dirty="0"/>
          </a:p>
        </p:txBody>
      </p:sp>
      <p:cxnSp>
        <p:nvCxnSpPr>
          <p:cNvPr id="8" name="Google Shape;242;p46">
            <a:extLst>
              <a:ext uri="{FF2B5EF4-FFF2-40B4-BE49-F238E27FC236}">
                <a16:creationId xmlns:a16="http://schemas.microsoft.com/office/drawing/2014/main" id="{0F2B27B4-231B-C249-94DD-9B02175BE737}"/>
              </a:ext>
            </a:extLst>
          </p:cNvPr>
          <p:cNvCxnSpPr>
            <a:cxnSpLocks/>
          </p:cNvCxnSpPr>
          <p:nvPr/>
        </p:nvCxnSpPr>
        <p:spPr>
          <a:xfrm>
            <a:off x="7609779" y="2114479"/>
            <a:ext cx="1093447" cy="269581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" name="Google Shape;243;p46">
            <a:extLst>
              <a:ext uri="{FF2B5EF4-FFF2-40B4-BE49-F238E27FC236}">
                <a16:creationId xmlns:a16="http://schemas.microsoft.com/office/drawing/2014/main" id="{4D26F408-FE0F-8C4F-9D04-68ECF1B807E8}"/>
              </a:ext>
            </a:extLst>
          </p:cNvPr>
          <p:cNvCxnSpPr>
            <a:cxnSpLocks/>
          </p:cNvCxnSpPr>
          <p:nvPr/>
        </p:nvCxnSpPr>
        <p:spPr>
          <a:xfrm>
            <a:off x="8703226" y="2032556"/>
            <a:ext cx="566273" cy="2598324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" name="Google Shape;245;p46">
            <a:extLst>
              <a:ext uri="{FF2B5EF4-FFF2-40B4-BE49-F238E27FC236}">
                <a16:creationId xmlns:a16="http://schemas.microsoft.com/office/drawing/2014/main" id="{EF428660-8DB8-1D49-9B32-77338C9418EB}"/>
              </a:ext>
            </a:extLst>
          </p:cNvPr>
          <p:cNvCxnSpPr>
            <a:cxnSpLocks/>
          </p:cNvCxnSpPr>
          <p:nvPr/>
        </p:nvCxnSpPr>
        <p:spPr>
          <a:xfrm flipH="1">
            <a:off x="8832429" y="2413854"/>
            <a:ext cx="656101" cy="275822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46;p46">
            <a:extLst>
              <a:ext uri="{FF2B5EF4-FFF2-40B4-BE49-F238E27FC236}">
                <a16:creationId xmlns:a16="http://schemas.microsoft.com/office/drawing/2014/main" id="{371C1B3D-E1C7-3643-9B72-9F812AB514A7}"/>
              </a:ext>
            </a:extLst>
          </p:cNvPr>
          <p:cNvCxnSpPr>
            <a:cxnSpLocks/>
          </p:cNvCxnSpPr>
          <p:nvPr/>
        </p:nvCxnSpPr>
        <p:spPr>
          <a:xfrm flipH="1">
            <a:off x="9572921" y="2371967"/>
            <a:ext cx="521974" cy="2800108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247;p46">
            <a:extLst>
              <a:ext uri="{FF2B5EF4-FFF2-40B4-BE49-F238E27FC236}">
                <a16:creationId xmlns:a16="http://schemas.microsoft.com/office/drawing/2014/main" id="{629986A2-EDDD-4242-B289-0C447FEB9136}"/>
              </a:ext>
            </a:extLst>
          </p:cNvPr>
          <p:cNvCxnSpPr/>
          <p:nvPr/>
        </p:nvCxnSpPr>
        <p:spPr>
          <a:xfrm flipH="1">
            <a:off x="10035133" y="2395367"/>
            <a:ext cx="676079" cy="1966142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248;p46">
            <a:extLst>
              <a:ext uri="{FF2B5EF4-FFF2-40B4-BE49-F238E27FC236}">
                <a16:creationId xmlns:a16="http://schemas.microsoft.com/office/drawing/2014/main" id="{3D0E260C-3C73-544F-8E23-DCAE5BA3DAD9}"/>
              </a:ext>
            </a:extLst>
          </p:cNvPr>
          <p:cNvSpPr/>
          <p:nvPr/>
        </p:nvSpPr>
        <p:spPr>
          <a:xfrm>
            <a:off x="7470589" y="1993821"/>
            <a:ext cx="228644" cy="226737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50;p46">
            <a:extLst>
              <a:ext uri="{FF2B5EF4-FFF2-40B4-BE49-F238E27FC236}">
                <a16:creationId xmlns:a16="http://schemas.microsoft.com/office/drawing/2014/main" id="{3AE53AA7-414D-204C-A50C-2D44086AB670}"/>
              </a:ext>
            </a:extLst>
          </p:cNvPr>
          <p:cNvSpPr/>
          <p:nvPr/>
        </p:nvSpPr>
        <p:spPr>
          <a:xfrm>
            <a:off x="8563625" y="1929119"/>
            <a:ext cx="228644" cy="226737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51;p46">
            <a:extLst>
              <a:ext uri="{FF2B5EF4-FFF2-40B4-BE49-F238E27FC236}">
                <a16:creationId xmlns:a16="http://schemas.microsoft.com/office/drawing/2014/main" id="{3A931439-5CE1-F149-9303-BB8ADA70019E}"/>
              </a:ext>
            </a:extLst>
          </p:cNvPr>
          <p:cNvSpPr/>
          <p:nvPr/>
        </p:nvSpPr>
        <p:spPr>
          <a:xfrm>
            <a:off x="9388678" y="2285075"/>
            <a:ext cx="228644" cy="226737"/>
          </a:xfrm>
          <a:prstGeom prst="ellipse">
            <a:avLst/>
          </a:prstGeom>
          <a:solidFill>
            <a:srgbClr val="6AA84F"/>
          </a:solidFill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52;p46">
            <a:extLst>
              <a:ext uri="{FF2B5EF4-FFF2-40B4-BE49-F238E27FC236}">
                <a16:creationId xmlns:a16="http://schemas.microsoft.com/office/drawing/2014/main" id="{29E5F6C2-32AB-ED4F-8AB9-A5DB82980F8A}"/>
              </a:ext>
            </a:extLst>
          </p:cNvPr>
          <p:cNvSpPr/>
          <p:nvPr/>
        </p:nvSpPr>
        <p:spPr>
          <a:xfrm>
            <a:off x="9985430" y="2285075"/>
            <a:ext cx="228644" cy="226737"/>
          </a:xfrm>
          <a:prstGeom prst="ellipse">
            <a:avLst/>
          </a:prstGeom>
          <a:solidFill>
            <a:srgbClr val="6AA84F"/>
          </a:solidFill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53;p46">
            <a:extLst>
              <a:ext uri="{FF2B5EF4-FFF2-40B4-BE49-F238E27FC236}">
                <a16:creationId xmlns:a16="http://schemas.microsoft.com/office/drawing/2014/main" id="{55090D00-9E78-3244-AB87-3719E7553EFA}"/>
              </a:ext>
            </a:extLst>
          </p:cNvPr>
          <p:cNvSpPr/>
          <p:nvPr/>
        </p:nvSpPr>
        <p:spPr>
          <a:xfrm>
            <a:off x="10582182" y="2285075"/>
            <a:ext cx="228644" cy="226737"/>
          </a:xfrm>
          <a:prstGeom prst="ellipse">
            <a:avLst/>
          </a:prstGeom>
          <a:solidFill>
            <a:srgbClr val="6AA84F"/>
          </a:solidFill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54;p46">
            <a:extLst>
              <a:ext uri="{FF2B5EF4-FFF2-40B4-BE49-F238E27FC236}">
                <a16:creationId xmlns:a16="http://schemas.microsoft.com/office/drawing/2014/main" id="{8D91F0F4-AAFA-3945-840C-629E86125F87}"/>
              </a:ext>
            </a:extLst>
          </p:cNvPr>
          <p:cNvSpPr/>
          <p:nvPr/>
        </p:nvSpPr>
        <p:spPr>
          <a:xfrm>
            <a:off x="9209289" y="3378438"/>
            <a:ext cx="1279800" cy="36297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знаем</a:t>
            </a:r>
            <a:endParaRPr sz="1600" dirty="0"/>
          </a:p>
        </p:txBody>
      </p:sp>
      <p:sp>
        <p:nvSpPr>
          <p:cNvPr id="21" name="Google Shape;255;p46">
            <a:extLst>
              <a:ext uri="{FF2B5EF4-FFF2-40B4-BE49-F238E27FC236}">
                <a16:creationId xmlns:a16="http://schemas.microsoft.com/office/drawing/2014/main" id="{6228D2DA-7631-1246-8092-B146EE540EED}"/>
              </a:ext>
            </a:extLst>
          </p:cNvPr>
          <p:cNvSpPr/>
          <p:nvPr/>
        </p:nvSpPr>
        <p:spPr>
          <a:xfrm>
            <a:off x="7699233" y="3371391"/>
            <a:ext cx="1386504" cy="36297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хотим узнать</a:t>
            </a:r>
            <a:endParaRPr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A09E15D4-8C91-4141-B302-5CCE7080DB2B}"/>
                  </a:ext>
                </a:extLst>
              </p:cNvPr>
              <p:cNvSpPr/>
              <p:nvPr/>
            </p:nvSpPr>
            <p:spPr>
              <a:xfrm>
                <a:off x="854247" y="5064536"/>
                <a:ext cx="6096000" cy="8925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ts val="1600"/>
                  </a:spcBef>
                </a:pPr>
                <a:r>
                  <a:rPr lang="ru-RU" sz="2600" b="1" dirty="0"/>
                  <a:t>Цель: </a:t>
                </a:r>
                <a:r>
                  <a:rPr lang="ru-RU" sz="2600" dirty="0"/>
                  <a:t>подобрать </a:t>
                </a:r>
                <a:r>
                  <a:rPr lang="ru-RU" sz="2600" i="1" u="sng" dirty="0"/>
                  <a:t>алгоритм</a:t>
                </a:r>
                <a:r>
                  <a:rPr lang="ru-RU" sz="2600" i="1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o-RO" sz="2600" dirty="0"/>
                  <a:t>, </a:t>
                </a:r>
                <a:r>
                  <a:rPr lang="ru-RU" sz="2600" dirty="0"/>
                  <a:t>приближающий функцию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2600" dirty="0"/>
                  <a:t> </a:t>
                </a:r>
                <a:r>
                  <a:rPr lang="ru-RU" sz="2600" dirty="0"/>
                  <a:t>на всём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o-RO" sz="2600" i="1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A09E15D4-8C91-4141-B302-5CCE7080D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47" y="5064536"/>
                <a:ext cx="6096000" cy="892552"/>
              </a:xfrm>
              <a:prstGeom prst="rect">
                <a:avLst/>
              </a:prstGeom>
              <a:blipFill>
                <a:blip r:embed="rId4"/>
                <a:stretch>
                  <a:fillRect l="-1663" t="-5634" b="-15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1CE540F9-6A7F-2443-9223-6700CBB62B69}"/>
                  </a:ext>
                </a:extLst>
              </p:cNvPr>
              <p:cNvSpPr/>
              <p:nvPr/>
            </p:nvSpPr>
            <p:spPr>
              <a:xfrm>
                <a:off x="850185" y="3917737"/>
                <a:ext cx="6754818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600" b="1" dirty="0"/>
                  <a:t>Дано: </a:t>
                </a:r>
                <a:r>
                  <a:rPr lang="ru-RU" sz="2600" i="1" u="sng" dirty="0"/>
                  <a:t>обучающая выборка</a:t>
                </a:r>
                <a:r>
                  <a:rPr lang="en-US" sz="2600" i="1" dirty="0"/>
                  <a:t> </a:t>
                </a:r>
                <a:r>
                  <a:rPr lang="ro-RO" sz="2600" dirty="0"/>
                  <a:t>— </a:t>
                </a:r>
                <a:r>
                  <a:rPr lang="ru-RU" sz="2600" dirty="0"/>
                  <a:t>подмножество </a:t>
                </a:r>
                <a14:m>
                  <m:oMath xmlns:m="http://schemas.openxmlformats.org/officeDocument/2006/math">
                    <m:r>
                      <a:rPr lang="ru-RU" sz="26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ro-RO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sz="26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ro-RO" sz="2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o-RO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sz="2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ro-RO" sz="2600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ro-RO" sz="26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sz="2600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600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множества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1CE540F9-6A7F-2443-9223-6700CBB62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85" y="3917737"/>
                <a:ext cx="6754818" cy="892552"/>
              </a:xfrm>
              <a:prstGeom prst="rect">
                <a:avLst/>
              </a:prstGeom>
              <a:blipFill>
                <a:blip r:embed="rId5"/>
                <a:stretch>
                  <a:fillRect l="-1501" t="-4167" b="-152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FB1ACE5A-6A96-4641-9882-E99DB8FCA9B9}"/>
                  </a:ext>
                </a:extLst>
              </p:cNvPr>
              <p:cNvSpPr/>
              <p:nvPr/>
            </p:nvSpPr>
            <p:spPr>
              <a:xfrm>
                <a:off x="850185" y="3096948"/>
                <a:ext cx="6008737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o-RO" sz="2600" dirty="0"/>
                  <a:t> — </a:t>
                </a:r>
                <a:r>
                  <a:rPr lang="ru-RU" sz="2600" dirty="0"/>
                  <a:t>неизвестная закономерность</a:t>
                </a: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FB1ACE5A-6A96-4641-9882-E99DB8FCA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85" y="3096948"/>
                <a:ext cx="6008737" cy="492443"/>
              </a:xfrm>
              <a:prstGeom prst="rect">
                <a:avLst/>
              </a:prstGeom>
              <a:blipFill>
                <a:blip r:embed="rId6"/>
                <a:stretch>
                  <a:fillRect l="-422" t="-10000" r="-1055" b="-2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C1A138A2-FD4A-3C49-9BE3-C1D74B3ACBAA}"/>
                  </a:ext>
                </a:extLst>
              </p:cNvPr>
              <p:cNvSpPr/>
              <p:nvPr/>
            </p:nvSpPr>
            <p:spPr>
              <a:xfrm>
                <a:off x="919117" y="1988452"/>
                <a:ext cx="5687080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o-RO" sz="2600" dirty="0"/>
                  <a:t> — </a:t>
                </a:r>
                <a:r>
                  <a:rPr lang="ru-RU" sz="2600" dirty="0"/>
                  <a:t>множество </a:t>
                </a:r>
                <a:r>
                  <a:rPr lang="ru-RU" sz="2600" i="1" u="sng" dirty="0"/>
                  <a:t>ответов</a:t>
                </a:r>
                <a:r>
                  <a:rPr lang="ru-RU" sz="2600" dirty="0"/>
                  <a:t> (например, два класса или произвольные числа)</a:t>
                </a: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C1A138A2-FD4A-3C49-9BE3-C1D74B3AC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17" y="1988452"/>
                <a:ext cx="5687080" cy="892552"/>
              </a:xfrm>
              <a:prstGeom prst="rect">
                <a:avLst/>
              </a:prstGeom>
              <a:blipFill>
                <a:blip r:embed="rId7"/>
                <a:stretch>
                  <a:fillRect l="-2009" t="-5634" b="-169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oogle Shape;242;p46">
            <a:extLst>
              <a:ext uri="{FF2B5EF4-FFF2-40B4-BE49-F238E27FC236}">
                <a16:creationId xmlns:a16="http://schemas.microsoft.com/office/drawing/2014/main" id="{51EEC05D-6E13-604C-81D1-A9F29A608276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8360226" y="2415928"/>
            <a:ext cx="725511" cy="2756147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5" name="Google Shape;249;p46">
            <a:extLst>
              <a:ext uri="{FF2B5EF4-FFF2-40B4-BE49-F238E27FC236}">
                <a16:creationId xmlns:a16="http://schemas.microsoft.com/office/drawing/2014/main" id="{B79E6BCB-E522-D34A-91FE-CC9CA345CCD2}"/>
              </a:ext>
            </a:extLst>
          </p:cNvPr>
          <p:cNvSpPr/>
          <p:nvPr/>
        </p:nvSpPr>
        <p:spPr>
          <a:xfrm>
            <a:off x="8245904" y="2415928"/>
            <a:ext cx="228644" cy="226737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0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578077" y="328661"/>
            <a:ext cx="9055510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Признаковое описание объектов</a:t>
            </a:r>
            <a:endParaRPr lang="ru-RU" sz="44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7AECCD3-030A-2F46-9692-5B8328BF3E60}"/>
              </a:ext>
            </a:extLst>
          </p:cNvPr>
          <p:cNvSpPr/>
          <p:nvPr/>
        </p:nvSpPr>
        <p:spPr>
          <a:xfrm>
            <a:off x="6940344" y="3732284"/>
            <a:ext cx="155683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cs typeface="Calibri" panose="020F0502020204030204" pitchFamily="34" charset="0"/>
              </a:rPr>
              <a:t>числовые</a:t>
            </a:r>
            <a:endParaRPr lang="ru-RU" sz="2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515D1F4-0D02-F043-9F2B-69BB4AA8E823}"/>
              </a:ext>
            </a:extLst>
          </p:cNvPr>
          <p:cNvSpPr/>
          <p:nvPr/>
        </p:nvSpPr>
        <p:spPr>
          <a:xfrm>
            <a:off x="9643968" y="3750749"/>
            <a:ext cx="16209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cs typeface="Calibri" panose="020F0502020204030204" pitchFamily="34" charset="0"/>
              </a:rPr>
              <a:t>бинарные</a:t>
            </a:r>
            <a:endParaRPr lang="ru-RU" sz="26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456FFA0-07BE-6546-8CA3-A4925F59F8B0}"/>
              </a:ext>
            </a:extLst>
          </p:cNvPr>
          <p:cNvSpPr/>
          <p:nvPr/>
        </p:nvSpPr>
        <p:spPr>
          <a:xfrm>
            <a:off x="7812911" y="4665510"/>
            <a:ext cx="248420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cs typeface="Calibri" panose="020F0502020204030204" pitchFamily="34" charset="0"/>
              </a:rPr>
              <a:t>категроиальные</a:t>
            </a:r>
            <a:endParaRPr lang="ru-RU" sz="2600" dirty="0"/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DB37D0AA-5A56-4847-BD35-A38DC445D6FC}"/>
              </a:ext>
            </a:extLst>
          </p:cNvPr>
          <p:cNvSpPr/>
          <p:nvPr/>
        </p:nvSpPr>
        <p:spPr>
          <a:xfrm>
            <a:off x="6754881" y="3698847"/>
            <a:ext cx="1857330" cy="596249"/>
          </a:xfrm>
          <a:prstGeom prst="round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5F47B553-320D-464D-BA20-FAFBE125971A}"/>
              </a:ext>
            </a:extLst>
          </p:cNvPr>
          <p:cNvSpPr/>
          <p:nvPr/>
        </p:nvSpPr>
        <p:spPr>
          <a:xfrm>
            <a:off x="9470052" y="3698847"/>
            <a:ext cx="1857330" cy="596249"/>
          </a:xfrm>
          <a:prstGeom prst="round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7331CE51-F60D-F941-8665-F79391E6BB1E}"/>
              </a:ext>
            </a:extLst>
          </p:cNvPr>
          <p:cNvSpPr/>
          <p:nvPr/>
        </p:nvSpPr>
        <p:spPr>
          <a:xfrm>
            <a:off x="7645110" y="4623768"/>
            <a:ext cx="2757948" cy="596249"/>
          </a:xfrm>
          <a:prstGeom prst="round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CD6AB4D-89B2-D449-BC57-AD03F660292C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9024084" y="3151915"/>
            <a:ext cx="30930" cy="1471853"/>
          </a:xfrm>
          <a:prstGeom prst="straightConnector1">
            <a:avLst/>
          </a:prstGeom>
          <a:ln w="25400">
            <a:solidFill>
              <a:schemeClr val="accent3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4CD3CEC-22DF-0844-B333-CDF13ACB630B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683546" y="3008671"/>
            <a:ext cx="928665" cy="690176"/>
          </a:xfrm>
          <a:prstGeom prst="straightConnector1">
            <a:avLst/>
          </a:prstGeom>
          <a:ln w="25400">
            <a:solidFill>
              <a:schemeClr val="accent3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88B6FE6-EAC7-4E4B-9A23-4C7787FCA75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470052" y="2890684"/>
            <a:ext cx="928665" cy="808163"/>
          </a:xfrm>
          <a:prstGeom prst="straightConnector1">
            <a:avLst/>
          </a:prstGeom>
          <a:ln w="25400">
            <a:solidFill>
              <a:schemeClr val="accent3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42635A44-19A3-554D-A56E-B95A65A92F31}"/>
              </a:ext>
            </a:extLst>
          </p:cNvPr>
          <p:cNvSpPr/>
          <p:nvPr/>
        </p:nvSpPr>
        <p:spPr>
          <a:xfrm>
            <a:off x="8126349" y="2555666"/>
            <a:ext cx="1857330" cy="59624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EBB5E92-26B3-D647-BBE2-97980D11B10B}"/>
              </a:ext>
            </a:extLst>
          </p:cNvPr>
          <p:cNvSpPr/>
          <p:nvPr/>
        </p:nvSpPr>
        <p:spPr>
          <a:xfrm>
            <a:off x="8313408" y="2598931"/>
            <a:ext cx="152477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cs typeface="Calibri" panose="020F0502020204030204" pitchFamily="34" charset="0"/>
              </a:rPr>
              <a:t>признаки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1AF64BED-61D2-4441-A4DC-A6C49AB5B1C1}"/>
                  </a:ext>
                </a:extLst>
              </p:cNvPr>
              <p:cNvSpPr/>
              <p:nvPr/>
            </p:nvSpPr>
            <p:spPr>
              <a:xfrm>
                <a:off x="979452" y="1598741"/>
                <a:ext cx="643464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" sz="2600" dirty="0"/>
                  <a:t>Объект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" sz="2600" dirty="0"/>
                  <a:t> задаётся </a:t>
                </a:r>
                <a:r>
                  <a:rPr lang="ru" sz="2600" i="1" u="sng" dirty="0"/>
                  <a:t>признаковым описанием</a:t>
                </a:r>
                <a:endParaRPr lang="ru-RU" sz="2600" u="sng" dirty="0"/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1AF64BED-61D2-4441-A4DC-A6C49AB5B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52" y="1598741"/>
                <a:ext cx="6434647" cy="492443"/>
              </a:xfrm>
              <a:prstGeom prst="rect">
                <a:avLst/>
              </a:prstGeom>
              <a:blipFill>
                <a:blip r:embed="rId3"/>
                <a:stretch>
                  <a:fillRect l="-1575" t="-10000" r="-591" b="-2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E05B4457-BD70-C446-AA30-CE0528010861}"/>
                  </a:ext>
                </a:extLst>
              </p:cNvPr>
              <p:cNvSpPr/>
              <p:nvPr/>
            </p:nvSpPr>
            <p:spPr>
              <a:xfrm>
                <a:off x="1009565" y="2152460"/>
                <a:ext cx="613815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/>
                  <a:t> – </a:t>
                </a:r>
                <a:r>
                  <a:rPr lang="ru-RU" sz="2600" dirty="0"/>
                  <a:t>признаки объекта</a:t>
                </a:r>
                <a:endParaRPr lang="en-US" sz="2600" dirty="0"/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E05B4457-BD70-C446-AA30-CE0528010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65" y="2152460"/>
                <a:ext cx="6138155" cy="492443"/>
              </a:xfrm>
              <a:prstGeom prst="rect">
                <a:avLst/>
              </a:prstGeom>
              <a:blipFill>
                <a:blip r:embed="rId4"/>
                <a:stretch>
                  <a:fillRect l="-825" t="-7500" b="-2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901DA910-1DA7-BF40-8CB7-8420E895700B}"/>
              </a:ext>
            </a:extLst>
          </p:cNvPr>
          <p:cNvGrpSpPr/>
          <p:nvPr/>
        </p:nvGrpSpPr>
        <p:grpSpPr>
          <a:xfrm>
            <a:off x="1939391" y="3134064"/>
            <a:ext cx="3919101" cy="2090811"/>
            <a:chOff x="1924166" y="3690202"/>
            <a:chExt cx="3919101" cy="20908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Прямоугольник 31">
                  <a:extLst>
                    <a:ext uri="{FF2B5EF4-FFF2-40B4-BE49-F238E27FC236}">
                      <a16:creationId xmlns:a16="http://schemas.microsoft.com/office/drawing/2014/main" id="{01901E0B-0901-6C4E-9B0F-9F79AA219078}"/>
                    </a:ext>
                  </a:extLst>
                </p:cNvPr>
                <p:cNvSpPr/>
                <p:nvPr/>
              </p:nvSpPr>
              <p:spPr>
                <a:xfrm>
                  <a:off x="2072939" y="3764553"/>
                  <a:ext cx="3770328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600" dirty="0"/>
                    <a:t> </a:t>
                  </a:r>
                  <a:endParaRPr lang="ru-RU" sz="2600" dirty="0"/>
                </a:p>
              </p:txBody>
            </p:sp>
          </mc:Choice>
          <mc:Fallback xmlns="">
            <p:sp>
              <p:nvSpPr>
                <p:cNvPr id="32" name="Прямоугольник 31">
                  <a:extLst>
                    <a:ext uri="{FF2B5EF4-FFF2-40B4-BE49-F238E27FC236}">
                      <a16:creationId xmlns:a16="http://schemas.microsoft.com/office/drawing/2014/main" id="{01901E0B-0901-6C4E-9B0F-9F79AA2190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2939" y="3764553"/>
                  <a:ext cx="3770328" cy="492443"/>
                </a:xfrm>
                <a:prstGeom prst="rect">
                  <a:avLst/>
                </a:prstGeom>
                <a:blipFill>
                  <a:blip r:embed="rId5"/>
                  <a:stretch>
                    <a:fillRect l="-1342" b="-2051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Прямоугольник 32">
                  <a:extLst>
                    <a:ext uri="{FF2B5EF4-FFF2-40B4-BE49-F238E27FC236}">
                      <a16:creationId xmlns:a16="http://schemas.microsoft.com/office/drawing/2014/main" id="{4B1F0C73-C152-014D-9099-43552422EF1D}"/>
                    </a:ext>
                  </a:extLst>
                </p:cNvPr>
                <p:cNvSpPr/>
                <p:nvPr/>
              </p:nvSpPr>
              <p:spPr>
                <a:xfrm>
                  <a:off x="2030107" y="4256996"/>
                  <a:ext cx="3813160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>
                          <a:latin typeface="Cambria Math" panose="02040503050406030204" pitchFamily="18" charset="0"/>
                        </a:rPr>
                        <m:t>…</m:t>
                      </m:r>
                    </m:oMath>
                  </a14:m>
                  <a:r>
                    <a:rPr lang="en-US" sz="26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600" dirty="0"/>
                    <a:t> </a:t>
                  </a:r>
                  <a:endParaRPr lang="ru-RU" sz="2600" dirty="0"/>
                </a:p>
              </p:txBody>
            </p:sp>
          </mc:Choice>
          <mc:Fallback xmlns="">
            <p:sp>
              <p:nvSpPr>
                <p:cNvPr id="33" name="Прямоугольник 32">
                  <a:extLst>
                    <a:ext uri="{FF2B5EF4-FFF2-40B4-BE49-F238E27FC236}">
                      <a16:creationId xmlns:a16="http://schemas.microsoft.com/office/drawing/2014/main" id="{4B1F0C73-C152-014D-9099-43552422EF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107" y="4256996"/>
                  <a:ext cx="3813160" cy="492443"/>
                </a:xfrm>
                <a:prstGeom prst="rect">
                  <a:avLst/>
                </a:prstGeom>
                <a:blipFill>
                  <a:blip r:embed="rId6"/>
                  <a:stretch>
                    <a:fillRect l="-1329" b="-17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Прямоугольник 33">
                  <a:extLst>
                    <a:ext uri="{FF2B5EF4-FFF2-40B4-BE49-F238E27FC236}">
                      <a16:creationId xmlns:a16="http://schemas.microsoft.com/office/drawing/2014/main" id="{D6F99442-9415-2045-9E0B-DDF463AC75A9}"/>
                    </a:ext>
                  </a:extLst>
                </p:cNvPr>
                <p:cNvSpPr/>
                <p:nvPr/>
              </p:nvSpPr>
              <p:spPr>
                <a:xfrm>
                  <a:off x="2030107" y="5150128"/>
                  <a:ext cx="3813160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>
                          <a:latin typeface="Cambria Math" panose="02040503050406030204" pitchFamily="18" charset="0"/>
                        </a:rPr>
                        <m:t>…</m:t>
                      </m:r>
                    </m:oMath>
                  </a14:m>
                  <a:r>
                    <a:rPr lang="en-US" sz="26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600" dirty="0"/>
                    <a:t> </a:t>
                  </a:r>
                  <a:endParaRPr lang="ru-RU" sz="2600" dirty="0"/>
                </a:p>
              </p:txBody>
            </p:sp>
          </mc:Choice>
          <mc:Fallback xmlns="">
            <p:sp>
              <p:nvSpPr>
                <p:cNvPr id="34" name="Прямоугольник 33">
                  <a:extLst>
                    <a:ext uri="{FF2B5EF4-FFF2-40B4-BE49-F238E27FC236}">
                      <a16:creationId xmlns:a16="http://schemas.microsoft.com/office/drawing/2014/main" id="{D6F99442-9415-2045-9E0B-DDF463AC75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107" y="5150128"/>
                  <a:ext cx="3813160" cy="492443"/>
                </a:xfrm>
                <a:prstGeom prst="rect">
                  <a:avLst/>
                </a:prstGeom>
                <a:blipFill>
                  <a:blip r:embed="rId7"/>
                  <a:stretch>
                    <a:fillRect l="-1329" b="-17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Прямоугольник 34">
                  <a:extLst>
                    <a:ext uri="{FF2B5EF4-FFF2-40B4-BE49-F238E27FC236}">
                      <a16:creationId xmlns:a16="http://schemas.microsoft.com/office/drawing/2014/main" id="{6C9E7EDD-72B9-194F-A007-6FF403D5CAEC}"/>
                    </a:ext>
                  </a:extLst>
                </p:cNvPr>
                <p:cNvSpPr/>
                <p:nvPr/>
              </p:nvSpPr>
              <p:spPr>
                <a:xfrm rot="5400000">
                  <a:off x="4956187" y="4696754"/>
                  <a:ext cx="510076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ru-RU" sz="2600" dirty="0"/>
                </a:p>
              </p:txBody>
            </p:sp>
          </mc:Choice>
          <mc:Fallback xmlns="">
            <p:sp>
              <p:nvSpPr>
                <p:cNvPr id="35" name="Прямоугольник 34">
                  <a:extLst>
                    <a:ext uri="{FF2B5EF4-FFF2-40B4-BE49-F238E27FC236}">
                      <a16:creationId xmlns:a16="http://schemas.microsoft.com/office/drawing/2014/main" id="{6C9E7EDD-72B9-194F-A007-6FF403D5CA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6187" y="4696754"/>
                  <a:ext cx="510076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Прямоугольник 35">
                  <a:extLst>
                    <a:ext uri="{FF2B5EF4-FFF2-40B4-BE49-F238E27FC236}">
                      <a16:creationId xmlns:a16="http://schemas.microsoft.com/office/drawing/2014/main" id="{9303721D-4F21-894F-A8A1-BE3CA99CC221}"/>
                    </a:ext>
                  </a:extLst>
                </p:cNvPr>
                <p:cNvSpPr/>
                <p:nvPr/>
              </p:nvSpPr>
              <p:spPr>
                <a:xfrm rot="5400000">
                  <a:off x="2427986" y="4697209"/>
                  <a:ext cx="510076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ru-RU" sz="2600" dirty="0"/>
                </a:p>
              </p:txBody>
            </p:sp>
          </mc:Choice>
          <mc:Fallback xmlns="">
            <p:sp>
              <p:nvSpPr>
                <p:cNvPr id="36" name="Прямоугольник 35">
                  <a:extLst>
                    <a:ext uri="{FF2B5EF4-FFF2-40B4-BE49-F238E27FC236}">
                      <a16:creationId xmlns:a16="http://schemas.microsoft.com/office/drawing/2014/main" id="{9303721D-4F21-894F-A8A1-BE3CA99CC2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427986" y="4697209"/>
                  <a:ext cx="510076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Открывающая квадратная скобка 38">
              <a:extLst>
                <a:ext uri="{FF2B5EF4-FFF2-40B4-BE49-F238E27FC236}">
                  <a16:creationId xmlns:a16="http://schemas.microsoft.com/office/drawing/2014/main" id="{F0DD255F-CE7D-1041-9A00-2052BAB85AF0}"/>
                </a:ext>
              </a:extLst>
            </p:cNvPr>
            <p:cNvSpPr/>
            <p:nvPr/>
          </p:nvSpPr>
          <p:spPr>
            <a:xfrm>
              <a:off x="1924166" y="3717865"/>
              <a:ext cx="148773" cy="2063148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ткрывающая квадратная скобка 39">
              <a:extLst>
                <a:ext uri="{FF2B5EF4-FFF2-40B4-BE49-F238E27FC236}">
                  <a16:creationId xmlns:a16="http://schemas.microsoft.com/office/drawing/2014/main" id="{4CE433F3-F31E-D147-9638-6E94D2B507E4}"/>
                </a:ext>
              </a:extLst>
            </p:cNvPr>
            <p:cNvSpPr/>
            <p:nvPr/>
          </p:nvSpPr>
          <p:spPr>
            <a:xfrm rot="10800000">
              <a:off x="5536667" y="3690202"/>
              <a:ext cx="148773" cy="2063148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AFC0917E-022C-FD41-BECD-C18F4B379B60}"/>
              </a:ext>
            </a:extLst>
          </p:cNvPr>
          <p:cNvSpPr/>
          <p:nvPr/>
        </p:nvSpPr>
        <p:spPr>
          <a:xfrm>
            <a:off x="1666329" y="5471096"/>
            <a:ext cx="439697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" sz="2600" dirty="0">
                <a:ea typeface="Old Standard TT"/>
                <a:cs typeface="Old Standard TT"/>
                <a:sym typeface="Old Standard TT"/>
              </a:rPr>
              <a:t>матрица “объекты-признаки”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07676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682496" y="255509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Supervised</a:t>
            </a:r>
            <a:r>
              <a:rPr lang="ro-RO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9E06286-3C11-CA4E-A60E-56D10AB2613E}"/>
              </a:ext>
            </a:extLst>
          </p:cNvPr>
          <p:cNvSpPr/>
          <p:nvPr/>
        </p:nvSpPr>
        <p:spPr>
          <a:xfrm>
            <a:off x="932688" y="1368243"/>
            <a:ext cx="104058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3175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Задача классификации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Предсказываем класс объекта: </a:t>
            </a:r>
            <a:r>
              <a:rPr lang="ro-RO" sz="2600" i="1" dirty="0">
                <a:solidFill>
                  <a:srgbClr val="666666"/>
                </a:solidFill>
              </a:rPr>
              <a:t>Y</a:t>
            </a:r>
            <a:r>
              <a:rPr lang="ro-RO" sz="2600" dirty="0">
                <a:solidFill>
                  <a:srgbClr val="666666"/>
                </a:solidFill>
              </a:rPr>
              <a:t> = {class</a:t>
            </a:r>
            <a:r>
              <a:rPr lang="ro-RO" sz="2600" baseline="-25000" dirty="0">
                <a:solidFill>
                  <a:srgbClr val="666666"/>
                </a:solidFill>
              </a:rPr>
              <a:t>1</a:t>
            </a:r>
            <a:r>
              <a:rPr lang="ro-RO" sz="2600" dirty="0">
                <a:solidFill>
                  <a:srgbClr val="666666"/>
                </a:solidFill>
              </a:rPr>
              <a:t>, class</a:t>
            </a:r>
            <a:r>
              <a:rPr lang="ro-RO" sz="2600" baseline="-25000" dirty="0">
                <a:solidFill>
                  <a:srgbClr val="666666"/>
                </a:solidFill>
              </a:rPr>
              <a:t>2</a:t>
            </a:r>
            <a:r>
              <a:rPr lang="ro-RO" sz="2600" dirty="0">
                <a:solidFill>
                  <a:srgbClr val="666666"/>
                </a:solidFill>
              </a:rPr>
              <a:t>, …, </a:t>
            </a:r>
            <a:r>
              <a:rPr lang="ro-RO" sz="2600" dirty="0" err="1">
                <a:solidFill>
                  <a:srgbClr val="666666"/>
                </a:solidFill>
              </a:rPr>
              <a:t>class</a:t>
            </a:r>
            <a:r>
              <a:rPr lang="ro-RO" sz="2600" baseline="-25000" dirty="0" err="1">
                <a:solidFill>
                  <a:srgbClr val="666666"/>
                </a:solidFill>
              </a:rPr>
              <a:t>m</a:t>
            </a:r>
            <a:r>
              <a:rPr lang="ro-RO" sz="2600" dirty="0">
                <a:solidFill>
                  <a:srgbClr val="666666"/>
                </a:solidFill>
              </a:rPr>
              <a:t>}</a:t>
            </a:r>
            <a:r>
              <a:rPr lang="ru-RU" sz="2600" dirty="0">
                <a:solidFill>
                  <a:srgbClr val="666666"/>
                </a:solidFill>
              </a:rPr>
              <a:t>, зная классы объектов обучающей выборки</a:t>
            </a:r>
          </a:p>
          <a:p>
            <a:pPr marL="914400" lvl="1" indent="-3175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o-RO" sz="1600" dirty="0">
              <a:solidFill>
                <a:srgbClr val="666666"/>
              </a:solidFill>
            </a:endParaRPr>
          </a:p>
          <a:p>
            <a:pPr marL="914400" lvl="1" indent="-3175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Задача восстановления </a:t>
            </a:r>
            <a:r>
              <a:rPr lang="ru-RU" sz="2600" dirty="0" err="1"/>
              <a:t>регресии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Предсказываем число: </a:t>
            </a:r>
            <a:r>
              <a:rPr lang="ro-RO" sz="2600" i="1" dirty="0">
                <a:solidFill>
                  <a:srgbClr val="666666"/>
                </a:solidFill>
              </a:rPr>
              <a:t>Y</a:t>
            </a:r>
            <a:r>
              <a:rPr lang="ro-RO" sz="2600" dirty="0">
                <a:solidFill>
                  <a:srgbClr val="666666"/>
                </a:solidFill>
              </a:rPr>
              <a:t> — </a:t>
            </a:r>
            <a:r>
              <a:rPr lang="ru-RU" sz="2600" dirty="0">
                <a:solidFill>
                  <a:srgbClr val="666666"/>
                </a:solidFill>
              </a:rPr>
              <a:t>множество действительных чисел, зная ответы для объектов обучающей выборки</a:t>
            </a:r>
          </a:p>
          <a:p>
            <a:pPr marL="914400" lvl="1" indent="-3175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666666"/>
              </a:solidFill>
            </a:endParaRPr>
          </a:p>
          <a:p>
            <a:pPr marL="914400" lvl="1" indent="-3175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Задача прогнозирования временных рядов</a:t>
            </a:r>
          </a:p>
          <a:p>
            <a:pPr marL="596900" lvl="1">
              <a:buClr>
                <a:srgbClr val="119A22"/>
              </a:buClr>
              <a:buSzPct val="120000"/>
            </a:pPr>
            <a:r>
              <a:rPr lang="ru-RU" sz="2600" dirty="0">
                <a:solidFill>
                  <a:srgbClr val="666666"/>
                </a:solidFill>
              </a:rPr>
              <a:t> 	Предсказываем число: </a:t>
            </a:r>
            <a:r>
              <a:rPr lang="ro-RO" sz="2600" i="1" dirty="0">
                <a:solidFill>
                  <a:srgbClr val="666666"/>
                </a:solidFill>
              </a:rPr>
              <a:t>Y</a:t>
            </a:r>
            <a:r>
              <a:rPr lang="ru-RU" sz="2600" i="1" dirty="0">
                <a:solidFill>
                  <a:srgbClr val="666666"/>
                </a:solidFill>
              </a:rPr>
              <a:t>. </a:t>
            </a:r>
            <a:r>
              <a:rPr lang="ru-RU" sz="2600" dirty="0">
                <a:solidFill>
                  <a:srgbClr val="666666"/>
                </a:solidFill>
              </a:rPr>
              <a:t>Объекты упорядочены по времени</a:t>
            </a:r>
          </a:p>
          <a:p>
            <a:pPr marL="596900" lvl="1">
              <a:buClr>
                <a:srgbClr val="119A22"/>
              </a:buClr>
              <a:buSzPct val="120000"/>
            </a:pPr>
            <a:endParaRPr lang="ru-RU" sz="1600" dirty="0">
              <a:solidFill>
                <a:srgbClr val="666666"/>
              </a:solidFill>
            </a:endParaRPr>
          </a:p>
          <a:p>
            <a:pPr marL="914400" lvl="1" indent="-3175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Задача ранжирования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Предсказываем, какие объекты наиболее </a:t>
            </a:r>
            <a:r>
              <a:rPr lang="ru-RU" sz="2600" dirty="0" err="1">
                <a:solidFill>
                  <a:srgbClr val="666666"/>
                </a:solidFill>
              </a:rPr>
              <a:t>релевантны</a:t>
            </a:r>
            <a:r>
              <a:rPr lang="ru-RU" sz="2600" dirty="0">
                <a:solidFill>
                  <a:srgbClr val="666666"/>
                </a:solidFill>
              </a:rPr>
              <a:t> запросу</a:t>
            </a:r>
          </a:p>
        </p:txBody>
      </p:sp>
    </p:spTree>
    <p:extLst>
      <p:ext uri="{BB962C8B-B14F-4D97-AF65-F5344CB8AC3E}">
        <p14:creationId xmlns:p14="http://schemas.microsoft.com/office/powerpoint/2010/main" val="424921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682496" y="292085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supervised</a:t>
            </a:r>
            <a:r>
              <a:rPr lang="ro-RO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44A6E7-4AA0-D44D-9DCC-C22ACB424EBC}"/>
              </a:ext>
            </a:extLst>
          </p:cNvPr>
          <p:cNvSpPr/>
          <p:nvPr/>
        </p:nvSpPr>
        <p:spPr>
          <a:xfrm>
            <a:off x="1444752" y="1982450"/>
            <a:ext cx="952804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54100" lvl="1" indent="-4572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Задача кластеризации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Разбиваем объекты на группы похожих. Понятие «сходства» обычно тоже не формализовано.</a:t>
            </a:r>
          </a:p>
          <a:p>
            <a:pPr marL="1054100" lvl="1" indent="-4572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3200" dirty="0">
              <a:solidFill>
                <a:srgbClr val="666666"/>
              </a:solidFill>
            </a:endParaRPr>
          </a:p>
          <a:p>
            <a:pPr marL="1054100" lvl="1" indent="-4572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Задача понижения размерности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“Сжимаем” данные, пытаясь потерять как можно меньше информации. </a:t>
            </a:r>
          </a:p>
        </p:txBody>
      </p:sp>
    </p:spTree>
    <p:extLst>
      <p:ext uri="{BB962C8B-B14F-4D97-AF65-F5344CB8AC3E}">
        <p14:creationId xmlns:p14="http://schemas.microsoft.com/office/powerpoint/2010/main" val="73568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314;p52">
                <a:extLst>
                  <a:ext uri="{FF2B5EF4-FFF2-40B4-BE49-F238E27FC236}">
                    <a16:creationId xmlns:a16="http://schemas.microsoft.com/office/drawing/2014/main" id="{CC767E59-9556-3B45-8047-F0609142D0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292" y="1567982"/>
                <a:ext cx="6875484" cy="4884791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r>
                  <a:rPr lang="ru-RU" sz="2600" dirty="0"/>
                  <a:t>Формируем матрицу “объекты-признаки” по размеченным данным</a:t>
                </a:r>
                <a:endParaRPr lang="en-US" sz="2600" dirty="0"/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endParaRPr lang="ru-RU" sz="1400" dirty="0"/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r>
                  <a:rPr lang="ru-RU" sz="2600" dirty="0"/>
                  <a:t>Разбиваем данные на </a:t>
                </a:r>
                <a:r>
                  <a:rPr lang="ro-RO" sz="2600" dirty="0" err="1"/>
                  <a:t>train</a:t>
                </a:r>
                <a:r>
                  <a:rPr lang="ro-RO" sz="2600" dirty="0"/>
                  <a:t> </a:t>
                </a:r>
                <a:r>
                  <a:rPr lang="ru-RU" sz="2600" dirty="0"/>
                  <a:t>и </a:t>
                </a:r>
                <a:r>
                  <a:rPr lang="ro-RO" sz="2600" dirty="0"/>
                  <a:t>test</a:t>
                </a:r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endParaRPr lang="ro-RO" sz="1400" dirty="0"/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r>
                  <a:rPr lang="ru-RU" sz="2600" dirty="0"/>
                  <a:t>Настраиваем алгоритм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600" dirty="0"/>
                  <a:t>так, чтобы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600" dirty="0"/>
                  <a:t>приближал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o-RO" sz="2600" dirty="0"/>
                  <a:t> </a:t>
                </a:r>
                <a:r>
                  <a:rPr lang="ru-RU" sz="2600" dirty="0"/>
                  <a:t>на </a:t>
                </a:r>
                <a:r>
                  <a:rPr lang="ro-RO" sz="2600" dirty="0" err="1"/>
                  <a:t>train</a:t>
                </a:r>
                <a:endParaRPr lang="ro-RO" sz="2600" dirty="0"/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endParaRPr lang="ro-RO" sz="1400" dirty="0"/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r>
                  <a:rPr lang="ru-RU" sz="2600" dirty="0"/>
                  <a:t>Тестируем, насколько хорошо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600" dirty="0"/>
                  <a:t>приближает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o-RO" sz="2600" i="1" dirty="0"/>
                  <a:t> </a:t>
                </a:r>
                <a:r>
                  <a:rPr lang="ru-RU" sz="2600" dirty="0"/>
                  <a:t>на </a:t>
                </a:r>
                <a:r>
                  <a:rPr lang="ro-RO" sz="2600" dirty="0"/>
                  <a:t>test</a:t>
                </a:r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endParaRPr lang="ro-RO" sz="2600" dirty="0"/>
              </a:p>
              <a:p>
                <a:pPr marL="457200" indent="0">
                  <a:spcBef>
                    <a:spcPts val="1600"/>
                  </a:spcBef>
                  <a:buFont typeface="Arial" panose="020B0604020202020204" pitchFamily="34" charset="0"/>
                  <a:buNone/>
                </a:pPr>
                <a:r>
                  <a:rPr lang="ru-RU" sz="2600" dirty="0"/>
                  <a:t>Что значит “хорошо приближает”?</a:t>
                </a:r>
              </a:p>
              <a:p>
                <a:pPr marL="0" indent="0">
                  <a:spcBef>
                    <a:spcPts val="1600"/>
                  </a:spcBef>
                  <a:buFont typeface="Arial" panose="020B0604020202020204" pitchFamily="34" charset="0"/>
                  <a:buNone/>
                </a:pPr>
                <a:endParaRPr lang="ru-RU" sz="2600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Arial" panose="020B0604020202020204" pitchFamily="34" charset="0"/>
                  <a:buNone/>
                </a:pPr>
                <a:endParaRPr lang="ru-RU" sz="2600" dirty="0"/>
              </a:p>
            </p:txBody>
          </p:sp>
        </mc:Choice>
        <mc:Fallback xmlns="">
          <p:sp>
            <p:nvSpPr>
              <p:cNvPr id="5" name="Google Shape;314;p52">
                <a:extLst>
                  <a:ext uri="{FF2B5EF4-FFF2-40B4-BE49-F238E27FC236}">
                    <a16:creationId xmlns:a16="http://schemas.microsoft.com/office/drawing/2014/main" id="{CC767E59-9556-3B45-8047-F0609142D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92" y="1567982"/>
                <a:ext cx="6875484" cy="4884791"/>
              </a:xfrm>
              <a:prstGeom prst="rect">
                <a:avLst/>
              </a:prstGeom>
              <a:blipFill>
                <a:blip r:embed="rId2"/>
                <a:stretch>
                  <a:fillRect l="-185" t="-2073" r="-1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oogle Shape;315;p52">
            <a:extLst>
              <a:ext uri="{FF2B5EF4-FFF2-40B4-BE49-F238E27FC236}">
                <a16:creationId xmlns:a16="http://schemas.microsoft.com/office/drawing/2014/main" id="{2CB01C1B-1157-6842-A7DC-681BF0F078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172" y="1612338"/>
            <a:ext cx="5168604" cy="41513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6;p52">
            <a:extLst>
              <a:ext uri="{FF2B5EF4-FFF2-40B4-BE49-F238E27FC236}">
                <a16:creationId xmlns:a16="http://schemas.microsoft.com/office/drawing/2014/main" id="{33FCA299-DCF7-CB47-8A30-1ACD388D0216}"/>
              </a:ext>
            </a:extLst>
          </p:cNvPr>
          <p:cNvSpPr txBox="1">
            <a:spLocks/>
          </p:cNvSpPr>
          <p:nvPr/>
        </p:nvSpPr>
        <p:spPr>
          <a:xfrm>
            <a:off x="6404376" y="5986164"/>
            <a:ext cx="5475924" cy="396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 err="1"/>
              <a:t>фреймворк</a:t>
            </a:r>
            <a:r>
              <a:rPr lang="ru-RU" sz="2000" dirty="0"/>
              <a:t> машинного обучения: </a:t>
            </a:r>
            <a:r>
              <a:rPr lang="ro-RO" sz="2000" u="sng" dirty="0">
                <a:solidFill>
                  <a:schemeClr val="hlink"/>
                </a:solidFill>
                <a:hlinkClick r:id="rId4"/>
              </a:rPr>
              <a:t>medium.com</a:t>
            </a:r>
            <a:endParaRPr lang="ro-RO" sz="2000" dirty="0"/>
          </a:p>
          <a:p>
            <a:pPr marL="45720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ro-RO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0E188-7DA6-6A4F-AD69-F6BE676E7F6E}"/>
              </a:ext>
            </a:extLst>
          </p:cNvPr>
          <p:cNvSpPr txBox="1"/>
          <p:nvPr/>
        </p:nvSpPr>
        <p:spPr>
          <a:xfrm>
            <a:off x="1316736" y="292085"/>
            <a:ext cx="950366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Фреймворк машинного обучения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682496" y="292085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Метрики и функции потерь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322;p53">
            <a:extLst>
              <a:ext uri="{FF2B5EF4-FFF2-40B4-BE49-F238E27FC236}">
                <a16:creationId xmlns:a16="http://schemas.microsoft.com/office/drawing/2014/main" id="{A21DBEDD-7B60-0443-83D4-439038218263}"/>
              </a:ext>
            </a:extLst>
          </p:cNvPr>
          <p:cNvSpPr txBox="1">
            <a:spLocks/>
          </p:cNvSpPr>
          <p:nvPr/>
        </p:nvSpPr>
        <p:spPr>
          <a:xfrm>
            <a:off x="1682496" y="1317904"/>
            <a:ext cx="9253728" cy="1992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600" i="1" u="sng" dirty="0"/>
              <a:t>Метрика</a:t>
            </a:r>
            <a:r>
              <a:rPr lang="ru-RU" sz="2600" dirty="0"/>
              <a:t> — функционал, оценивающий качество предсказания</a:t>
            </a:r>
          </a:p>
          <a:p>
            <a:pPr marL="571500" indent="-457200">
              <a:spcBef>
                <a:spcPts val="800"/>
              </a:spcBef>
              <a:buClr>
                <a:srgbClr val="119A22"/>
              </a:buClr>
              <a:buSzPct val="100000"/>
            </a:pPr>
            <a:r>
              <a:rPr lang="ru-RU" sz="2600" dirty="0"/>
              <a:t>основная оценка качества модели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00000"/>
            </a:pPr>
            <a:r>
              <a:rPr lang="ru-RU" sz="2600" dirty="0"/>
              <a:t>легко интерпретируемая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00000"/>
            </a:pPr>
            <a:r>
              <a:rPr lang="ru-RU" sz="2600" dirty="0"/>
              <a:t>примеры: </a:t>
            </a:r>
            <a:r>
              <a:rPr lang="ro-RO" sz="2600" dirty="0" err="1"/>
              <a:t>accuracy</a:t>
            </a:r>
            <a:r>
              <a:rPr lang="ro-RO" sz="2600" dirty="0"/>
              <a:t>, </a:t>
            </a:r>
            <a:r>
              <a:rPr lang="ro-RO" sz="2600" dirty="0" err="1"/>
              <a:t>precision</a:t>
            </a:r>
            <a:r>
              <a:rPr lang="ro-RO" sz="2600" dirty="0"/>
              <a:t>, </a:t>
            </a:r>
            <a:r>
              <a:rPr lang="ro-RO" sz="2600" dirty="0" err="1"/>
              <a:t>recall</a:t>
            </a:r>
            <a:r>
              <a:rPr lang="ro-RO" sz="2600" dirty="0"/>
              <a:t>, F1, ROC-AUC, MAE, R</a:t>
            </a:r>
            <a:r>
              <a:rPr lang="ro-RO" sz="2600" baseline="30000" dirty="0"/>
              <a:t>2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5092873-65FC-8D49-9E59-CF8CE8470F00}"/>
              </a:ext>
            </a:extLst>
          </p:cNvPr>
          <p:cNvSpPr/>
          <p:nvPr/>
        </p:nvSpPr>
        <p:spPr>
          <a:xfrm>
            <a:off x="1682496" y="3429000"/>
            <a:ext cx="9253728" cy="2707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1600"/>
              </a:spcBef>
            </a:pPr>
            <a:r>
              <a:rPr lang="ru-RU" sz="2600" i="1" u="sng" dirty="0"/>
              <a:t>Функция потерь </a:t>
            </a:r>
            <a:r>
              <a:rPr lang="ru-RU" sz="2600" dirty="0"/>
              <a:t>— функционал, который оптимизируется в процессе обучения</a:t>
            </a:r>
          </a:p>
          <a:p>
            <a:pPr marL="571500" indent="-457200">
              <a:spcBef>
                <a:spcPts val="800"/>
              </a:spcBef>
              <a:buClr>
                <a:srgbClr val="119A22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600" dirty="0"/>
              <a:t>легко оптимизируемая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600" dirty="0"/>
              <a:t>не обязательно интерпретируемая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600" dirty="0"/>
              <a:t>нужна для процесса обучения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600" dirty="0"/>
              <a:t>примеры: </a:t>
            </a:r>
            <a:r>
              <a:rPr lang="ro-RO" sz="2600" dirty="0" err="1"/>
              <a:t>logloss</a:t>
            </a:r>
            <a:r>
              <a:rPr lang="ro-RO" sz="2600" dirty="0"/>
              <a:t>, MSE</a:t>
            </a:r>
          </a:p>
        </p:txBody>
      </p:sp>
    </p:spTree>
    <p:extLst>
      <p:ext uri="{BB962C8B-B14F-4D97-AF65-F5344CB8AC3E}">
        <p14:creationId xmlns:p14="http://schemas.microsoft.com/office/powerpoint/2010/main" val="167041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426464" y="328661"/>
            <a:ext cx="93390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Метрики в задаче классификации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328;p54">
            <a:extLst>
              <a:ext uri="{FF2B5EF4-FFF2-40B4-BE49-F238E27FC236}">
                <a16:creationId xmlns:a16="http://schemas.microsoft.com/office/drawing/2014/main" id="{F5147C6D-4D39-BC43-9E30-447C16598D52}"/>
              </a:ext>
            </a:extLst>
          </p:cNvPr>
          <p:cNvSpPr txBox="1">
            <a:spLocks/>
          </p:cNvSpPr>
          <p:nvPr/>
        </p:nvSpPr>
        <p:spPr>
          <a:xfrm>
            <a:off x="842052" y="1245275"/>
            <a:ext cx="11063436" cy="53577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sz="2600" dirty="0" err="1"/>
              <a:t>accuracy</a:t>
            </a:r>
            <a:r>
              <a:rPr lang="ro-RO" sz="2600" dirty="0"/>
              <a:t> (</a:t>
            </a:r>
            <a:r>
              <a:rPr lang="ru-RU" sz="2600" dirty="0"/>
              <a:t>доля верно угаданных ответов)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Метрика не подходит для случая, когда классы разбалансированы. Алгоритму выгодно относить все объекту наиболее частого класса</a:t>
            </a:r>
            <a:endParaRPr lang="en-US" sz="26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8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sz="2600" dirty="0" err="1"/>
              <a:t>precision</a:t>
            </a:r>
            <a:r>
              <a:rPr lang="ro-RO" sz="2600" dirty="0"/>
              <a:t> (</a:t>
            </a:r>
            <a:r>
              <a:rPr lang="ru-RU" sz="2600" dirty="0"/>
              <a:t>точность, доля верно идентифицированных объектов первого класса к общему количеству идентифицированных объектов)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Алгоритму не выгодно относить объекты класса 0 к классу 1</a:t>
            </a:r>
            <a:endParaRPr lang="en-US" sz="26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8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sz="2600" dirty="0" err="1"/>
              <a:t>recall</a:t>
            </a:r>
            <a:r>
              <a:rPr lang="ro-RO" sz="2600" dirty="0"/>
              <a:t> (</a:t>
            </a:r>
            <a:r>
              <a:rPr lang="ru-RU" sz="2600" dirty="0"/>
              <a:t>полнота, доля верно идентифицированных объектов первого класса к общему количеству объектов первого класса)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Алгоритму не выгодно оставлять объекты класса 1 в классе 0</a:t>
            </a:r>
            <a:endParaRPr lang="en-US" sz="26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8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Другие метрики: </a:t>
            </a:r>
            <a:r>
              <a:rPr lang="ro-RO" sz="2600" dirty="0"/>
              <a:t>ROC-AUC, F-</a:t>
            </a:r>
            <a:r>
              <a:rPr lang="ru-RU" sz="2600" dirty="0"/>
              <a:t>мера, </a:t>
            </a:r>
            <a:r>
              <a:rPr lang="ro-RO" sz="2600" dirty="0" err="1"/>
              <a:t>logloss</a:t>
            </a:r>
            <a:br>
              <a:rPr lang="ro-RO" sz="2600" dirty="0"/>
            </a:br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29458779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D:\Документы\электричество-в9\"/>
  <p:tag name="ISPRING_PRESENTATION_PATH" val="D:\Документы\электричество-в9.pptx"/>
  <p:tag name="ISPRING_PROJECT_FOLDER_UPDATED" val="1"/>
  <p:tag name="ISPRING_SCREEN_RECS_UPDATED" val="D:\Документы\электричество-в9"/>
  <p:tag name="ISPRING_UUID" val="{C9AD1EB1-C4A6-468B-99F8-CA3B95372924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3974220</TotalTime>
  <Words>633</Words>
  <Application>Microsoft Macintosh PowerPoint</Application>
  <PresentationFormat>Широкоэкранный</PresentationFormat>
  <Paragraphs>173</Paragraphs>
  <Slides>28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a__l@mail.ru</cp:lastModifiedBy>
  <cp:revision>928</cp:revision>
  <dcterms:created xsi:type="dcterms:W3CDTF">2018-11-07T16:39:37Z</dcterms:created>
  <dcterms:modified xsi:type="dcterms:W3CDTF">2019-08-07T00:57:42Z</dcterms:modified>
</cp:coreProperties>
</file>