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Old Standard TT" pitchFamily="2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7"/>
  </p:normalViewPr>
  <p:slideViewPr>
    <p:cSldViewPr snapToGrid="0">
      <p:cViewPr varScale="1">
        <p:scale>
          <a:sx n="117" d="100"/>
          <a:sy n="117" d="100"/>
        </p:scale>
        <p:origin x="9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73b0489a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73b0489a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9bb872b55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9bb872b55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9bb872b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9bb872b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73b0489a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73b0489a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9bb872b5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9bb872b5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73b0489a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73b0489a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73b0489a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73b0489a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73b0489a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73b0489a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73b0489a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73b0489a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73b0489a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73b0489a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bb872b5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bb872b5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73b14d6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73b14d6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73b14d6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73b14d6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73b14d7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73b14d7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bb872b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bb872b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bb872b5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bb872b5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bb872b5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bb872b5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bb872b5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bb872b5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bb872b5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9bb872b5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73b0489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73b0489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3b0489a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73b0489a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A7570E3-9481-6D4C-93A2-6519A725A266}"/>
              </a:ext>
            </a:extLst>
          </p:cNvPr>
          <p:cNvSpPr/>
          <p:nvPr/>
        </p:nvSpPr>
        <p:spPr>
          <a:xfrm>
            <a:off x="645876" y="4311977"/>
            <a:ext cx="2972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schemeClr val="bg1"/>
                </a:solidFill>
              </a:rPr>
              <a:t>По материалам Юрия Яровикова</a:t>
            </a:r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DFE58B64-A7C7-074D-8D8E-D40F5E56FB9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12700" y="1708243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/>
              <a:t>Обработка текста. Классические алгоритмы, эмбеддинги слов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 тематическое моделирование</a:t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00" y="1218875"/>
            <a:ext cx="8261501" cy="19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/>
        </p:nvSpPr>
        <p:spPr>
          <a:xfrm>
            <a:off x="311700" y="1466125"/>
            <a:ext cx="7170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Саша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311700" y="1931800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Маша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311700" y="2423425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Вася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5681775" y="1466125"/>
            <a:ext cx="7170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Саша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5681775" y="1931800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Маша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5681775" y="2423425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Вася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1236500" y="1202350"/>
            <a:ext cx="255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Р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1854725" y="1202350"/>
            <a:ext cx="214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Л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2893300" y="1701100"/>
            <a:ext cx="255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Р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2893300" y="2192725"/>
            <a:ext cx="214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Л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3379650" y="1342500"/>
            <a:ext cx="6759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банк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3970400" y="1342500"/>
            <a:ext cx="5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кино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4485850" y="1342500"/>
            <a:ext cx="783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встреча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6532450" y="1165175"/>
            <a:ext cx="6759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банк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7279800" y="1165175"/>
            <a:ext cx="5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кино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7969350" y="1165175"/>
            <a:ext cx="783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встреча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2528850" y="3401325"/>
            <a:ext cx="4086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Встреча кино кино кино встреча банк.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1112875" y="1499075"/>
            <a:ext cx="1137600" cy="37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?          ?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1112875" y="1935900"/>
            <a:ext cx="1137600" cy="37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?          ?</a:t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1112875" y="2459225"/>
            <a:ext cx="1137600" cy="37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?          ?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3376850" y="1701100"/>
            <a:ext cx="1747500" cy="37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?          ?          ?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3376850" y="2199800"/>
            <a:ext cx="1747500" cy="37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?          ?          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Тематическое моделирование</a:t>
            </a:r>
            <a:endParaRPr/>
          </a:p>
        </p:txBody>
      </p:sp>
      <p:sp>
        <p:nvSpPr>
          <p:cNvPr id="237" name="Google Shape;237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результате восстановлено распределение тем в каждом документе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Вероятности тем можно использовать как признаки документа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классического подхода</a:t>
            </a:r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Признаки зависят от коллекции документов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Ни один алгоритм не обрабатывает слов, ранее не встречавшихся в документах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Признаков слишком много: столько же, сколько слов в словаре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Признаки никак не учитывают связей между словами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Решение: Word Embeddings</a:t>
            </a:r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Кодируем каждое слово вектором из </a:t>
            </a:r>
            <a:r>
              <a:rPr lang="ru" i="1"/>
              <a:t>n </a:t>
            </a:r>
            <a:r>
              <a:rPr lang="ru"/>
              <a:t>элементов (например, </a:t>
            </a:r>
            <a:r>
              <a:rPr lang="ru" i="1"/>
              <a:t>n</a:t>
            </a:r>
            <a:r>
              <a:rPr lang="ru"/>
              <a:t> = 100)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Хотим, чтобы близкие по смыслу слова имели близкие кодировки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этого проходимся по большой коллекции текстов и наблюдаем, в каких контекстах встречается слово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 Word Embeddings</a:t>
            </a:r>
            <a:endParaRPr/>
          </a:p>
        </p:txBody>
      </p:sp>
      <p:pic>
        <p:nvPicPr>
          <p:cNvPr id="255" name="Google Shape;255;p26"/>
          <p:cNvPicPr preferRelativeResize="0"/>
          <p:nvPr/>
        </p:nvPicPr>
        <p:blipFill rotWithShape="1">
          <a:blip r:embed="rId3">
            <a:alphaModFix/>
          </a:blip>
          <a:srcRect l="5826" t="25946" r="40772" b="11697"/>
          <a:stretch/>
        </p:blipFill>
        <p:spPr>
          <a:xfrm>
            <a:off x="0" y="1169375"/>
            <a:ext cx="5514525" cy="36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 Word Embeddings</a:t>
            </a:r>
            <a:endParaRPr/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 l="5826" t="25946" r="5622" b="11697"/>
          <a:stretch/>
        </p:blipFill>
        <p:spPr>
          <a:xfrm>
            <a:off x="0" y="1169380"/>
            <a:ext cx="9144000" cy="362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Контекстуальная семантика</a:t>
            </a:r>
            <a:endParaRPr/>
          </a:p>
        </p:txBody>
      </p:sp>
      <p:pic>
        <p:nvPicPr>
          <p:cNvPr id="267" name="Google Shape;267;p28"/>
          <p:cNvPicPr preferRelativeResize="0"/>
          <p:nvPr/>
        </p:nvPicPr>
        <p:blipFill rotWithShape="1">
          <a:blip r:embed="rId3">
            <a:alphaModFix/>
          </a:blip>
          <a:srcRect l="7146" t="26235" r="49747" b="47441"/>
          <a:stretch/>
        </p:blipFill>
        <p:spPr>
          <a:xfrm>
            <a:off x="131475" y="1058225"/>
            <a:ext cx="4163100" cy="14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Контекстуальная семантика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Google Shape;273;p29"/>
          <p:cNvPicPr preferRelativeResize="0"/>
          <p:nvPr/>
        </p:nvPicPr>
        <p:blipFill rotWithShape="1">
          <a:blip r:embed="rId3">
            <a:alphaModFix/>
          </a:blip>
          <a:srcRect l="7144" t="26237" r="1954" b="47413"/>
          <a:stretch/>
        </p:blipFill>
        <p:spPr>
          <a:xfrm>
            <a:off x="131475" y="1058225"/>
            <a:ext cx="8779075" cy="143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Контекстуальная семантика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 l="7144" t="26236" r="1954" b="7991"/>
          <a:stretch/>
        </p:blipFill>
        <p:spPr>
          <a:xfrm>
            <a:off x="131475" y="1058225"/>
            <a:ext cx="8779075" cy="357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Контекстуальная семантика</a:t>
            </a: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“You shall know the word by the company it keeps”</a:t>
            </a:r>
            <a:endParaRPr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— Distributional hypothesis, J. Firth, 1957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Основные задачи автоматической обработки текстов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Простейшие текстовые признаки: Bag Of Words, TF-IDF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Тематическое моделирование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Эмбеддинги слов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</a:t>
            </a:r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 в 2012 году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Поставляет обученные эмбеддинги слов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63" y="2080150"/>
            <a:ext cx="7584466" cy="291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Машинный перевод на основе Word2Vec</a:t>
            </a:r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Предположение: тексты на разных языках похожи друг на друга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Тогда и структура векторного пространства эмбеддингов должна совпадать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Наложим пространство одного языка на пространство второго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поступлении нового слова находим его эмбеддинг в первом пространстве и восстанавливаем перевод из эмбеддинга на втором языке</a:t>
            </a: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21850"/>
            <a:ext cx="8839198" cy="21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Резюме: работа с текстами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Исторически развитая область с множеством разработок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последние годы акцент области сместился на развитие нейросетевых методов, которые позволяют улучшить качество во многих задачах машинного обучения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Эмбеддинги слов — основной способ представления слов в текстах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задачи обработки текста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1010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Классификация текстов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спам-фильтры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детекция токсичных комментариев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перенаправление запроса специалисту в службе поддержки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Машинный перевод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Тематическое моделирование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кластеризация большого корпуса текстов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Ранжирование поисковых запросов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l="27077" t="33441" r="28225" b="24280"/>
          <a:stretch/>
        </p:blipFill>
        <p:spPr>
          <a:xfrm>
            <a:off x="6160100" y="1171600"/>
            <a:ext cx="2630974" cy="150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23283"/>
          <a:stretch/>
        </p:blipFill>
        <p:spPr>
          <a:xfrm>
            <a:off x="4690225" y="1171600"/>
            <a:ext cx="1422164" cy="2091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l="704"/>
          <a:stretch/>
        </p:blipFill>
        <p:spPr>
          <a:xfrm>
            <a:off x="4690225" y="3301312"/>
            <a:ext cx="4100849" cy="924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Простейшие признаки текстов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Bag of words</a:t>
            </a:r>
            <a:br>
              <a:rPr lang="ru"/>
            </a:br>
            <a:r>
              <a:rPr lang="ru"/>
              <a:t>Пронумеруем все слова словаря. На </a:t>
            </a:r>
            <a:r>
              <a:rPr lang="ru" i="1"/>
              <a:t>k</a:t>
            </a:r>
            <a:r>
              <a:rPr lang="ru"/>
              <a:t>-ой позиции вектора признаков запишем количество вхождений </a:t>
            </a:r>
            <a:r>
              <a:rPr lang="ru" i="1"/>
              <a:t>k</a:t>
            </a:r>
            <a:r>
              <a:rPr lang="ru"/>
              <a:t>-ого слова в текст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TF-IDF</a:t>
            </a:r>
            <a:br>
              <a:rPr lang="ru"/>
            </a:br>
            <a:r>
              <a:rPr lang="ru"/>
              <a:t>Мера релевантности текста документу, учитывающая “априорную” релевантность слова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Простейшие признаки текстов: TF-IDF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l="7002"/>
          <a:stretch/>
        </p:blipFill>
        <p:spPr>
          <a:xfrm>
            <a:off x="453450" y="2257300"/>
            <a:ext cx="2080400" cy="7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l="2666"/>
          <a:stretch/>
        </p:blipFill>
        <p:spPr>
          <a:xfrm>
            <a:off x="453450" y="3024025"/>
            <a:ext cx="3604925" cy="7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l="1419"/>
          <a:stretch/>
        </p:blipFill>
        <p:spPr>
          <a:xfrm>
            <a:off x="453450" y="3823725"/>
            <a:ext cx="4006825" cy="4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53450" y="1202350"/>
            <a:ext cx="74763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i="1">
                <a:latin typeface="Old Standard TT"/>
                <a:ea typeface="Old Standard TT"/>
                <a:cs typeface="Old Standard TT"/>
                <a:sym typeface="Old Standard TT"/>
              </a:rPr>
              <a:t>D</a:t>
            </a: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 — коллекция документов, </a:t>
            </a:r>
            <a:r>
              <a:rPr lang="ru" sz="1800" i="1"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 — слово (term), </a:t>
            </a:r>
            <a:r>
              <a:rPr lang="ru" sz="1800" i="1">
                <a:latin typeface="Old Standard TT"/>
                <a:ea typeface="Old Standard TT"/>
                <a:cs typeface="Old Standard TT"/>
                <a:sym typeface="Old Standard TT"/>
              </a:rPr>
              <a:t>d</a:t>
            </a: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 — документ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Положим: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5647800" cy="33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Тема — семантически однородный кластер текстов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каждой темы типичны свои слова: для каждого </a:t>
            </a:r>
            <a:r>
              <a:rPr lang="ru" i="1"/>
              <a:t>t</a:t>
            </a:r>
            <a:r>
              <a:rPr lang="ru"/>
              <a:t> есть вероятностное распределение </a:t>
            </a:r>
            <a:r>
              <a:rPr lang="ru" b="1">
                <a:solidFill>
                  <a:srgbClr val="FF0000"/>
                </a:solidFill>
              </a:rPr>
              <a:t>P(</a:t>
            </a:r>
            <a:r>
              <a:rPr lang="ru" b="1" i="1">
                <a:solidFill>
                  <a:srgbClr val="FF0000"/>
                </a:solidFill>
              </a:rPr>
              <a:t>w|t</a:t>
            </a:r>
            <a:r>
              <a:rPr lang="ru" b="1">
                <a:solidFill>
                  <a:srgbClr val="FF0000"/>
                </a:solidFill>
              </a:rPr>
              <a:t>)</a:t>
            </a:r>
            <a:r>
              <a:rPr lang="ru">
                <a:solidFill>
                  <a:srgbClr val="FF0000"/>
                </a:solidFill>
              </a:rPr>
              <a:t> </a:t>
            </a:r>
            <a:r>
              <a:rPr lang="ru"/>
              <a:t>на множестве слов </a:t>
            </a:r>
            <a:r>
              <a:rPr lang="ru" i="1"/>
              <a:t>W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 каждого документа есть некоторый список тем: для каждого </a:t>
            </a:r>
            <a:r>
              <a:rPr lang="ru" i="1"/>
              <a:t>d </a:t>
            </a:r>
            <a:r>
              <a:rPr lang="ru"/>
              <a:t>есть вероятностное распределение </a:t>
            </a:r>
            <a:r>
              <a:rPr lang="ru" b="1">
                <a:solidFill>
                  <a:srgbClr val="0000FF"/>
                </a:solidFill>
              </a:rPr>
              <a:t>P(</a:t>
            </a:r>
            <a:r>
              <a:rPr lang="ru" b="1" i="1">
                <a:solidFill>
                  <a:srgbClr val="0000FF"/>
                </a:solidFill>
              </a:rPr>
              <a:t>t|d</a:t>
            </a:r>
            <a:r>
              <a:rPr lang="ru" b="1">
                <a:solidFill>
                  <a:srgbClr val="0000FF"/>
                </a:solidFill>
              </a:rPr>
              <a:t>)</a:t>
            </a:r>
            <a:endParaRPr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Наблюдаем только </a:t>
            </a:r>
            <a:r>
              <a:rPr lang="ru" b="1">
                <a:solidFill>
                  <a:srgbClr val="FFFF00"/>
                </a:solidFill>
              </a:rPr>
              <a:t>P(</a:t>
            </a:r>
            <a:r>
              <a:rPr lang="ru" b="1" i="1">
                <a:solidFill>
                  <a:srgbClr val="FFFF00"/>
                </a:solidFill>
              </a:rPr>
              <a:t>w</a:t>
            </a:r>
            <a:r>
              <a:rPr lang="ru" b="1">
                <a:solidFill>
                  <a:srgbClr val="FFFF00"/>
                </a:solidFill>
              </a:rPr>
              <a:t>|</a:t>
            </a:r>
            <a:r>
              <a:rPr lang="ru" b="1" i="1">
                <a:solidFill>
                  <a:srgbClr val="FFFF00"/>
                </a:solidFill>
              </a:rPr>
              <a:t>d</a:t>
            </a:r>
            <a:r>
              <a:rPr lang="ru" b="1">
                <a:solidFill>
                  <a:srgbClr val="FFFF00"/>
                </a:solidFill>
              </a:rPr>
              <a:t>)</a:t>
            </a:r>
            <a:r>
              <a:rPr lang="ru"/>
              <a:t>, необходимо восстановить </a:t>
            </a:r>
            <a:r>
              <a:rPr lang="ru" b="1">
                <a:solidFill>
                  <a:srgbClr val="0000FF"/>
                </a:solidFill>
              </a:rPr>
              <a:t>P(</a:t>
            </a:r>
            <a:r>
              <a:rPr lang="ru" b="1" i="1">
                <a:solidFill>
                  <a:srgbClr val="0000FF"/>
                </a:solidFill>
              </a:rPr>
              <a:t>t|d</a:t>
            </a:r>
            <a:r>
              <a:rPr lang="ru" b="1">
                <a:solidFill>
                  <a:srgbClr val="0000FF"/>
                </a:solidFill>
              </a:rPr>
              <a:t>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599150" y="1058225"/>
            <a:ext cx="1632000" cy="613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идея документа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>
            <a:off x="7415113" y="1674000"/>
            <a:ext cx="8400" cy="8457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8"/>
          <p:cNvCxnSpPr>
            <a:endCxn id="100" idx="0"/>
          </p:cNvCxnSpPr>
          <p:nvPr/>
        </p:nvCxnSpPr>
        <p:spPr>
          <a:xfrm>
            <a:off x="8049750" y="1677775"/>
            <a:ext cx="441000" cy="8445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8"/>
          <p:cNvCxnSpPr>
            <a:endCxn id="102" idx="0"/>
          </p:cNvCxnSpPr>
          <p:nvPr/>
        </p:nvCxnSpPr>
        <p:spPr>
          <a:xfrm flipH="1">
            <a:off x="6321050" y="1661275"/>
            <a:ext cx="467400" cy="8610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8"/>
          <p:cNvSpPr/>
          <p:nvPr/>
        </p:nvSpPr>
        <p:spPr>
          <a:xfrm>
            <a:off x="5857400" y="2522275"/>
            <a:ext cx="927300" cy="4203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тема 1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955675" y="2522275"/>
            <a:ext cx="927300" cy="4203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тема 2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8027100" y="2522275"/>
            <a:ext cx="927300" cy="4203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тема 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flipH="1">
            <a:off x="6042025" y="2942575"/>
            <a:ext cx="122400" cy="109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6321050" y="2940125"/>
            <a:ext cx="133200" cy="1017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6511875" y="2945825"/>
            <a:ext cx="239100" cy="1005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8"/>
          <p:cNvCxnSpPr/>
          <p:nvPr/>
        </p:nvCxnSpPr>
        <p:spPr>
          <a:xfrm flipH="1">
            <a:off x="7060675" y="2947600"/>
            <a:ext cx="122400" cy="109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7339700" y="2945150"/>
            <a:ext cx="133200" cy="1017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7530525" y="2950850"/>
            <a:ext cx="239100" cy="1005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8"/>
          <p:cNvCxnSpPr/>
          <p:nvPr/>
        </p:nvCxnSpPr>
        <p:spPr>
          <a:xfrm flipH="1">
            <a:off x="8117075" y="2948825"/>
            <a:ext cx="122400" cy="109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8396100" y="2946375"/>
            <a:ext cx="133200" cy="1017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8586925" y="2952075"/>
            <a:ext cx="239100" cy="1005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8"/>
          <p:cNvSpPr/>
          <p:nvPr/>
        </p:nvSpPr>
        <p:spPr>
          <a:xfrm>
            <a:off x="5945475" y="40420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6373925" y="395142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6666875" y="39546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6959825" y="40420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7391975" y="396472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7704388" y="39546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8016825" y="40420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8470950" y="395142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741925" y="39671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6634625" y="4284675"/>
            <a:ext cx="1695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слова в документе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6858025" y="1692925"/>
            <a:ext cx="239117" cy="2266750"/>
          </a:xfrm>
          <a:custGeom>
            <a:avLst/>
            <a:gdLst/>
            <a:ahLst/>
            <a:cxnLst/>
            <a:rect l="l" t="t" r="r" b="b"/>
            <a:pathLst>
              <a:path w="13888" h="90670" extrusionOk="0">
                <a:moveTo>
                  <a:pt x="13888" y="0"/>
                </a:moveTo>
                <a:cubicBezTo>
                  <a:pt x="1949" y="27861"/>
                  <a:pt x="-6595" y="63560"/>
                  <a:pt x="6964" y="9067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124" name="Google Shape;124;p18"/>
          <p:cNvSpPr/>
          <p:nvPr/>
        </p:nvSpPr>
        <p:spPr>
          <a:xfrm flipH="1">
            <a:off x="7589572" y="1679675"/>
            <a:ext cx="410842" cy="2266750"/>
          </a:xfrm>
          <a:custGeom>
            <a:avLst/>
            <a:gdLst/>
            <a:ahLst/>
            <a:cxnLst/>
            <a:rect l="l" t="t" r="r" b="b"/>
            <a:pathLst>
              <a:path w="13888" h="90670" extrusionOk="0">
                <a:moveTo>
                  <a:pt x="13888" y="0"/>
                </a:moveTo>
                <a:cubicBezTo>
                  <a:pt x="1949" y="27861"/>
                  <a:pt x="-6595" y="63560"/>
                  <a:pt x="6964" y="9067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моделирование: связь с матрицей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l="3910"/>
          <a:stretch/>
        </p:blipFill>
        <p:spPr>
          <a:xfrm>
            <a:off x="311700" y="1058225"/>
            <a:ext cx="5909474" cy="37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6599150" y="1058225"/>
            <a:ext cx="1632000" cy="613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идея документа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2" name="Google Shape;132;p19"/>
          <p:cNvCxnSpPr/>
          <p:nvPr/>
        </p:nvCxnSpPr>
        <p:spPr>
          <a:xfrm>
            <a:off x="7415113" y="1674000"/>
            <a:ext cx="8400" cy="8457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9"/>
          <p:cNvCxnSpPr>
            <a:endCxn id="134" idx="0"/>
          </p:cNvCxnSpPr>
          <p:nvPr/>
        </p:nvCxnSpPr>
        <p:spPr>
          <a:xfrm>
            <a:off x="8049750" y="1677775"/>
            <a:ext cx="441000" cy="8445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9"/>
          <p:cNvCxnSpPr>
            <a:endCxn id="136" idx="0"/>
          </p:cNvCxnSpPr>
          <p:nvPr/>
        </p:nvCxnSpPr>
        <p:spPr>
          <a:xfrm flipH="1">
            <a:off x="6321050" y="1661275"/>
            <a:ext cx="467400" cy="8610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19"/>
          <p:cNvSpPr/>
          <p:nvPr/>
        </p:nvSpPr>
        <p:spPr>
          <a:xfrm>
            <a:off x="5857400" y="2522275"/>
            <a:ext cx="927300" cy="4203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тема 1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6955675" y="2522275"/>
            <a:ext cx="927300" cy="4203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тема 2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8027100" y="2522275"/>
            <a:ext cx="927300" cy="4203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тема 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 flipH="1">
            <a:off x="6042025" y="2942575"/>
            <a:ext cx="122400" cy="109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6321050" y="2940125"/>
            <a:ext cx="133200" cy="1017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6511875" y="2945825"/>
            <a:ext cx="239100" cy="1005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9"/>
          <p:cNvCxnSpPr/>
          <p:nvPr/>
        </p:nvCxnSpPr>
        <p:spPr>
          <a:xfrm flipH="1">
            <a:off x="7060675" y="2947600"/>
            <a:ext cx="122400" cy="109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7339700" y="2945150"/>
            <a:ext cx="133200" cy="1017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530525" y="2950850"/>
            <a:ext cx="239100" cy="1005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8117075" y="2948825"/>
            <a:ext cx="122400" cy="109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8396100" y="2946375"/>
            <a:ext cx="133200" cy="1017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8586925" y="2952075"/>
            <a:ext cx="239100" cy="1005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9"/>
          <p:cNvSpPr/>
          <p:nvPr/>
        </p:nvSpPr>
        <p:spPr>
          <a:xfrm>
            <a:off x="5945475" y="40420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6373925" y="395142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6666875" y="39546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6959825" y="40420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7391975" y="396472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7704388" y="39546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8016825" y="40420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8470950" y="395142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8741925" y="3967175"/>
            <a:ext cx="181200" cy="164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6634625" y="4284675"/>
            <a:ext cx="1695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слова в документе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6858025" y="1692925"/>
            <a:ext cx="239117" cy="2266750"/>
          </a:xfrm>
          <a:custGeom>
            <a:avLst/>
            <a:gdLst/>
            <a:ahLst/>
            <a:cxnLst/>
            <a:rect l="l" t="t" r="r" b="b"/>
            <a:pathLst>
              <a:path w="13888" h="90670" extrusionOk="0">
                <a:moveTo>
                  <a:pt x="13888" y="0"/>
                </a:moveTo>
                <a:cubicBezTo>
                  <a:pt x="1949" y="27861"/>
                  <a:pt x="-6595" y="63560"/>
                  <a:pt x="6964" y="9067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158" name="Google Shape;158;p19"/>
          <p:cNvSpPr/>
          <p:nvPr/>
        </p:nvSpPr>
        <p:spPr>
          <a:xfrm flipH="1">
            <a:off x="7589572" y="1679675"/>
            <a:ext cx="410842" cy="2266750"/>
          </a:xfrm>
          <a:custGeom>
            <a:avLst/>
            <a:gdLst/>
            <a:ahLst/>
            <a:cxnLst/>
            <a:rect l="l" t="t" r="r" b="b"/>
            <a:pathLst>
              <a:path w="13888" h="90670" extrusionOk="0">
                <a:moveTo>
                  <a:pt x="13888" y="0"/>
                </a:moveTo>
                <a:cubicBezTo>
                  <a:pt x="1949" y="27861"/>
                  <a:pt x="-6595" y="63560"/>
                  <a:pt x="6964" y="9067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 тематическое моделирование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00" y="1218875"/>
            <a:ext cx="8261501" cy="19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311700" y="1466125"/>
            <a:ext cx="7170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Саша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11700" y="1931800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Маша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311700" y="2423425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Вася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681775" y="1466125"/>
            <a:ext cx="7170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Саша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5681775" y="1931800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Маша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5681775" y="2423425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Вася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1236500" y="1202350"/>
            <a:ext cx="255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Р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1854725" y="1202350"/>
            <a:ext cx="214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Л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2893300" y="1701100"/>
            <a:ext cx="255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Р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2893300" y="2192725"/>
            <a:ext cx="214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Л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379650" y="1342500"/>
            <a:ext cx="6759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банк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970400" y="1342500"/>
            <a:ext cx="5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кино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485850" y="1342500"/>
            <a:ext cx="783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встреча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6532450" y="1165175"/>
            <a:ext cx="6759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банк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7279800" y="1165175"/>
            <a:ext cx="5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кино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969350" y="1165175"/>
            <a:ext cx="783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встреча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 тематическое моделирование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00" y="1218875"/>
            <a:ext cx="8261501" cy="19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311700" y="1466125"/>
            <a:ext cx="7170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Саша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311700" y="1931800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Маша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311700" y="2423425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Вася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5681775" y="1466125"/>
            <a:ext cx="7170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Саша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5681775" y="1931800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Маша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5681775" y="2423425"/>
            <a:ext cx="675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Вася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1236500" y="1202350"/>
            <a:ext cx="255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Р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1854725" y="1202350"/>
            <a:ext cx="214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Л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2893300" y="1701100"/>
            <a:ext cx="255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Р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2893300" y="2192725"/>
            <a:ext cx="214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Л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3379650" y="1342500"/>
            <a:ext cx="6759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банк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3970400" y="1342500"/>
            <a:ext cx="5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кино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4485850" y="1342500"/>
            <a:ext cx="783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встреча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6532450" y="1165175"/>
            <a:ext cx="6759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банк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279800" y="1165175"/>
            <a:ext cx="5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кино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7969350" y="1165175"/>
            <a:ext cx="783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встреча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2528850" y="3401325"/>
            <a:ext cx="4086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Встреча кино кино кино встреча банк.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FFF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Macintosh PowerPoint</Application>
  <PresentationFormat>Экран (16:9)</PresentationFormat>
  <Paragraphs>130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Old Standard TT</vt:lpstr>
      <vt:lpstr>Paperback</vt:lpstr>
      <vt:lpstr> Обработка текста. Классические алгоритмы, эмбеддинги слов</vt:lpstr>
      <vt:lpstr>План лекции</vt:lpstr>
      <vt:lpstr>Основные задачи обработки текста</vt:lpstr>
      <vt:lpstr>Простейшие признаки текстов</vt:lpstr>
      <vt:lpstr>Простейшие признаки текстов: TF-IDF</vt:lpstr>
      <vt:lpstr>Тематическое моделирование</vt:lpstr>
      <vt:lpstr>Тематическое моделирование: связь с матрицей</vt:lpstr>
      <vt:lpstr>Пример: тематическое моделирование</vt:lpstr>
      <vt:lpstr>Пример: тематическое моделирование</vt:lpstr>
      <vt:lpstr>Пример: тематическое моделирование</vt:lpstr>
      <vt:lpstr>Тематическое моделирование</vt:lpstr>
      <vt:lpstr>Проблемы классического подхода</vt:lpstr>
      <vt:lpstr>Решение: Word Embeddings</vt:lpstr>
      <vt:lpstr>Пример: Word Embeddings</vt:lpstr>
      <vt:lpstr>Пример: Word Embeddings</vt:lpstr>
      <vt:lpstr>Контекстуальная семантика</vt:lpstr>
      <vt:lpstr>Контекстуальная семантика </vt:lpstr>
      <vt:lpstr>Контекстуальная семантика </vt:lpstr>
      <vt:lpstr>Контекстуальная семантика</vt:lpstr>
      <vt:lpstr>Word2Vec</vt:lpstr>
      <vt:lpstr>Машинный перевод на основе Word2Vec</vt:lpstr>
      <vt:lpstr>Резюме: работа с текстами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 Обработка текста. Классические алгоритмы, эмбеддинги слов</dc:title>
  <cp:lastModifiedBy>a__l@mail.ru</cp:lastModifiedBy>
  <cp:revision>5</cp:revision>
  <dcterms:modified xsi:type="dcterms:W3CDTF">2019-08-13T23:44:04Z</dcterms:modified>
</cp:coreProperties>
</file>