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75" r:id="rId2"/>
    <p:sldId id="465" r:id="rId3"/>
    <p:sldId id="571" r:id="rId4"/>
    <p:sldId id="593" r:id="rId5"/>
    <p:sldId id="592" r:id="rId6"/>
    <p:sldId id="594" r:id="rId7"/>
    <p:sldId id="595" r:id="rId8"/>
    <p:sldId id="596" r:id="rId9"/>
    <p:sldId id="597" r:id="rId10"/>
    <p:sldId id="606" r:id="rId11"/>
    <p:sldId id="599" r:id="rId12"/>
    <p:sldId id="605" r:id="rId13"/>
  </p:sldIdLst>
  <p:sldSz cx="12192000" cy="6858000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A22"/>
    <a:srgbClr val="F4F4F3"/>
    <a:srgbClr val="ABEEC9"/>
    <a:srgbClr val="B2DCBF"/>
    <a:srgbClr val="B4A08C"/>
    <a:srgbClr val="9EB8B9"/>
    <a:srgbClr val="B4A0AB"/>
    <a:srgbClr val="B4ABAB"/>
    <a:srgbClr val="C00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3658" autoAdjust="0"/>
  </p:normalViewPr>
  <p:slideViewPr>
    <p:cSldViewPr snapToGrid="0">
      <p:cViewPr varScale="1">
        <p:scale>
          <a:sx n="76" d="100"/>
          <a:sy n="76" d="100"/>
        </p:scale>
        <p:origin x="216" y="416"/>
      </p:cViewPr>
      <p:guideLst>
        <p:guide orient="horz" pos="2160"/>
        <p:guide pos="384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029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1E2C0-65D6-490E-82E7-A72046F342F8}" type="datetimeFigureOut">
              <a:rPr lang="ru-RU" smtClean="0"/>
              <a:t>20.08.2019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21023-C117-4E1E-B7F2-010734B9A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92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9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648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608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03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52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38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8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77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0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195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0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63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20.08.2019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7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20.08.2019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45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20.08.2019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4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20.08.2019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32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20.08.2019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8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20.08.2019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9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20.08.2019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8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20.08.2019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51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20.08.2019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42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20.08.2019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92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20.08.2019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5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50000">
              <a:srgbClr val="FFFFFF"/>
            </a:gs>
            <a:gs pos="8000">
              <a:srgbClr val="FFFFFF"/>
            </a:gs>
            <a:gs pos="91000">
              <a:schemeClr val="bg1"/>
            </a:gs>
            <a:gs pos="100000">
              <a:schemeClr val="accent3">
                <a:lumMod val="20000"/>
                <a:lumOff val="8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5A2FA-81A1-4195-A497-5CD897058FAE}" type="datetimeFigureOut">
              <a:rPr lang="ru-RU" smtClean="0"/>
              <a:t>20.08.2019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5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FD4BD397-C943-484E-AD57-D282A1EAB50B}"/>
              </a:ext>
            </a:extLst>
          </p:cNvPr>
          <p:cNvSpPr/>
          <p:nvPr/>
        </p:nvSpPr>
        <p:spPr>
          <a:xfrm>
            <a:off x="1313412" y="1561644"/>
            <a:ext cx="9543010" cy="2328712"/>
          </a:xfrm>
          <a:prstGeom prst="roundRect">
            <a:avLst/>
          </a:prstGeom>
          <a:solidFill>
            <a:srgbClr val="119A22"/>
          </a:solidFill>
          <a:ln>
            <a:noFill/>
          </a:ln>
          <a:effectLst>
            <a:outerShdw blurRad="304800" dist="38100" dir="2700000" algn="tl" rotWithShape="0">
              <a:prstClr val="black">
                <a:alpha val="3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78278" y="535690"/>
            <a:ext cx="10035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>
                <a:latin typeface="Calibri" panose="020F0502020204030204" pitchFamily="34" charset="0"/>
                <a:cs typeface="Calibri" panose="020F0502020204030204" pitchFamily="34" charset="0"/>
              </a:rPr>
              <a:t>Машинное обучение: лекция 7</a:t>
            </a:r>
            <a:endParaRPr lang="ru-RU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0A233-2E7B-3F4E-B787-4F1E480A4023}"/>
              </a:ext>
            </a:extLst>
          </p:cNvPr>
          <p:cNvSpPr txBox="1"/>
          <p:nvPr/>
        </p:nvSpPr>
        <p:spPr>
          <a:xfrm>
            <a:off x="1496563" y="1846717"/>
            <a:ext cx="9198864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Анализ изображений и компьютерное зрение</a:t>
            </a:r>
            <a:endParaRPr lang="ru-RU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9E522-80D9-CA49-A147-AC64DFFBA379}"/>
              </a:ext>
            </a:extLst>
          </p:cNvPr>
          <p:cNvSpPr txBox="1"/>
          <p:nvPr/>
        </p:nvSpPr>
        <p:spPr>
          <a:xfrm>
            <a:off x="1845424" y="5066056"/>
            <a:ext cx="36100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b="1" dirty="0">
                <a:latin typeface="Calibri" panose="020F0502020204030204" pitchFamily="34" charset="0"/>
                <a:cs typeface="Calibri" panose="020F0502020204030204" pitchFamily="34" charset="0"/>
              </a:rPr>
              <a:t>Преподаватель</a:t>
            </a:r>
          </a:p>
          <a:p>
            <a:r>
              <a:rPr lang="ru-RU" sz="3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Зухба</a:t>
            </a:r>
            <a:r>
              <a:rPr lang="ru-RU" sz="3400" b="1" dirty="0">
                <a:latin typeface="Calibri" panose="020F0502020204030204" pitchFamily="34" charset="0"/>
                <a:cs typeface="Calibri" panose="020F0502020204030204" pitchFamily="34" charset="0"/>
              </a:rPr>
              <a:t> Анастасия</a:t>
            </a:r>
            <a:endParaRPr lang="ru-RU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0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FB8F156-F58D-4740-BE26-0A56588DE2D4}"/>
              </a:ext>
            </a:extLst>
          </p:cNvPr>
          <p:cNvSpPr txBox="1"/>
          <p:nvPr/>
        </p:nvSpPr>
        <p:spPr>
          <a:xfrm>
            <a:off x="2693233" y="1548496"/>
            <a:ext cx="74329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800" dirty="0"/>
              <a:t>Методы, основанные на кластеризации</a:t>
            </a:r>
            <a:endParaRPr lang="ru-RU" sz="2800" dirty="0"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800" dirty="0"/>
              <a:t>Методы с использованием гистограммы</a:t>
            </a:r>
          </a:p>
          <a:p>
            <a:pPr marL="514350" indent="-514350">
              <a:lnSpc>
                <a:spcPct val="150000"/>
              </a:lnSpc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800" dirty="0"/>
              <a:t>Выделение краёв</a:t>
            </a:r>
          </a:p>
          <a:p>
            <a:pPr marL="514350" indent="-514350">
              <a:lnSpc>
                <a:spcPct val="150000"/>
              </a:lnSpc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800" dirty="0"/>
              <a:t>Методы разрастания областей</a:t>
            </a:r>
          </a:p>
          <a:p>
            <a:pPr marL="514350" indent="-514350">
              <a:lnSpc>
                <a:spcPct val="150000"/>
              </a:lnSpc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800" dirty="0"/>
              <a:t>Методы разреза графа</a:t>
            </a:r>
          </a:p>
          <a:p>
            <a:pPr marL="514350" indent="-514350">
              <a:lnSpc>
                <a:spcPct val="150000"/>
              </a:lnSpc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800" dirty="0"/>
              <a:t>Сегментация методом водораздела</a:t>
            </a:r>
          </a:p>
          <a:p>
            <a:pPr marL="514350" indent="-514350">
              <a:lnSpc>
                <a:spcPct val="150000"/>
              </a:lnSpc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800" dirty="0"/>
              <a:t>Сегментация с помощью модели</a:t>
            </a: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B20D1-9D67-2143-9C8F-B60704EB3A17}"/>
              </a:ext>
            </a:extLst>
          </p:cNvPr>
          <p:cNvSpPr txBox="1"/>
          <p:nvPr/>
        </p:nvSpPr>
        <p:spPr>
          <a:xfrm>
            <a:off x="1920597" y="328661"/>
            <a:ext cx="835080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Сегментация изображений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920597" y="328661"/>
            <a:ext cx="835080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Фотограмметрия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768C0F5-57A3-364A-94A7-A088A5A1223D}"/>
              </a:ext>
            </a:extLst>
          </p:cNvPr>
          <p:cNvSpPr/>
          <p:nvPr/>
        </p:nvSpPr>
        <p:spPr>
          <a:xfrm>
            <a:off x="1483004" y="1352602"/>
            <a:ext cx="10119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Фотограмме́трия</a:t>
            </a:r>
            <a:r>
              <a:rPr lang="en-US" sz="2400" dirty="0"/>
              <a:t> </a:t>
            </a:r>
            <a:r>
              <a:rPr lang="ru-RU" sz="2400" dirty="0"/>
              <a:t>— научно-техническая дисциплина, занимающаяся определением формы, размеров, положения и иных характеристик объектов по их фотоизображениям.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E163ABD-3309-A94C-A120-6F7BFE277C6A}"/>
              </a:ext>
            </a:extLst>
          </p:cNvPr>
          <p:cNvSpPr/>
          <p:nvPr/>
        </p:nvSpPr>
        <p:spPr>
          <a:xfrm>
            <a:off x="1483004" y="2982942"/>
            <a:ext cx="97607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Существует два основных направления в фотограмметрии: </a:t>
            </a:r>
            <a:endParaRPr lang="en-US" sz="2400" dirty="0"/>
          </a:p>
          <a:p>
            <a:endParaRPr lang="en-US" sz="2400" dirty="0"/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400" dirty="0"/>
              <a:t>создание карт и планов Земли (и других космических объектов) по снимкам (фототопография)</a:t>
            </a:r>
            <a:endParaRPr lang="en-US" sz="2400" dirty="0"/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400" dirty="0"/>
              <a:t>решение прикладных задач в архитектуре, строительстве, медицине, криминалистике и т. д. (наземная, прикладная фотограмметрия)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06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920597" y="328661"/>
            <a:ext cx="835080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Фотограмметрия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 descr="Изображение выглядит как здание, часы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F17361C9-F5EA-C346-90C1-C9A1B6819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08" y="1356737"/>
            <a:ext cx="9129783" cy="51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3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920597" y="328661"/>
            <a:ext cx="835080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План лекции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8F156-F58D-4740-BE26-0A56588DE2D4}"/>
              </a:ext>
            </a:extLst>
          </p:cNvPr>
          <p:cNvSpPr txBox="1"/>
          <p:nvPr/>
        </p:nvSpPr>
        <p:spPr>
          <a:xfrm>
            <a:off x="1248395" y="1803882"/>
            <a:ext cx="969521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cs typeface="Calibri" panose="020F0502020204030204" pitchFamily="34" charset="0"/>
              </a:rPr>
              <a:t>Классификация изображений</a:t>
            </a:r>
            <a:endParaRPr lang="en-US" sz="4000" dirty="0">
              <a:cs typeface="Calibri" panose="020F0502020204030204" pitchFamily="34" charset="0"/>
            </a:endParaRPr>
          </a:p>
          <a:p>
            <a:pPr marL="342900" indent="-3429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6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cs typeface="Calibri" panose="020F0502020204030204" pitchFamily="34" charset="0"/>
              </a:rPr>
              <a:t>Сегментация изображений</a:t>
            </a:r>
            <a:endParaRPr lang="en-US" sz="40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6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cs typeface="Calibri" panose="020F0502020204030204" pitchFamily="34" charset="0"/>
              </a:rPr>
              <a:t>Фотограмметрия</a:t>
            </a: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6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cs typeface="Calibri" panose="020F0502020204030204" pitchFamily="34" charset="0"/>
              </a:rPr>
              <a:t>Другие задачи и их особенности</a:t>
            </a:r>
            <a:endParaRPr lang="en-US" sz="4000" dirty="0">
              <a:cs typeface="Calibri" panose="020F0502020204030204" pitchFamily="34" charset="0"/>
            </a:endParaRPr>
          </a:p>
          <a:p>
            <a:pPr>
              <a:buClr>
                <a:srgbClr val="119A22"/>
              </a:buClr>
              <a:buSzPct val="120000"/>
            </a:pPr>
            <a:endParaRPr lang="en-US" sz="11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920597" y="328661"/>
            <a:ext cx="835080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Классификация изображений</a:t>
            </a:r>
            <a:endParaRPr lang="ru-RU" sz="40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C2089-6E2F-344B-A866-A7403B767587}"/>
              </a:ext>
            </a:extLst>
          </p:cNvPr>
          <p:cNvSpPr txBox="1"/>
          <p:nvPr/>
        </p:nvSpPr>
        <p:spPr>
          <a:xfrm>
            <a:off x="3436174" y="1848853"/>
            <a:ext cx="5063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cs typeface="Calibri" panose="020F0502020204030204" pitchFamily="34" charset="0"/>
              </a:rPr>
              <a:t>Контурный анализ</a:t>
            </a:r>
            <a:endParaRPr lang="en-US" sz="4000" dirty="0">
              <a:cs typeface="Calibri" panose="020F0502020204030204" pitchFamily="34" charset="0"/>
            </a:endParaRPr>
          </a:p>
          <a:p>
            <a:pPr marL="342900" indent="-3429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6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 err="1">
                <a:cs typeface="Calibri" panose="020F0502020204030204" pitchFamily="34" charset="0"/>
              </a:rPr>
              <a:t>Скелетизация</a:t>
            </a:r>
            <a:endParaRPr lang="en-US" sz="40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6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cs typeface="Calibri" panose="020F0502020204030204" pitchFamily="34" charset="0"/>
              </a:rPr>
              <a:t>Нейронные сети</a:t>
            </a: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3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920597" y="328661"/>
            <a:ext cx="835080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Сегментация изображений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11954E-AEB2-AA4F-8559-AF95B216B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463451"/>
            <a:ext cx="7484533" cy="498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2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920597" y="328661"/>
            <a:ext cx="835080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Сегментация изображений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8F156-F58D-4740-BE26-0A56588DE2D4}"/>
              </a:ext>
            </a:extLst>
          </p:cNvPr>
          <p:cNvSpPr txBox="1"/>
          <p:nvPr/>
        </p:nvSpPr>
        <p:spPr>
          <a:xfrm>
            <a:off x="1787256" y="1773902"/>
            <a:ext cx="86174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Сегментация</a:t>
            </a:r>
            <a:r>
              <a:rPr lang="ru-RU" sz="2400" dirty="0"/>
              <a:t> — это процесс разделения цифрового изображения на несколько сегментов – </a:t>
            </a:r>
            <a:r>
              <a:rPr lang="ru-RU" sz="2400" dirty="0" err="1"/>
              <a:t>суперпикселей</a:t>
            </a:r>
            <a:r>
              <a:rPr lang="ru-RU" sz="2400" dirty="0"/>
              <a:t>. </a:t>
            </a:r>
          </a:p>
          <a:p>
            <a:endParaRPr lang="ru-RU" sz="1600" dirty="0"/>
          </a:p>
          <a:p>
            <a:r>
              <a:rPr lang="ru-RU" sz="2400" dirty="0"/>
              <a:t>Цель сегментации заключается в упрощении и/или изменении представления изображения, чтобы его было проще и легче анализировать.</a:t>
            </a:r>
          </a:p>
          <a:p>
            <a:endParaRPr lang="ru-RU" sz="1600" dirty="0"/>
          </a:p>
          <a:p>
            <a:r>
              <a:rPr lang="ru-RU" sz="2400" dirty="0"/>
              <a:t>Все пиксели в сегменте похожи по некоторой характеристике или вычисленному свойству, например, по цвету, яркости или текстуре. Соседние сегменты значительно отличаются по этой характеристике.</a:t>
            </a:r>
          </a:p>
          <a:p>
            <a:pPr>
              <a:buClr>
                <a:srgbClr val="119A22"/>
              </a:buClr>
              <a:buSzPct val="120000"/>
            </a:pPr>
            <a:endParaRPr lang="en-US" sz="2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8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FB8F156-F58D-4740-BE26-0A56588DE2D4}"/>
              </a:ext>
            </a:extLst>
          </p:cNvPr>
          <p:cNvSpPr txBox="1"/>
          <p:nvPr/>
        </p:nvSpPr>
        <p:spPr>
          <a:xfrm>
            <a:off x="2693233" y="2008443"/>
            <a:ext cx="68055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3200" dirty="0"/>
              <a:t>Алгоритм сегментации </a:t>
            </a:r>
            <a:r>
              <a:rPr lang="ro-RO" sz="3200" b="1" dirty="0" err="1"/>
              <a:t>WaterShed</a:t>
            </a:r>
            <a:endParaRPr lang="ro-RO" sz="3200" dirty="0"/>
          </a:p>
          <a:p>
            <a:pPr marL="342900" indent="-3429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32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3200" dirty="0"/>
              <a:t>Алгоритм сегментации </a:t>
            </a:r>
            <a:r>
              <a:rPr lang="ro-RO" sz="3200" b="1" dirty="0" err="1"/>
              <a:t>MeanShift</a:t>
            </a:r>
            <a:br>
              <a:rPr lang="ro-RO" sz="3200" dirty="0"/>
            </a:br>
            <a:endParaRPr lang="ru-RU" sz="32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3200" dirty="0"/>
              <a:t>Алгоритм сегментации </a:t>
            </a:r>
            <a:r>
              <a:rPr lang="ro-RO" sz="3200" b="1" dirty="0" err="1"/>
              <a:t>FloodFill</a:t>
            </a:r>
            <a:endParaRPr lang="ru-RU" sz="3200" dirty="0"/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B20D1-9D67-2143-9C8F-B60704EB3A17}"/>
              </a:ext>
            </a:extLst>
          </p:cNvPr>
          <p:cNvSpPr txBox="1"/>
          <p:nvPr/>
        </p:nvSpPr>
        <p:spPr>
          <a:xfrm>
            <a:off x="1920597" y="328661"/>
            <a:ext cx="835080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Сегментация изображений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359F1-D16E-534E-80F2-D342DBE76E05}"/>
              </a:ext>
            </a:extLst>
          </p:cNvPr>
          <p:cNvSpPr txBox="1"/>
          <p:nvPr/>
        </p:nvSpPr>
        <p:spPr>
          <a:xfrm>
            <a:off x="851502" y="5904216"/>
            <a:ext cx="5422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err="1">
                <a:solidFill>
                  <a:schemeClr val="accent5">
                    <a:lumMod val="75000"/>
                  </a:schemeClr>
                </a:solidFill>
              </a:rPr>
              <a:t>https</a:t>
            </a:r>
            <a:r>
              <a:rPr lang="ro-RO" sz="2000" dirty="0">
                <a:solidFill>
                  <a:schemeClr val="accent5">
                    <a:lumMod val="75000"/>
                  </a:schemeClr>
                </a:solidFill>
              </a:rPr>
              <a:t>://</a:t>
            </a:r>
            <a:r>
              <a:rPr lang="ro-RO" sz="2000" dirty="0" err="1">
                <a:solidFill>
                  <a:schemeClr val="accent5">
                    <a:lumMod val="75000"/>
                  </a:schemeClr>
                </a:solidFill>
              </a:rPr>
              <a:t>habr.com</a:t>
            </a:r>
            <a:r>
              <a:rPr lang="ro-RO" sz="20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ro-RO" sz="2000" dirty="0" err="1">
                <a:solidFill>
                  <a:schemeClr val="accent5">
                    <a:lumMod val="75000"/>
                  </a:schemeClr>
                </a:solidFill>
              </a:rPr>
              <a:t>ru</a:t>
            </a:r>
            <a:r>
              <a:rPr lang="ro-RO" sz="2000" dirty="0">
                <a:solidFill>
                  <a:schemeClr val="accent5">
                    <a:lumMod val="75000"/>
                  </a:schemeClr>
                </a:solidFill>
              </a:rPr>
              <a:t>/company/</a:t>
            </a:r>
            <a:r>
              <a:rPr lang="ro-RO" sz="2000" dirty="0" err="1">
                <a:solidFill>
                  <a:schemeClr val="accent5">
                    <a:lumMod val="75000"/>
                  </a:schemeClr>
                </a:solidFill>
              </a:rPr>
              <a:t>intel</a:t>
            </a:r>
            <a:r>
              <a:rPr lang="ro-RO" sz="2000" dirty="0">
                <a:solidFill>
                  <a:schemeClr val="accent5">
                    <a:lumMod val="75000"/>
                  </a:schemeClr>
                </a:solidFill>
              </a:rPr>
              <a:t>/blog/266347/</a:t>
            </a:r>
            <a:endParaRPr lang="ru-RU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4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920597" y="328661"/>
            <a:ext cx="835080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WaterShed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2106C8-C3F5-714E-88D1-207EC9FED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694" y="1711723"/>
            <a:ext cx="1338028" cy="13915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1580E0-6527-E541-9345-FC56B1DE8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21" y="1927693"/>
            <a:ext cx="809122" cy="819630"/>
          </a:xfrm>
          <a:prstGeom prst="rect">
            <a:avLst/>
          </a:prstGeom>
        </p:spPr>
      </p:pic>
      <p:pic>
        <p:nvPicPr>
          <p:cNvPr id="10" name="Рисунок 9" descr="Изображение выглядит как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2151771C-D310-0941-B45C-BBEE0B520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62" y="1478503"/>
            <a:ext cx="3003609" cy="193475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5C570A7-4C4A-F64A-AF3B-DB98DF0A9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733" y="3910197"/>
            <a:ext cx="2468364" cy="2247536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ракетбол&#10;&#10;Автоматически созданное описание">
            <a:extLst>
              <a:ext uri="{FF2B5EF4-FFF2-40B4-BE49-F238E27FC236}">
                <a16:creationId xmlns:a16="http://schemas.microsoft.com/office/drawing/2014/main" id="{2E0A2C74-F40B-5F4E-93D2-CCD14FA9C3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87" y="3927844"/>
            <a:ext cx="2448983" cy="222988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9DF9E32-F0F9-1B4A-8B4B-B9F19EF1B0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86" y="3887814"/>
            <a:ext cx="2503880" cy="226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8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920597" y="328661"/>
            <a:ext cx="835080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MeanShift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 descr="Изображение выглядит как человек, носит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BA23380F-4483-534A-81D4-0473970D7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1" y="1360606"/>
            <a:ext cx="2499402" cy="1996194"/>
          </a:xfrm>
          <a:prstGeom prst="rect">
            <a:avLst/>
          </a:prstGeom>
        </p:spPr>
      </p:pic>
      <p:pic>
        <p:nvPicPr>
          <p:cNvPr id="5" name="Рисунок 4" descr="Изображение выглядит как носит, фотография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1B43A878-A31A-3141-8407-F995F432F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21" y="1360605"/>
            <a:ext cx="2499401" cy="2005075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D7320D90-04D0-B347-A882-2FE53AA77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404" y="4440658"/>
            <a:ext cx="6063192" cy="2409588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9D98D7-E618-0F45-9F05-E5F2840B1472}"/>
              </a:ext>
            </a:extLst>
          </p:cNvPr>
          <p:cNvSpPr/>
          <p:nvPr/>
        </p:nvSpPr>
        <p:spPr>
          <a:xfrm>
            <a:off x="2086224" y="3492320"/>
            <a:ext cx="8456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 err="1">
                <a:solidFill>
                  <a:srgbClr val="222222"/>
                </a:solidFill>
              </a:rPr>
              <a:t>Вкачестве</a:t>
            </a:r>
            <a:r>
              <a:rPr lang="ru-RU" sz="2300" dirty="0">
                <a:solidFill>
                  <a:srgbClr val="222222"/>
                </a:solidFill>
              </a:rPr>
              <a:t> координат</a:t>
            </a:r>
            <a:r>
              <a:rPr lang="ru-RU" sz="2300" b="1" dirty="0">
                <a:solidFill>
                  <a:srgbClr val="222222"/>
                </a:solidFill>
              </a:rPr>
              <a:t> </a:t>
            </a:r>
            <a:r>
              <a:rPr lang="ru-RU" sz="2300" b="1" i="1" dirty="0">
                <a:solidFill>
                  <a:srgbClr val="222222"/>
                </a:solidFill>
              </a:rPr>
              <a:t>в пространстве признаков</a:t>
            </a:r>
            <a:r>
              <a:rPr lang="ru-RU" sz="2300" dirty="0">
                <a:solidFill>
                  <a:srgbClr val="222222"/>
                </a:solidFill>
              </a:rPr>
              <a:t> можно выбрать координаты пикселя </a:t>
            </a:r>
            <a:r>
              <a:rPr lang="ru-RU" sz="2300" b="1" i="1" dirty="0">
                <a:solidFill>
                  <a:srgbClr val="222222"/>
                </a:solidFill>
              </a:rPr>
              <a:t>(</a:t>
            </a:r>
            <a:r>
              <a:rPr lang="ro-RO" sz="2300" b="1" i="1" dirty="0">
                <a:solidFill>
                  <a:srgbClr val="222222"/>
                </a:solidFill>
              </a:rPr>
              <a:t>x, y)</a:t>
            </a:r>
            <a:r>
              <a:rPr lang="ro-RO" sz="2300" dirty="0">
                <a:solidFill>
                  <a:srgbClr val="222222"/>
                </a:solidFill>
              </a:rPr>
              <a:t> </a:t>
            </a:r>
            <a:r>
              <a:rPr lang="ru-RU" sz="2300" dirty="0">
                <a:solidFill>
                  <a:srgbClr val="222222"/>
                </a:solidFill>
              </a:rPr>
              <a:t>и компоненты </a:t>
            </a:r>
            <a:r>
              <a:rPr lang="ro-RO" sz="2300" b="1" i="1" dirty="0">
                <a:solidFill>
                  <a:srgbClr val="222222"/>
                </a:solidFill>
              </a:rPr>
              <a:t>RGB</a:t>
            </a:r>
            <a:r>
              <a:rPr lang="ro-RO" sz="2300" dirty="0">
                <a:solidFill>
                  <a:srgbClr val="222222"/>
                </a:solidFill>
              </a:rPr>
              <a:t> </a:t>
            </a:r>
            <a:r>
              <a:rPr lang="ru-RU" sz="2300" dirty="0">
                <a:solidFill>
                  <a:srgbClr val="222222"/>
                </a:solidFill>
              </a:rPr>
              <a:t>пикселя. 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2501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920597" y="328661"/>
            <a:ext cx="835080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FloodFill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C2E017-15B0-A34C-BDB4-1B1B57EF6225}"/>
              </a:ext>
            </a:extLst>
          </p:cNvPr>
          <p:cNvSpPr/>
          <p:nvPr/>
        </p:nvSpPr>
        <p:spPr>
          <a:xfrm>
            <a:off x="3331156" y="1313934"/>
            <a:ext cx="5631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222222"/>
                </a:solidFill>
              </a:rPr>
              <a:t>Выделяет однородные по цвету регионы</a:t>
            </a:r>
            <a:endParaRPr lang="ru-RU" sz="2400" dirty="0"/>
          </a:p>
        </p:txBody>
      </p:sp>
      <p:pic>
        <p:nvPicPr>
          <p:cNvPr id="4" name="Рисунок 3" descr="Изображение выглядит как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9BC5C619-98E8-3540-B9C3-651AA8AAF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48" y="2381250"/>
            <a:ext cx="3492500" cy="36195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5F64183B-45DE-FF40-95D3-1F84A4EA1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81" y="2381250"/>
            <a:ext cx="3371851" cy="35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01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D:\Документы\электричество-в9\"/>
  <p:tag name="ISPRING_PRESENTATION_PATH" val="D:\Документы\электричество-в9.pptx"/>
  <p:tag name="ISPRING_PROJECT_FOLDER_UPDATED" val="1"/>
  <p:tag name="ISPRING_SCREEN_RECS_UPDATED" val="D:\Документы\электричество-в9"/>
  <p:tag name="ISPRING_UUID" val="{C9AD1EB1-C4A6-468B-99F8-CA3B95372924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3974701</TotalTime>
  <Words>172</Words>
  <Application>Microsoft Macintosh PowerPoint</Application>
  <PresentationFormat>Широкоэкранный</PresentationFormat>
  <Paragraphs>64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a__l@mail.ru</cp:lastModifiedBy>
  <cp:revision>961</cp:revision>
  <dcterms:created xsi:type="dcterms:W3CDTF">2018-11-07T16:39:37Z</dcterms:created>
  <dcterms:modified xsi:type="dcterms:W3CDTF">2019-08-20T20:11:18Z</dcterms:modified>
</cp:coreProperties>
</file>