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  <p:sldMasterId id="2147483694" r:id="rId3"/>
    <p:sldMasterId id="2147483695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Old Standard TT" pitchFamily="2" charset="0"/>
      <p:regular r:id="rId33"/>
      <p:bold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>
      <p:cViewPr varScale="1">
        <p:scale>
          <a:sx n="117" d="100"/>
          <a:sy n="117" d="100"/>
        </p:scale>
        <p:origin x="9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9b6246b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9b6246b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9b6246b81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9b6246b81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9b6246b8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9b6246b8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9b6246b8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9b6246b8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9b6246b8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9b6246b8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9b6246b81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9b6246b81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9b6246b81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9b6246b81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9b6246b8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9b6246b81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9b6246b81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9b6246b81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9b6246b81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9b6246b81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715add6c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715add6c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9b6246b81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9b6246b81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9b6246b81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9b6246b81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9b6246b81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9b6246b81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9b6246b81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9b6246b81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9b6246b81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9b6246b81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9b6246b81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9b6246b81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9b6246b81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9b6246b81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9b6246b81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9b6246b81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9b6246b8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9b6246b8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9b6246b8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9b6246b8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9b6246b8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9b6246b8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9b6246b8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9b6246b8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9b6246b81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9b6246b81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9b6246b81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9b6246b81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9b6246b81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9b6246b81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" name="Google Shape;91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" name="Google Shape;111;p2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6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7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2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" name="Google Shape;141;p33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33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151" name="Google Shape;151;p35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1" name="Google Shape;161;p38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39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39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3" name="Google Shape;173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1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7" name="Google Shape;177;p41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8" name="Google Shape;17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5" name="Google Shape;18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45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" name="Google Shape;192;p4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98" name="Google Shape;19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7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201" name="Google Shape;201;p47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157" name="Google Shape;157;p3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9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3. Регуляризация, композиции алгоритмов</a:t>
            </a:r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1C80A1F-0E8B-0949-9136-ECBD032C59C6}"/>
              </a:ext>
            </a:extLst>
          </p:cNvPr>
          <p:cNvSpPr/>
          <p:nvPr/>
        </p:nvSpPr>
        <p:spPr>
          <a:xfrm>
            <a:off x="645876" y="4311977"/>
            <a:ext cx="29722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schemeClr val="bg1"/>
                </a:solidFill>
              </a:rPr>
              <a:t>По материалам Юрия Яровикова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Напоминание: линейные алгоритмы</a:t>
            </a:r>
            <a:endParaRPr/>
          </a:p>
        </p:txBody>
      </p:sp>
      <p:sp>
        <p:nvSpPr>
          <p:cNvPr id="277" name="Google Shape;277;p58"/>
          <p:cNvSpPr txBox="1">
            <a:spLocks noGrp="1"/>
          </p:cNvSpPr>
          <p:nvPr>
            <p:ph type="body" idx="1"/>
          </p:nvPr>
        </p:nvSpPr>
        <p:spPr>
          <a:xfrm>
            <a:off x="1459538" y="1186225"/>
            <a:ext cx="2913900" cy="4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/>
              <a:t>y(x) =</a:t>
            </a:r>
            <a:r>
              <a:rPr lang="ru"/>
              <a:t> sign(</a:t>
            </a:r>
            <a:r>
              <a:rPr lang="ru" i="1"/>
              <a:t>&lt;w, x&gt; + b</a:t>
            </a:r>
            <a:r>
              <a:rPr lang="ru"/>
              <a:t>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i="1"/>
          </a:p>
        </p:txBody>
      </p:sp>
      <p:pic>
        <p:nvPicPr>
          <p:cNvPr id="278" name="Google Shape;278;p58"/>
          <p:cNvPicPr preferRelativeResize="0"/>
          <p:nvPr/>
        </p:nvPicPr>
        <p:blipFill rotWithShape="1">
          <a:blip r:embed="rId3">
            <a:alphaModFix/>
          </a:blip>
          <a:srcRect r="51145" b="1603"/>
          <a:stretch/>
        </p:blipFill>
        <p:spPr>
          <a:xfrm>
            <a:off x="1459550" y="1745925"/>
            <a:ext cx="2884823" cy="28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58"/>
          <p:cNvPicPr preferRelativeResize="0"/>
          <p:nvPr/>
        </p:nvPicPr>
        <p:blipFill rotWithShape="1">
          <a:blip r:embed="rId3">
            <a:alphaModFix/>
          </a:blip>
          <a:srcRect l="51148" b="1263"/>
          <a:stretch/>
        </p:blipFill>
        <p:spPr>
          <a:xfrm>
            <a:off x="4774550" y="1745925"/>
            <a:ext cx="2884823" cy="283271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8"/>
          <p:cNvSpPr txBox="1"/>
          <p:nvPr/>
        </p:nvSpPr>
        <p:spPr>
          <a:xfrm>
            <a:off x="4958150" y="1155025"/>
            <a:ext cx="2517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y(x) = &lt;w, x&gt; + b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Регуляризация в линейных моделях</a:t>
            </a:r>
            <a:endParaRPr/>
          </a:p>
        </p:txBody>
      </p:sp>
      <p:sp>
        <p:nvSpPr>
          <p:cNvPr id="286" name="Google Shape;286;p5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Разные линейные модели отличаются разными функциями потерь.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Линейная регрессия: 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Ridge-регрессия: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Lasso-регрессия: </a:t>
            </a:r>
            <a:br>
              <a:rPr lang="ru"/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Покажем отличия алгоритмов на примере датасета boston.</a:t>
            </a:r>
            <a:endParaRPr/>
          </a:p>
        </p:txBody>
      </p:sp>
      <p:pic>
        <p:nvPicPr>
          <p:cNvPr id="287" name="Google Shape;28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850" y="1587575"/>
            <a:ext cx="2720125" cy="9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875" y="2470875"/>
            <a:ext cx="3572025" cy="7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5988" y="3236550"/>
            <a:ext cx="3572024" cy="848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Композиции алгоритмов</a:t>
            </a:r>
            <a:endParaRPr sz="4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Напоминание: метрические алгоритмы</a:t>
            </a:r>
            <a:endParaRPr/>
          </a:p>
        </p:txBody>
      </p:sp>
      <p:sp>
        <p:nvSpPr>
          <p:cNvPr id="300" name="Google Shape;300;p6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Метрический алгоритм — алгоритм, опирающийся на геометрическую структуру данных в пространстве объектов. </a:t>
            </a:r>
            <a:endParaRPr/>
          </a:p>
        </p:txBody>
      </p:sp>
      <p:pic>
        <p:nvPicPr>
          <p:cNvPr id="301" name="Google Shape;30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975" y="2237550"/>
            <a:ext cx="3729301" cy="22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61"/>
          <p:cNvSpPr txBox="1"/>
          <p:nvPr/>
        </p:nvSpPr>
        <p:spPr>
          <a:xfrm>
            <a:off x="399575" y="1951175"/>
            <a:ext cx="4998300" cy="24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Алгоритм </a:t>
            </a:r>
            <a:r>
              <a:rPr lang="ru" sz="1800" i="1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</a:t>
            </a:r>
            <a:r>
              <a:rPr lang="ru" sz="18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ближайших соседей: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Хотим предсказать класс объекта </a:t>
            </a:r>
            <a:r>
              <a:rPr lang="ru" sz="1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</a:t>
            </a:r>
            <a:endParaRPr sz="1800" i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Вычисляем </a:t>
            </a:r>
            <a:r>
              <a:rPr lang="ru" sz="1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</a:t>
            </a:r>
            <a:r>
              <a:rPr lang="ru" sz="1800" i="1" baseline="-25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r>
              <a:rPr lang="ru" sz="1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(x), f</a:t>
            </a:r>
            <a:r>
              <a:rPr lang="ru" sz="1800" i="1" baseline="-25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lang="ru" sz="1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(x), …, f</a:t>
            </a:r>
            <a:r>
              <a:rPr lang="ru" sz="1800" i="1" baseline="-25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</a:t>
            </a:r>
            <a:r>
              <a:rPr lang="ru" sz="1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(x)</a:t>
            </a:r>
            <a:endParaRPr sz="1800" i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Находим </a:t>
            </a:r>
            <a:r>
              <a:rPr lang="ru" sz="1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</a:t>
            </a: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ближайших объектов из обучающей выборки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Предсказание = самый популярный класс среди соседей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Напоминание: решающие деревья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6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3161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каждой вершине дерева находится вопрос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зависимости от ответа на вопрос, алгоритм направляется в нужную ветвь дерева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Листы дерева соответствуют решению алгоритма</a:t>
            </a:r>
            <a:endParaRPr/>
          </a:p>
        </p:txBody>
      </p:sp>
      <p:pic>
        <p:nvPicPr>
          <p:cNvPr id="309" name="Google Shape;30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800" y="1171600"/>
            <a:ext cx="4409650" cy="29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Решающее дерево: проблема переобучения</a:t>
            </a:r>
            <a:endParaRPr/>
          </a:p>
        </p:txBody>
      </p:sp>
      <p:sp>
        <p:nvSpPr>
          <p:cNvPr id="315" name="Google Shape;315;p6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260300" cy="33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Легко переобучиться, так как число листьев растет экспоненциально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набора данных N = 1000 хватит дерева глубины 10, чтобы покрыть каждый объект листо</a:t>
            </a:r>
            <a:endParaRPr/>
          </a:p>
        </p:txBody>
      </p:sp>
      <p:pic>
        <p:nvPicPr>
          <p:cNvPr id="316" name="Google Shape;31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226" y="1019350"/>
            <a:ext cx="4340199" cy="33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4"/>
          <p:cNvSpPr txBox="1">
            <a:spLocks noGrp="1"/>
          </p:cNvSpPr>
          <p:nvPr>
            <p:ph type="title"/>
          </p:nvPr>
        </p:nvSpPr>
        <p:spPr>
          <a:xfrm>
            <a:off x="300675" y="105270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Если каждый член жюри имеет независимое мнение, и если вероятность правильного решения члена жюри больше 0.5, то тогда вероятность правильного решения присяжных в целом возрастает с увеличением количества членов жюри и стремится к единице.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Если же вероятность быть правым у каждого из членов жюри меньше 0.5, то вероятность принятия правильного решения присяжными в целом монотонно уменьшается и стремится к нулю с увеличением количества присяжных.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22" name="Google Shape;322;p64"/>
          <p:cNvSpPr txBox="1"/>
          <p:nvPr/>
        </p:nvSpPr>
        <p:spPr>
          <a:xfrm>
            <a:off x="6290150" y="4431025"/>
            <a:ext cx="22848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принцип Кондорсе, 1784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23" name="Google Shape;32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138" y="1227198"/>
            <a:ext cx="2113981" cy="30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</a:rPr>
              <a:t>Композиции алгоритмов: простое голосование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5"/>
          <p:cNvSpPr txBox="1">
            <a:spLocks noGrp="1"/>
          </p:cNvSpPr>
          <p:nvPr>
            <p:ph type="title"/>
          </p:nvPr>
        </p:nvSpPr>
        <p:spPr>
          <a:xfrm>
            <a:off x="311700" y="1169375"/>
            <a:ext cx="5604000" cy="31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Собралось около 800 человек, которые попытались угадать вес быка на ярмарке. Бык весил 1198 фунтов. 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Ни один крестьянин не угадал точный вес быка 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Среднее предсказание оказалось равным 1197 фунтов.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330" name="Google Shape;33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700" y="1169375"/>
            <a:ext cx="2780525" cy="21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</a:rPr>
              <a:t>Эксперимент Гальтона, 1906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Бэггинг</a:t>
            </a:r>
            <a:endParaRPr/>
          </a:p>
        </p:txBody>
      </p:sp>
      <p:sp>
        <p:nvSpPr>
          <p:cNvPr id="337" name="Google Shape;337;p6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С помощью бутстрэпа</a:t>
            </a:r>
            <a:r>
              <a:rPr lang="ru" b="1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генерируем </a:t>
            </a:r>
            <a:r>
              <a:rPr lang="ru" i="1">
                <a:solidFill>
                  <a:srgbClr val="222222"/>
                </a:solidFill>
                <a:highlight>
                  <a:srgbClr val="FFFFFF"/>
                </a:highlight>
              </a:rPr>
              <a:t>М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 выборок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На каждой выборке обучим свой классификатор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Итоговый классификатор будет усреднять ответы всех этих алгоритмов</a:t>
            </a:r>
            <a:endParaRPr/>
          </a:p>
        </p:txBody>
      </p:sp>
      <p:pic>
        <p:nvPicPr>
          <p:cNvPr id="338" name="Google Shape;33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575" y="1171600"/>
            <a:ext cx="4322725" cy="23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3125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Построим совокупность решающих деревьев, каждое из которых будем обучать по случайной подвыборке и случайному подмножеству признаков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Каждое дерево имеет малую глубину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Итоговый ответ — усреднение ответов по всем деревьям</a:t>
            </a:r>
            <a:endParaRPr/>
          </a:p>
        </p:txBody>
      </p:sp>
      <p:sp>
        <p:nvSpPr>
          <p:cNvPr id="344" name="Google Shape;34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Решающий лес</a:t>
            </a:r>
            <a:endParaRPr/>
          </a:p>
        </p:txBody>
      </p:sp>
      <p:pic>
        <p:nvPicPr>
          <p:cNvPr id="345" name="Google Shape;34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1600"/>
            <a:ext cx="4359499" cy="30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216" name="Google Shape;216;p5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Методы борьбы с переобучением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Напоминание: переобучение и методы борьбы с ним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Напоминание: линейные алгоритмы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Ridge-регрессия и Lasso-регрессия в Python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Композиции алгоритмов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Напоминание: метрические алгоритмы и решающие деревья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Композиции алгоритмов: бэггинг, бустинг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Градиентный бустинг над решающими деревьями</a:t>
            </a:r>
            <a:endParaRPr sz="16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68"/>
          <p:cNvPicPr preferRelativeResize="0"/>
          <p:nvPr/>
        </p:nvPicPr>
        <p:blipFill rotWithShape="1">
          <a:blip r:embed="rId3">
            <a:alphaModFix/>
          </a:blip>
          <a:srcRect t="5908"/>
          <a:stretch/>
        </p:blipFill>
        <p:spPr>
          <a:xfrm>
            <a:off x="118475" y="1101600"/>
            <a:ext cx="4386350" cy="32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68"/>
          <p:cNvPicPr preferRelativeResize="0"/>
          <p:nvPr/>
        </p:nvPicPr>
        <p:blipFill rotWithShape="1">
          <a:blip r:embed="rId4">
            <a:alphaModFix/>
          </a:blip>
          <a:srcRect t="5908"/>
          <a:stretch/>
        </p:blipFill>
        <p:spPr>
          <a:xfrm>
            <a:off x="4639175" y="1101600"/>
            <a:ext cx="4386350" cy="32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68"/>
          <p:cNvSpPr txBox="1">
            <a:spLocks noGrp="1"/>
          </p:cNvSpPr>
          <p:nvPr>
            <p:ph type="body" idx="1"/>
          </p:nvPr>
        </p:nvSpPr>
        <p:spPr>
          <a:xfrm>
            <a:off x="1319850" y="569950"/>
            <a:ext cx="19836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Решающее дерево</a:t>
            </a:r>
            <a:endParaRPr sz="1800"/>
          </a:p>
        </p:txBody>
      </p:sp>
      <p:sp>
        <p:nvSpPr>
          <p:cNvPr id="353" name="Google Shape;353;p68"/>
          <p:cNvSpPr txBox="1">
            <a:spLocks noGrp="1"/>
          </p:cNvSpPr>
          <p:nvPr>
            <p:ph type="body" idx="2"/>
          </p:nvPr>
        </p:nvSpPr>
        <p:spPr>
          <a:xfrm>
            <a:off x="5994900" y="569950"/>
            <a:ext cx="16749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Решающий лес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Бустинг</a:t>
            </a:r>
            <a:endParaRPr/>
          </a:p>
        </p:txBody>
      </p:sp>
      <p:sp>
        <p:nvSpPr>
          <p:cNvPr id="359" name="Google Shape;359;p6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Строим алгоритмы по очереди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новый алгоритм выбирается так, чтобы вся композиция работала наилучшим образом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Новый алгоритм исправляет ошибки предыдущих алгоритмов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Итоговое решение принимается взвешенным голосованием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Напоминание: градиентный спуск</a:t>
            </a:r>
            <a:endParaRPr/>
          </a:p>
        </p:txBody>
      </p:sp>
      <p:sp>
        <p:nvSpPr>
          <p:cNvPr id="365" name="Google Shape;365;p7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Минимизируем функцию </a:t>
            </a:r>
            <a:endParaRPr i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</a:t>
            </a:r>
            <a:r>
              <a:rPr lang="ru" i="1"/>
              <a:t>x</a:t>
            </a:r>
            <a:r>
              <a:rPr lang="ru" i="1" baseline="-25000"/>
              <a:t>0</a:t>
            </a:r>
            <a:r>
              <a:rPr lang="ru" i="1"/>
              <a:t> </a:t>
            </a:r>
            <a:r>
              <a:rPr lang="ru"/>
              <a:t>— начальное приближение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</a:t>
            </a:r>
            <a:r>
              <a:rPr lang="ru" i="1"/>
              <a:t>x</a:t>
            </a:r>
            <a:r>
              <a:rPr lang="ru" i="1" baseline="-25000"/>
              <a:t>n </a:t>
            </a:r>
            <a:r>
              <a:rPr lang="ru"/>
              <a:t>— текущая найденная точка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градиент (производную)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следующее приближение:  </a:t>
            </a:r>
            <a:endParaRPr i="1"/>
          </a:p>
        </p:txBody>
      </p:sp>
      <p:pic>
        <p:nvPicPr>
          <p:cNvPr id="366" name="Google Shape;366;p70"/>
          <p:cNvPicPr preferRelativeResize="0"/>
          <p:nvPr/>
        </p:nvPicPr>
        <p:blipFill rotWithShape="1">
          <a:blip r:embed="rId3">
            <a:alphaModFix/>
          </a:blip>
          <a:srcRect l="9828"/>
          <a:stretch/>
        </p:blipFill>
        <p:spPr>
          <a:xfrm>
            <a:off x="3363124" y="1204575"/>
            <a:ext cx="554200" cy="4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281" y="2439875"/>
            <a:ext cx="687219" cy="4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1925" y="3285175"/>
            <a:ext cx="2213375" cy="3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70"/>
          <p:cNvPicPr preferRelativeResize="0"/>
          <p:nvPr/>
        </p:nvPicPr>
        <p:blipFill rotWithShape="1">
          <a:blip r:embed="rId6">
            <a:alphaModFix/>
          </a:blip>
          <a:srcRect l="8622" r="23855"/>
          <a:stretch/>
        </p:blipFill>
        <p:spPr>
          <a:xfrm>
            <a:off x="5493325" y="1204575"/>
            <a:ext cx="3141150" cy="25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Градиентный бустинг</a:t>
            </a:r>
            <a:endParaRPr/>
          </a:p>
        </p:txBody>
      </p:sp>
      <p:sp>
        <p:nvSpPr>
          <p:cNvPr id="375" name="Google Shape;375;p7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Линейная (выпуклая) комбинация базовых алгоритмов: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Функционал качества с произвольной функцией потерь            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Настраиваем </a:t>
            </a:r>
            <a:r>
              <a:rPr lang="ru" i="1"/>
              <a:t>b</a:t>
            </a:r>
            <a:r>
              <a:rPr lang="ru" i="1" baseline="-25000"/>
              <a:t>T</a:t>
            </a:r>
            <a:r>
              <a:rPr lang="ru" i="1"/>
              <a:t> </a:t>
            </a:r>
            <a:r>
              <a:rPr lang="ru"/>
              <a:t>на антиградиент функции потерь             в точке         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76" name="Google Shape;37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26" y="1594550"/>
            <a:ext cx="3857950" cy="7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819" y="2571750"/>
            <a:ext cx="4589126" cy="12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8575" y="2332025"/>
            <a:ext cx="708488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0675" y="3875725"/>
            <a:ext cx="708488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71"/>
          <p:cNvPicPr preferRelativeResize="0"/>
          <p:nvPr/>
        </p:nvPicPr>
        <p:blipFill rotWithShape="1">
          <a:blip r:embed="rId4">
            <a:alphaModFix/>
          </a:blip>
          <a:srcRect l="41330" r="36576" b="49223"/>
          <a:stretch/>
        </p:blipFill>
        <p:spPr>
          <a:xfrm>
            <a:off x="7072375" y="3573150"/>
            <a:ext cx="1013875" cy="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Градиентный бустинг</a:t>
            </a:r>
            <a:endParaRPr/>
          </a:p>
        </p:txBody>
      </p:sp>
      <p:sp>
        <p:nvSpPr>
          <p:cNvPr id="386" name="Google Shape;386;p7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Базовые алгоритмы </a:t>
            </a:r>
            <a:r>
              <a:rPr lang="ru" i="1"/>
              <a:t>b</a:t>
            </a:r>
            <a:r>
              <a:rPr lang="ru" i="1" baseline="-25000"/>
              <a:t>t</a:t>
            </a:r>
            <a:r>
              <a:rPr lang="ru" i="1"/>
              <a:t> </a:t>
            </a:r>
            <a:r>
              <a:rPr lang="ru"/>
              <a:t>должны быть простыми и быстро обучаемыми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Часто в качестве базовых алгоритмов используются решающие деревья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Реализации градиентного бустинга над решающими деревьями:</a:t>
            </a:r>
            <a:endParaRPr/>
          </a:p>
        </p:txBody>
      </p:sp>
      <p:pic>
        <p:nvPicPr>
          <p:cNvPr id="387" name="Google Shape;387;p72"/>
          <p:cNvPicPr preferRelativeResize="0"/>
          <p:nvPr/>
        </p:nvPicPr>
        <p:blipFill rotWithShape="1">
          <a:blip r:embed="rId3">
            <a:alphaModFix/>
          </a:blip>
          <a:srcRect t="13976" b="13976"/>
          <a:stretch/>
        </p:blipFill>
        <p:spPr>
          <a:xfrm>
            <a:off x="519425" y="2763800"/>
            <a:ext cx="2555225" cy="118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1700" y="2664875"/>
            <a:ext cx="2247287" cy="118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72"/>
          <p:cNvPicPr preferRelativeResize="0"/>
          <p:nvPr/>
        </p:nvPicPr>
        <p:blipFill rotWithShape="1">
          <a:blip r:embed="rId5">
            <a:alphaModFix/>
          </a:blip>
          <a:srcRect l="5795" t="25942" r="6400" b="30072"/>
          <a:stretch/>
        </p:blipFill>
        <p:spPr>
          <a:xfrm>
            <a:off x="5676025" y="2763801"/>
            <a:ext cx="3244630" cy="11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Бустинг: почти полное отсутствие переобучения</a:t>
            </a:r>
            <a:endParaRPr/>
          </a:p>
        </p:txBody>
      </p:sp>
      <p:pic>
        <p:nvPicPr>
          <p:cNvPr id="395" name="Google Shape;39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25" y="1344850"/>
            <a:ext cx="8218151" cy="28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Бустинг: преимущества и недостатки</a:t>
            </a:r>
            <a:endParaRPr/>
          </a:p>
        </p:txBody>
      </p:sp>
      <p:sp>
        <p:nvSpPr>
          <p:cNvPr id="401" name="Google Shape;401;p7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Преимущества: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Позволяет очень точно восстанавливать искомую функцию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Почти не переобучается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Недостатки: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Медленный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Плохо интерпретируемый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Переобучение на выбросах при избыточном количестве алгоритмов</a:t>
            </a:r>
            <a:endParaRPr sz="1600"/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○"/>
            </a:pPr>
            <a:r>
              <a:rPr lang="ru" sz="1600"/>
              <a:t>Нужна довольно большая обучающая выборка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Стекинг</a:t>
            </a:r>
            <a:endParaRPr/>
          </a:p>
        </p:txBody>
      </p:sp>
      <p:sp>
        <p:nvSpPr>
          <p:cNvPr id="407" name="Google Shape;407;p7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Стекинг — ещё один способ построить композицию алгоритмов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Обучим несколько различных алгоритмов на одних и тех же данных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Будем использовать ответы этих алгоритмов как новые признаки!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1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Методы борьбы с переобучением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Переобучение</a:t>
            </a:r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body" idx="1"/>
          </p:nvPr>
        </p:nvSpPr>
        <p:spPr>
          <a:xfrm>
            <a:off x="311700" y="1177075"/>
            <a:ext cx="5949000" cy="26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Из-за чего возникает переобучение?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Переобучение есть всегда, когда выбор делается на основе заведомо неполной информации</a:t>
            </a:r>
            <a:endParaRPr sz="1800">
              <a:solidFill>
                <a:srgbClr val="666666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Слишком сложная/гибкая модель может чрезмерно подстроиться под обучающую выборку и потерять способность находить нижележащие закономерности в новых данных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8" name="Google Shape;22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625" y="1041209"/>
            <a:ext cx="2981674" cy="296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Переобучение</a:t>
            </a:r>
            <a:endParaRPr/>
          </a:p>
        </p:txBody>
      </p:sp>
      <p:sp>
        <p:nvSpPr>
          <p:cNvPr id="234" name="Google Shape;234;p53"/>
          <p:cNvSpPr txBox="1">
            <a:spLocks noGrp="1"/>
          </p:cNvSpPr>
          <p:nvPr>
            <p:ph type="body" idx="1"/>
          </p:nvPr>
        </p:nvSpPr>
        <p:spPr>
          <a:xfrm>
            <a:off x="311700" y="1169850"/>
            <a:ext cx="5491200" cy="32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обнаружить?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Разделить выборку на обучающую и контрольную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Следить за качеством на контрольной выборке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Минусы?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Уменьшение размера обучающей выборки может негативно сказаться на качестве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Малый размер тестовой выборки может давать сильное смещение оценки.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Можно переобучиться под </a:t>
            </a:r>
            <a:r>
              <a:rPr lang="ru" sz="1600" b="1"/>
              <a:t>тестовую выборку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35" name="Google Shape;235;p53"/>
          <p:cNvGrpSpPr/>
          <p:nvPr/>
        </p:nvGrpSpPr>
        <p:grpSpPr>
          <a:xfrm>
            <a:off x="5647225" y="2449738"/>
            <a:ext cx="3185075" cy="2462068"/>
            <a:chOff x="5743800" y="1486088"/>
            <a:chExt cx="3185075" cy="2462068"/>
          </a:xfrm>
        </p:grpSpPr>
        <p:grpSp>
          <p:nvGrpSpPr>
            <p:cNvPr id="236" name="Google Shape;236;p53"/>
            <p:cNvGrpSpPr/>
            <p:nvPr/>
          </p:nvGrpSpPr>
          <p:grpSpPr>
            <a:xfrm>
              <a:off x="5743800" y="1486088"/>
              <a:ext cx="3088500" cy="2171324"/>
              <a:chOff x="5915775" y="1501075"/>
              <a:chExt cx="3088500" cy="2171324"/>
            </a:xfrm>
          </p:grpSpPr>
          <p:pic>
            <p:nvPicPr>
              <p:cNvPr id="237" name="Google Shape;237;p5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194625" y="1662425"/>
                <a:ext cx="2732400" cy="20099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8" name="Google Shape;238;p53"/>
              <p:cNvSpPr txBox="1"/>
              <p:nvPr/>
            </p:nvSpPr>
            <p:spPr>
              <a:xfrm>
                <a:off x="5915775" y="1501075"/>
                <a:ext cx="743100" cy="306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 sz="1100"/>
                  <a:t>Ошибка</a:t>
                </a:r>
                <a:endParaRPr sz="1100"/>
              </a:p>
            </p:txBody>
          </p:sp>
          <p:sp>
            <p:nvSpPr>
              <p:cNvPr id="239" name="Google Shape;239;p53"/>
              <p:cNvSpPr txBox="1"/>
              <p:nvPr/>
            </p:nvSpPr>
            <p:spPr>
              <a:xfrm>
                <a:off x="8099950" y="1965425"/>
                <a:ext cx="904200" cy="4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 sz="1100">
                    <a:solidFill>
                      <a:srgbClr val="FF0000"/>
                    </a:solidFill>
                  </a:rPr>
                  <a:t>Тестовая выборка</a:t>
                </a:r>
                <a:endParaRPr sz="11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0" name="Google Shape;240;p53"/>
              <p:cNvSpPr txBox="1"/>
              <p:nvPr/>
            </p:nvSpPr>
            <p:spPr>
              <a:xfrm>
                <a:off x="7982175" y="2904575"/>
                <a:ext cx="1022100" cy="4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 sz="1100">
                    <a:solidFill>
                      <a:srgbClr val="0000FF"/>
                    </a:solidFill>
                  </a:rPr>
                  <a:t>Обучающая выборка</a:t>
                </a:r>
                <a:endParaRPr sz="11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41" name="Google Shape;241;p53"/>
            <p:cNvSpPr txBox="1"/>
            <p:nvPr/>
          </p:nvSpPr>
          <p:spPr>
            <a:xfrm>
              <a:off x="8089175" y="3496056"/>
              <a:ext cx="839700" cy="4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100"/>
                <a:t>Итерация обучения</a:t>
              </a:r>
              <a:endParaRPr sz="1100"/>
            </a:p>
          </p:txBody>
        </p:sp>
      </p:grpSp>
      <p:pic>
        <p:nvPicPr>
          <p:cNvPr id="242" name="Google Shape;242;p53"/>
          <p:cNvPicPr preferRelativeResize="0"/>
          <p:nvPr/>
        </p:nvPicPr>
        <p:blipFill rotWithShape="1">
          <a:blip r:embed="rId4">
            <a:alphaModFix/>
          </a:blip>
          <a:srcRect b="22863"/>
          <a:stretch/>
        </p:blipFill>
        <p:spPr>
          <a:xfrm>
            <a:off x="5647225" y="952950"/>
            <a:ext cx="3515424" cy="12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Переобучение под Тестовую Выборку</a:t>
            </a:r>
            <a:endParaRPr/>
          </a:p>
        </p:txBody>
      </p:sp>
      <p:sp>
        <p:nvSpPr>
          <p:cNvPr id="248" name="Google Shape;248;p54"/>
          <p:cNvSpPr txBox="1">
            <a:spLocks noGrp="1"/>
          </p:cNvSpPr>
          <p:nvPr>
            <p:ph type="body" idx="1"/>
          </p:nvPr>
        </p:nvSpPr>
        <p:spPr>
          <a:xfrm>
            <a:off x="311700" y="1149425"/>
            <a:ext cx="5795100" cy="30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Используя Train/Test split подход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Малый размер тестовой выборки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Перебор гипер-параметров модели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Выбор по наилучшему результату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Train/Validate/Test split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Обучаем на Train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Корректируем параметры алгоритма по Validate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Итоговое качество на Test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9" name="Google Shape;24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000" y="1624375"/>
            <a:ext cx="3163300" cy="1772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Кросс-Валидация</a:t>
            </a:r>
            <a:endParaRPr/>
          </a:p>
        </p:txBody>
      </p:sp>
      <p:sp>
        <p:nvSpPr>
          <p:cNvPr id="255" name="Google Shape;255;p55"/>
          <p:cNvSpPr txBox="1">
            <a:spLocks noGrp="1"/>
          </p:cNvSpPr>
          <p:nvPr>
            <p:ph type="body" idx="1"/>
          </p:nvPr>
        </p:nvSpPr>
        <p:spPr>
          <a:xfrm>
            <a:off x="311700" y="1149350"/>
            <a:ext cx="6769800" cy="15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Кросс-Валидация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Разделить выборку на </a:t>
            </a:r>
            <a:r>
              <a:rPr lang="ru" sz="1600" i="1"/>
              <a:t>K</a:t>
            </a:r>
            <a:r>
              <a:rPr lang="ru" sz="1600"/>
              <a:t> корзин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Запустить </a:t>
            </a:r>
            <a:r>
              <a:rPr lang="ru" sz="1600" i="1"/>
              <a:t>K</a:t>
            </a:r>
            <a:r>
              <a:rPr lang="ru" sz="1600"/>
              <a:t> экспериментов, исключая одну корзину из обучения и замеряя на ней качество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Итоговое качество получить усреднением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6" name="Google Shape;25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460" y="2989925"/>
            <a:ext cx="5939074" cy="17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Кросс-Валидация</a:t>
            </a:r>
            <a:endParaRPr/>
          </a:p>
        </p:txBody>
      </p:sp>
      <p:sp>
        <p:nvSpPr>
          <p:cNvPr id="262" name="Google Shape;262;p56"/>
          <p:cNvSpPr txBox="1">
            <a:spLocks noGrp="1"/>
          </p:cNvSpPr>
          <p:nvPr>
            <p:ph type="body" idx="1"/>
          </p:nvPr>
        </p:nvSpPr>
        <p:spPr>
          <a:xfrm>
            <a:off x="311700" y="1149400"/>
            <a:ext cx="7696500" cy="32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Плюсы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Качество измеряется на всем наборе данных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Качество не зависит от выбора конкретного тестового набора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Сложнее переобучиться под test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Минусы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Скорость!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выбрать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Мало обучающих данных → Кросс-Валидация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Много обучающих данных → Train/Validate split</a:t>
            </a:r>
            <a:endParaRPr sz="16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/>
              <a:t>Не забыть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ru" sz="1600"/>
              <a:t>Отложить Test для замера итогового качества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Обучить итоговую модель на всех данных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Кросс-Валидация По Времени</a:t>
            </a:r>
            <a:endParaRPr/>
          </a:p>
        </p:txBody>
      </p:sp>
      <p:pic>
        <p:nvPicPr>
          <p:cNvPr id="268" name="Google Shape;26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037" y="1396025"/>
            <a:ext cx="3271275" cy="183274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7"/>
          <p:cNvSpPr txBox="1">
            <a:spLocks noGrp="1"/>
          </p:cNvSpPr>
          <p:nvPr>
            <p:ph type="body" idx="1"/>
          </p:nvPr>
        </p:nvSpPr>
        <p:spPr>
          <a:xfrm>
            <a:off x="311700" y="1231800"/>
            <a:ext cx="5303100" cy="32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Используется для анализа временных рядов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Тестовый набор выбирается из самых свежих данных, обучение на более старых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Полезно в реальных задачах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Если в качестве признаков используется множество сигналов, которые могут меняться от времени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Есть возможность определить дату наблюдения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270" name="Google Shape;270;p57"/>
          <p:cNvCxnSpPr/>
          <p:nvPr/>
        </p:nvCxnSpPr>
        <p:spPr>
          <a:xfrm>
            <a:off x="5672675" y="3311050"/>
            <a:ext cx="3048000" cy="14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57"/>
          <p:cNvSpPr txBox="1"/>
          <p:nvPr/>
        </p:nvSpPr>
        <p:spPr>
          <a:xfrm>
            <a:off x="5940863" y="3443525"/>
            <a:ext cx="25116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Время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Microsoft Macintosh PowerPoint</Application>
  <PresentationFormat>Экран (16:9)</PresentationFormat>
  <Paragraphs>142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Old Standard TT</vt:lpstr>
      <vt:lpstr>Paperback</vt:lpstr>
      <vt:lpstr>Paperback</vt:lpstr>
      <vt:lpstr>Paperback</vt:lpstr>
      <vt:lpstr>Paperback</vt:lpstr>
      <vt:lpstr>Лекция 3. Регуляризация, композиции алгоритмов</vt:lpstr>
      <vt:lpstr>План лекции</vt:lpstr>
      <vt:lpstr>Методы борьбы с переобучением</vt:lpstr>
      <vt:lpstr>Переобучение</vt:lpstr>
      <vt:lpstr>Переобучение</vt:lpstr>
      <vt:lpstr>Переобучение под Тестовую Выборку</vt:lpstr>
      <vt:lpstr>Кросс-Валидация</vt:lpstr>
      <vt:lpstr>Кросс-Валидация</vt:lpstr>
      <vt:lpstr>Кросс-Валидация По Времени</vt:lpstr>
      <vt:lpstr>Напоминание: линейные алгоритмы</vt:lpstr>
      <vt:lpstr>Регуляризация в линейных моделях</vt:lpstr>
      <vt:lpstr>Композиции алгоритмов</vt:lpstr>
      <vt:lpstr>Напоминание: метрические алгоритмы</vt:lpstr>
      <vt:lpstr>Напоминание: решающие деревья  </vt:lpstr>
      <vt:lpstr>Решающее дерево: проблема переобучения</vt:lpstr>
      <vt:lpstr>Если каждый член жюри имеет независимое мнение, и если вероятность правильного решения члена жюри больше 0.5, то тогда вероятность правильного решения присяжных в целом возрастает с увеличением количества членов жюри и стремится к единице. Если же вероятность быть правым у каждого из членов жюри меньше 0.5, то вероятность принятия правильного решения присяжными в целом монотонно уменьшается и стремится к нулю с увеличением количества присяжных.</vt:lpstr>
      <vt:lpstr>Собралось около 800 человек, которые попытались угадать вес быка на ярмарке. Бык весил 1198 фунтов.  Ни один крестьянин не угадал точный вес быка  Среднее предсказание оказалось равным 1197 фунтов. </vt:lpstr>
      <vt:lpstr>Бэггинг</vt:lpstr>
      <vt:lpstr>Решающий лес</vt:lpstr>
      <vt:lpstr>Презентация PowerPoint</vt:lpstr>
      <vt:lpstr>Бустинг</vt:lpstr>
      <vt:lpstr>Напоминание: градиентный спуск</vt:lpstr>
      <vt:lpstr>Градиентный бустинг</vt:lpstr>
      <vt:lpstr>Градиентный бустинг</vt:lpstr>
      <vt:lpstr>Бустинг: почти полное отсутствие переобучения</vt:lpstr>
      <vt:lpstr>Бустинг: преимущества и недостатки</vt:lpstr>
      <vt:lpstr>Стекинг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3. Регуляризация, композиции алгоритмов</dc:title>
  <cp:lastModifiedBy>a__l@mail.ru</cp:lastModifiedBy>
  <cp:revision>2</cp:revision>
  <dcterms:modified xsi:type="dcterms:W3CDTF">2019-08-01T01:30:53Z</dcterms:modified>
</cp:coreProperties>
</file>