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ld Standard TT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118" d="100"/>
          <a:sy n="118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3b0489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3b0489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bb872b5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bb872b5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bb872b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bb872b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73b0489a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73b0489a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bb872b5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9bb872b5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73b0489a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73b0489a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3b0489a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3b0489a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3b0489a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3b0489a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3b0489a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3b0489a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3b0489a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3b0489a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bb872b5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bb872b5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3b14d6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3b14d6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73b14d6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73b14d6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3b14d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3b14d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b872b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b872b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bb872b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bb872b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bb872b5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bb872b5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b872b5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b872b5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bb872b5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bb872b5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3b048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3b048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3b0489a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3b0489a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Лекция 4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Обработка текста. Классические алгоритмы, эмбеддинги слов</a:t>
            </a:r>
            <a:endParaRPr sz="360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7570E3-9481-6D4C-93A2-6519A725A266}"/>
              </a:ext>
            </a:extLst>
          </p:cNvPr>
          <p:cNvSpPr/>
          <p:nvPr/>
        </p:nvSpPr>
        <p:spPr>
          <a:xfrm>
            <a:off x="645876" y="4311977"/>
            <a:ext cx="2972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По материалам Юрия Яровикова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тематическое моделирование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00" y="1218875"/>
            <a:ext cx="8261501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311700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11700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11700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681775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681775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681775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1236500" y="120235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1854725" y="1202350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893300" y="170110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2893300" y="2192725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3379650" y="1342500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970400" y="1342500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485850" y="1342500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6532450" y="1165175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7279800" y="1165175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969350" y="1165175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528850" y="3401325"/>
            <a:ext cx="4086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Встреча кино кино кино встреча банк.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1112875" y="1499075"/>
            <a:ext cx="11376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112875" y="1935900"/>
            <a:ext cx="11376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1112875" y="2459225"/>
            <a:ext cx="11376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376850" y="1701100"/>
            <a:ext cx="17475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          ?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3376850" y="2199800"/>
            <a:ext cx="17475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         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результате восстановлено распределение тем в каждом документе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Вероятности тем можно использовать как признаки документа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классического подхода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Признаки зависят от коллекции документов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Ни один алгоритм не обрабатывает слов, ранее не встречавшихся в документах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Признаков слишком много: столько же, сколько слов в словаре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Признаки никак не учитывают связей между словами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Решение: Word Embeddings</a:t>
            </a: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Кодируем каждое слово вектором из </a:t>
            </a:r>
            <a:r>
              <a:rPr lang="ru" i="1"/>
              <a:t>n </a:t>
            </a:r>
            <a:r>
              <a:rPr lang="ru"/>
              <a:t>элементов (например, </a:t>
            </a:r>
            <a:r>
              <a:rPr lang="ru" i="1"/>
              <a:t>n</a:t>
            </a:r>
            <a:r>
              <a:rPr lang="ru"/>
              <a:t> = 100)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Хотим, чтобы близкие по смыслу слова имели близкие кодировки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этого проходимся по большой коллекции текстов и наблюдаем, в каких контекстах встречается слово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Word Embeddings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l="5826" t="25946" r="40772" b="11697"/>
          <a:stretch/>
        </p:blipFill>
        <p:spPr>
          <a:xfrm>
            <a:off x="0" y="1169375"/>
            <a:ext cx="5514525" cy="36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Word Embeddings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l="5826" t="25946" r="5622" b="11697"/>
          <a:stretch/>
        </p:blipFill>
        <p:spPr>
          <a:xfrm>
            <a:off x="0" y="1169380"/>
            <a:ext cx="9144000" cy="362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Контекстуальная семантика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l="7146" t="26235" r="49747" b="47441"/>
          <a:stretch/>
        </p:blipFill>
        <p:spPr>
          <a:xfrm>
            <a:off x="131475" y="1058225"/>
            <a:ext cx="4163100" cy="14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Контекстуальная семантика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l="7144" t="26237" r="1954" b="47413"/>
          <a:stretch/>
        </p:blipFill>
        <p:spPr>
          <a:xfrm>
            <a:off x="131475" y="1058225"/>
            <a:ext cx="8779075" cy="14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Контекстуальная семантика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l="7144" t="26236" r="1954" b="7991"/>
          <a:stretch/>
        </p:blipFill>
        <p:spPr>
          <a:xfrm>
            <a:off x="131475" y="1058225"/>
            <a:ext cx="8779075" cy="35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Контекстуальная семантика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“You shall know the word by the company it keeps”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— Distributional hypothesis, J. Firth, 1957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Основные задачи автоматической обработки текстов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Простейшие текстовые признаки: Bag Of Words, TF-IDF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Тематическое моделирование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Эмбеддинги слов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 в 2012 году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Поставляет обученные эмбеддинги слов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63" y="2080150"/>
            <a:ext cx="7584466" cy="29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Машинный перевод на основе Word2Vec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Предположение: тексты на разных языках похожи друг на друга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Тогда и структура векторного пространства эмбеддингов должна совпадать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Наложим пространство одного языка на пространство второго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поступлении нового слова находим его эмбеддинг в первом пространстве и восстанавливаем перевод из эмбеддинга на втором языке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1850"/>
            <a:ext cx="8839198" cy="2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Резюме: работа с текстами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Исторически развитая область с множеством разработок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последние годы акцент области сместился на развитие нейросетевых методов, которые позволяют улучшить качество во многих задачах машинного обучения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Эмбеддинги слов — основной способ представления слов в текстах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задачи обработки текста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101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Классификация текстов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спам-фильтры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детекция токсичных комментариев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перенаправление запроса специалисту в службе поддержки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Машинный перевод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Тематическое моделирование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кластеризация большого корпуса текстов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Ранжирование поисковых запросов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27077" t="33441" r="28225" b="24280"/>
          <a:stretch/>
        </p:blipFill>
        <p:spPr>
          <a:xfrm>
            <a:off x="6160100" y="1171600"/>
            <a:ext cx="2630974" cy="150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23283"/>
          <a:stretch/>
        </p:blipFill>
        <p:spPr>
          <a:xfrm>
            <a:off x="4690225" y="1171600"/>
            <a:ext cx="1422164" cy="2091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l="704"/>
          <a:stretch/>
        </p:blipFill>
        <p:spPr>
          <a:xfrm>
            <a:off x="4690225" y="3301312"/>
            <a:ext cx="4100849" cy="92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признаки текстов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Bag of words</a:t>
            </a:r>
            <a:br>
              <a:rPr lang="ru"/>
            </a:br>
            <a:r>
              <a:rPr lang="ru"/>
              <a:t>Пронумеруем все слова словаря. На </a:t>
            </a:r>
            <a:r>
              <a:rPr lang="ru" i="1"/>
              <a:t>k</a:t>
            </a:r>
            <a:r>
              <a:rPr lang="ru"/>
              <a:t>-ой позиции вектора признаков запишем количество вхождений </a:t>
            </a:r>
            <a:r>
              <a:rPr lang="ru" i="1"/>
              <a:t>k</a:t>
            </a:r>
            <a:r>
              <a:rPr lang="ru"/>
              <a:t>-ого слова в текст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TF-IDF</a:t>
            </a:r>
            <a:br>
              <a:rPr lang="ru"/>
            </a:br>
            <a:r>
              <a:rPr lang="ru"/>
              <a:t>Мера релевантности текста документу, учитывающая “априорную” релевантность слова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признаки текстов: TF-IDF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l="7002"/>
          <a:stretch/>
        </p:blipFill>
        <p:spPr>
          <a:xfrm>
            <a:off x="453450" y="2257300"/>
            <a:ext cx="2080400" cy="7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l="2666"/>
          <a:stretch/>
        </p:blipFill>
        <p:spPr>
          <a:xfrm>
            <a:off x="453450" y="3024025"/>
            <a:ext cx="3604925" cy="7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l="1419"/>
          <a:stretch/>
        </p:blipFill>
        <p:spPr>
          <a:xfrm>
            <a:off x="453450" y="3823725"/>
            <a:ext cx="4006825" cy="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3450" y="1202350"/>
            <a:ext cx="74763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i="1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 — коллекция документов, </a:t>
            </a:r>
            <a:r>
              <a:rPr lang="ru" sz="1800" i="1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 — слово (term), </a:t>
            </a:r>
            <a:r>
              <a:rPr lang="ru" sz="1800" i="1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 — документ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Положим: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647800" cy="33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Тема — семантически однородный кластер текстов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каждой темы типичны свои слова: для каждого </a:t>
            </a:r>
            <a:r>
              <a:rPr lang="ru" i="1"/>
              <a:t>t</a:t>
            </a:r>
            <a:r>
              <a:rPr lang="ru"/>
              <a:t> есть вероятностное распределение </a:t>
            </a:r>
            <a:r>
              <a:rPr lang="ru" b="1">
                <a:solidFill>
                  <a:srgbClr val="FF0000"/>
                </a:solidFill>
              </a:rPr>
              <a:t>P(</a:t>
            </a:r>
            <a:r>
              <a:rPr lang="ru" b="1" i="1">
                <a:solidFill>
                  <a:srgbClr val="FF0000"/>
                </a:solidFill>
              </a:rPr>
              <a:t>w|t</a:t>
            </a:r>
            <a:r>
              <a:rPr lang="ru" b="1">
                <a:solidFill>
                  <a:srgbClr val="FF0000"/>
                </a:solidFill>
              </a:rPr>
              <a:t>)</a:t>
            </a:r>
            <a:r>
              <a:rPr lang="ru">
                <a:solidFill>
                  <a:srgbClr val="FF0000"/>
                </a:solidFill>
              </a:rPr>
              <a:t> </a:t>
            </a:r>
            <a:r>
              <a:rPr lang="ru"/>
              <a:t>на множестве слов </a:t>
            </a:r>
            <a:r>
              <a:rPr lang="ru" i="1"/>
              <a:t>W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каждого документа есть некоторый список тем: для каждого </a:t>
            </a:r>
            <a:r>
              <a:rPr lang="ru" i="1"/>
              <a:t>d </a:t>
            </a:r>
            <a:r>
              <a:rPr lang="ru"/>
              <a:t>есть вероятностное распределение </a:t>
            </a:r>
            <a:r>
              <a:rPr lang="ru" b="1">
                <a:solidFill>
                  <a:srgbClr val="0000FF"/>
                </a:solidFill>
              </a:rPr>
              <a:t>P(</a:t>
            </a:r>
            <a:r>
              <a:rPr lang="ru" b="1" i="1">
                <a:solidFill>
                  <a:srgbClr val="0000FF"/>
                </a:solidFill>
              </a:rPr>
              <a:t>t|d</a:t>
            </a:r>
            <a:r>
              <a:rPr lang="ru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Наблюдаем только </a:t>
            </a:r>
            <a:r>
              <a:rPr lang="ru" b="1">
                <a:solidFill>
                  <a:srgbClr val="FFFF00"/>
                </a:solidFill>
              </a:rPr>
              <a:t>P(</a:t>
            </a:r>
            <a:r>
              <a:rPr lang="ru" b="1" i="1">
                <a:solidFill>
                  <a:srgbClr val="FFFF00"/>
                </a:solidFill>
              </a:rPr>
              <a:t>w</a:t>
            </a:r>
            <a:r>
              <a:rPr lang="ru" b="1">
                <a:solidFill>
                  <a:srgbClr val="FFFF00"/>
                </a:solidFill>
              </a:rPr>
              <a:t>|</a:t>
            </a:r>
            <a:r>
              <a:rPr lang="ru" b="1" i="1">
                <a:solidFill>
                  <a:srgbClr val="FFFF00"/>
                </a:solidFill>
              </a:rPr>
              <a:t>d</a:t>
            </a:r>
            <a:r>
              <a:rPr lang="ru" b="1">
                <a:solidFill>
                  <a:srgbClr val="FFFF00"/>
                </a:solidFill>
              </a:rPr>
              <a:t>)</a:t>
            </a:r>
            <a:r>
              <a:rPr lang="ru"/>
              <a:t>, необходимо восстановить </a:t>
            </a:r>
            <a:r>
              <a:rPr lang="ru" b="1">
                <a:solidFill>
                  <a:srgbClr val="0000FF"/>
                </a:solidFill>
              </a:rPr>
              <a:t>P(</a:t>
            </a:r>
            <a:r>
              <a:rPr lang="ru" b="1" i="1">
                <a:solidFill>
                  <a:srgbClr val="0000FF"/>
                </a:solidFill>
              </a:rPr>
              <a:t>t|d</a:t>
            </a:r>
            <a:r>
              <a:rPr lang="ru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599150" y="1058225"/>
            <a:ext cx="1632000" cy="61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идея документа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7415113" y="1674000"/>
            <a:ext cx="8400" cy="8457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8"/>
          <p:cNvCxnSpPr>
            <a:endCxn id="100" idx="0"/>
          </p:cNvCxnSpPr>
          <p:nvPr/>
        </p:nvCxnSpPr>
        <p:spPr>
          <a:xfrm>
            <a:off x="8049750" y="1677775"/>
            <a:ext cx="441000" cy="8445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>
            <a:endCxn id="102" idx="0"/>
          </p:cNvCxnSpPr>
          <p:nvPr/>
        </p:nvCxnSpPr>
        <p:spPr>
          <a:xfrm flipH="1">
            <a:off x="6321050" y="1661275"/>
            <a:ext cx="467400" cy="861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8"/>
          <p:cNvSpPr/>
          <p:nvPr/>
        </p:nvSpPr>
        <p:spPr>
          <a:xfrm>
            <a:off x="58574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955675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0271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>
            <a:off x="6042025" y="294257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6321050" y="294012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6511875" y="294582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7060675" y="2947600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7339700" y="2945150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530525" y="2950850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/>
          <p:nvPr/>
        </p:nvCxnSpPr>
        <p:spPr>
          <a:xfrm flipH="1">
            <a:off x="8117075" y="294882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8396100" y="294637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8586925" y="295207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8"/>
          <p:cNvSpPr/>
          <p:nvPr/>
        </p:nvSpPr>
        <p:spPr>
          <a:xfrm>
            <a:off x="594547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373925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666875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959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391975" y="39647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704388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016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8470950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741925" y="39671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634625" y="4284675"/>
            <a:ext cx="169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слова в документе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858025" y="1692925"/>
            <a:ext cx="239117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24" name="Google Shape;124;p18"/>
          <p:cNvSpPr/>
          <p:nvPr/>
        </p:nvSpPr>
        <p:spPr>
          <a:xfrm flipH="1">
            <a:off x="7589572" y="1679675"/>
            <a:ext cx="410842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моделирование: связь с матрицей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11700" y="1058225"/>
            <a:ext cx="5909474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6599150" y="1058225"/>
            <a:ext cx="1632000" cy="61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идея документа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7415113" y="1674000"/>
            <a:ext cx="8400" cy="8457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>
            <a:endCxn id="134" idx="0"/>
          </p:cNvCxnSpPr>
          <p:nvPr/>
        </p:nvCxnSpPr>
        <p:spPr>
          <a:xfrm>
            <a:off x="8049750" y="1677775"/>
            <a:ext cx="441000" cy="8445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>
            <a:endCxn id="136" idx="0"/>
          </p:cNvCxnSpPr>
          <p:nvPr/>
        </p:nvCxnSpPr>
        <p:spPr>
          <a:xfrm flipH="1">
            <a:off x="6321050" y="1661275"/>
            <a:ext cx="467400" cy="861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19"/>
          <p:cNvSpPr/>
          <p:nvPr/>
        </p:nvSpPr>
        <p:spPr>
          <a:xfrm>
            <a:off x="58574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955675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80271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6042025" y="294257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321050" y="294012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511875" y="294582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9"/>
          <p:cNvCxnSpPr/>
          <p:nvPr/>
        </p:nvCxnSpPr>
        <p:spPr>
          <a:xfrm flipH="1">
            <a:off x="7060675" y="2947600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7339700" y="2945150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530525" y="2950850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8117075" y="294882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8396100" y="294637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8586925" y="295207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9"/>
          <p:cNvSpPr/>
          <p:nvPr/>
        </p:nvSpPr>
        <p:spPr>
          <a:xfrm>
            <a:off x="594547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6373925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666875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959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391975" y="39647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704388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016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70950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741925" y="39671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6634625" y="4284675"/>
            <a:ext cx="169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слова в документе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858025" y="1692925"/>
            <a:ext cx="239117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58" name="Google Shape;158;p19"/>
          <p:cNvSpPr/>
          <p:nvPr/>
        </p:nvSpPr>
        <p:spPr>
          <a:xfrm flipH="1">
            <a:off x="7589572" y="1679675"/>
            <a:ext cx="410842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тематическое моделирование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00" y="1218875"/>
            <a:ext cx="8261501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311700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11700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11700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681775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681775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1775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1236500" y="120235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854725" y="1202350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893300" y="170110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893300" y="2192725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379650" y="1342500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970400" y="1342500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485850" y="1342500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532450" y="1165175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279800" y="1165175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969350" y="1165175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тематическое моделирование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00" y="1218875"/>
            <a:ext cx="8261501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311700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11700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11700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681775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681775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681775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236500" y="120235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854725" y="1202350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893300" y="170110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893300" y="2192725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379650" y="1342500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970400" y="1342500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485850" y="1342500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532450" y="1165175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279800" y="1165175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969350" y="1165175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2528850" y="3401325"/>
            <a:ext cx="4086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Встреча кино кино кино встреча банк.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FFF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Экран (16:9)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Old Standard TT</vt:lpstr>
      <vt:lpstr>Paperback</vt:lpstr>
      <vt:lpstr>Лекция 4 Обработка текста. Классические алгоритмы, эмбеддинги слов</vt:lpstr>
      <vt:lpstr>План лекции</vt:lpstr>
      <vt:lpstr>Основные задачи обработки текста</vt:lpstr>
      <vt:lpstr>Простейшие признаки текстов</vt:lpstr>
      <vt:lpstr>Простейшие признаки текстов: TF-IDF</vt:lpstr>
      <vt:lpstr>Тематическое моделирование</vt:lpstr>
      <vt:lpstr>Тематическое моделирование: связь с матрицей</vt:lpstr>
      <vt:lpstr>Пример: тематическое моделирование</vt:lpstr>
      <vt:lpstr>Пример: тематическое моделирование</vt:lpstr>
      <vt:lpstr>Пример: тематическое моделирование</vt:lpstr>
      <vt:lpstr>Тематическое моделирование</vt:lpstr>
      <vt:lpstr>Проблемы классического подхода</vt:lpstr>
      <vt:lpstr>Решение: Word Embeddings</vt:lpstr>
      <vt:lpstr>Пример: Word Embeddings</vt:lpstr>
      <vt:lpstr>Пример: Word Embeddings</vt:lpstr>
      <vt:lpstr>Контекстуальная семантика</vt:lpstr>
      <vt:lpstr>Контекстуальная семантика </vt:lpstr>
      <vt:lpstr>Контекстуальная семантика </vt:lpstr>
      <vt:lpstr>Контекстуальная семантика</vt:lpstr>
      <vt:lpstr>Word2Vec</vt:lpstr>
      <vt:lpstr>Машинный перевод на основе Word2Vec</vt:lpstr>
      <vt:lpstr>Резюме: работа с текстами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 Обработка текста. Классические алгоритмы, эмбеддинги слов</dc:title>
  <cp:lastModifiedBy>a__l@mail.ru</cp:lastModifiedBy>
  <cp:revision>2</cp:revision>
  <dcterms:modified xsi:type="dcterms:W3CDTF">2019-08-01T01:31:02Z</dcterms:modified>
</cp:coreProperties>
</file>