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Old Standard TT" pitchFamily="2" charset="0"/>
      <p:regular r:id="rId26"/>
      <p:bold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>
      <p:cViewPr varScale="1">
        <p:scale>
          <a:sx n="117" d="100"/>
          <a:sy n="117" d="100"/>
        </p:scale>
        <p:origin x="9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1920f1563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1920f1563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1920f1563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1920f1563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1920f156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1920f156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1920f1563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1920f1563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1920f1563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1920f1563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1920f156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1920f1563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1920f1563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1920f1563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1920f156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1920f156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1920f1563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1920f1563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1920f1563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1920f1563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1920f156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1920f156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1920f1563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1920f1563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1920f1563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1920f1563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1920f1563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1920f1563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1920f1563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1920f1563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1920f156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1920f156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1920f156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1920f156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1920f156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1920f156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1920f156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1920f156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1920f156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1920f1563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1920f1563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1920f1563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1920f1563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1920f1563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aggle.com/residentmario/automated-feature-selection-with-sklearn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machinelearning.ru/wiki/images/5/52/Voron-ML-Clustering-SSL-slides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/>
              <a:t>Лекция 6. 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Кластеризация, отбор признаков</a:t>
            </a:r>
            <a:endParaRPr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278D949-FBA7-1645-9CE3-2D12CBAE5E74}"/>
              </a:ext>
            </a:extLst>
          </p:cNvPr>
          <p:cNvSpPr/>
          <p:nvPr/>
        </p:nvSpPr>
        <p:spPr>
          <a:xfrm>
            <a:off x="645876" y="4311977"/>
            <a:ext cx="29722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>
                <a:solidFill>
                  <a:schemeClr val="bg1"/>
                </a:solidFill>
              </a:rPr>
              <a:t>По материалам Юрия Яровикова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 наложение пространств эмбеддингов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15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Просто найти наложение, если есть хотя бы немного размеченных пар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Сложно, если размеченных пар нет вообще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35375"/>
            <a:ext cx="8839198" cy="21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Метрики в задаче кластеризации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</a:t>
            </a:r>
            <a:r>
              <a:rPr lang="ru" i="1"/>
              <a:t>С</a:t>
            </a:r>
            <a:r>
              <a:rPr lang="ru" baseline="-25000"/>
              <a:t>1</a:t>
            </a:r>
            <a:r>
              <a:rPr lang="ru"/>
              <a:t>, </a:t>
            </a:r>
            <a:r>
              <a:rPr lang="ru" i="1"/>
              <a:t>C</a:t>
            </a:r>
            <a:r>
              <a:rPr lang="ru" baseline="-25000"/>
              <a:t>2</a:t>
            </a:r>
            <a:r>
              <a:rPr lang="ru"/>
              <a:t>, …, </a:t>
            </a:r>
            <a:r>
              <a:rPr lang="ru" i="1"/>
              <a:t>C</a:t>
            </a:r>
            <a:r>
              <a:rPr lang="ru" baseline="-25000"/>
              <a:t>n</a:t>
            </a:r>
            <a:r>
              <a:rPr lang="ru"/>
              <a:t> — кластеры</a:t>
            </a:r>
            <a:endParaRPr/>
          </a:p>
          <a:p>
            <a:pPr marL="45720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Определим центры кластеров:</a:t>
            </a:r>
            <a:endParaRPr/>
          </a:p>
          <a:p>
            <a:pPr marL="45720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Средняя удалённость от центра кластера:</a:t>
            </a:r>
            <a:endParaRPr/>
          </a:p>
          <a:p>
            <a:pPr marL="45720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Сумма межкластерных расстояний:   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713" y="1541495"/>
            <a:ext cx="1146575" cy="91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5296" y="2133025"/>
            <a:ext cx="3652837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8975" y="3256975"/>
            <a:ext cx="3145196" cy="7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кластеризации K-Means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Зафиксируем число кластеров </a:t>
            </a:r>
            <a:r>
              <a:rPr lang="ru" i="1"/>
              <a:t>n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Расставим метки кластеров по объектам случайным образом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Будем повторять до сходимости две операции: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E-шаг: вычисляем средние в каждом кластере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M-шаг: относим каждый объект к ближайшему среднему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15000"/>
            <a:ext cx="1964075" cy="19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2413" y="2915063"/>
            <a:ext cx="1983175" cy="190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2250" y="2915025"/>
            <a:ext cx="1983180" cy="19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2075" y="2914988"/>
            <a:ext cx="2019094" cy="190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Иерархический алгоритмы кластеризации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Разобьём всю совокупность объектов на кластеры из одного элемента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Проводим слияние кластеров, расстояние между которыми наименьшее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Подходящая функция расстояния: </a:t>
            </a: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Можно наблюдать иерархическую </a:t>
            </a:r>
            <a:br>
              <a:rPr lang="ru"/>
            </a:br>
            <a:r>
              <a:rPr lang="ru"/>
              <a:t>структуру кластеров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725" y="2212600"/>
            <a:ext cx="3227150" cy="7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345" y="1914525"/>
            <a:ext cx="2946738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1350" y="3228981"/>
            <a:ext cx="2946725" cy="1512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ещё важно помнить при кластеризации</a:t>
            </a: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Результат кластеризации зависит от того, какие признаки подать алгоритму на входе!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Признаки лучше нормировать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Если есть сильно коррелирующие признаки, их лучше удалить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Частичная разметка → кластеризация → оценка результатов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Главный вопрос в случае кластеризации — “зачем?”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/>
              <a:t>Отбор признаков</a:t>
            </a:r>
            <a:endParaRPr sz="4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Почему необходим отбор признаков</a:t>
            </a:r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Улучшение качества модели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Количество признаков большое по сравнению с размером выборки → переобучение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На небольшом количестве признаков модель более стабильна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Не все признаки значимы, некоторые из них шумовые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Проблема мультиколлинеарности в линейных моделях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Упрощение модели полезно само по себе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Ускорение обучения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Ускорение работы модели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Повышение интерпретируемости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отбора признаков</a:t>
            </a:r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Ручные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Основываются на эвристиках и экспертных оценках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Используются только в случае, если все признаки интерпретируемые (и их не очень много)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Требуют мастерства и опыта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Автоматические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Большую часть работы делают за исследователя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Применимы почти в любой ситуации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Есть риск переобучения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 распознавание арабской вязи</a:t>
            </a:r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Задача: по изображению определить символ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Многие пиксели часто оказываются нулевыми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Отберём лишь наиболее частотные</a:t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925" y="2704338"/>
            <a:ext cx="6734175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/>
          <p:nvPr/>
        </p:nvSpPr>
        <p:spPr>
          <a:xfrm>
            <a:off x="4047313" y="4568800"/>
            <a:ext cx="1049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4"/>
              </a:rPr>
              <a:t>kaggle.com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Статистические оценки значимости признаков</a:t>
            </a:r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ru"/>
              <a:t>Корреляция признака и целевой переменной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P-value — вероятность наблюдения выборки при условии, что связи между признаком и целевой переменной нет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P-value зависит от вероятностных предположений, наложенных на модель</a:t>
            </a: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каждой модели получаются разные критерии значимости</a:t>
            </a:r>
            <a:endParaRPr/>
          </a:p>
        </p:txBody>
      </p:sp>
      <p:sp>
        <p:nvSpPr>
          <p:cNvPr id="181" name="Google Shape;181;p31"/>
          <p:cNvSpPr/>
          <p:nvPr/>
        </p:nvSpPr>
        <p:spPr>
          <a:xfrm>
            <a:off x="3513900" y="2571750"/>
            <a:ext cx="2116200" cy="344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вероятностные модели</a:t>
            </a:r>
            <a:endParaRPr/>
          </a:p>
        </p:txBody>
      </p:sp>
      <p:sp>
        <p:nvSpPr>
          <p:cNvPr id="182" name="Google Shape;182;p31"/>
          <p:cNvSpPr/>
          <p:nvPr/>
        </p:nvSpPr>
        <p:spPr>
          <a:xfrm>
            <a:off x="1397700" y="3248875"/>
            <a:ext cx="2116200" cy="511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параметрические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хи-квадрат, F-test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3" name="Google Shape;183;p31"/>
          <p:cNvSpPr/>
          <p:nvPr/>
        </p:nvSpPr>
        <p:spPr>
          <a:xfrm>
            <a:off x="5557050" y="3248875"/>
            <a:ext cx="2271000" cy="511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непараметрические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метод ближайших соседей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84" name="Google Shape;184;p31"/>
          <p:cNvCxnSpPr>
            <a:endCxn id="182" idx="0"/>
          </p:cNvCxnSpPr>
          <p:nvPr/>
        </p:nvCxnSpPr>
        <p:spPr>
          <a:xfrm flipH="1">
            <a:off x="2455800" y="2918875"/>
            <a:ext cx="16476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" name="Google Shape;185;p31"/>
          <p:cNvCxnSpPr>
            <a:endCxn id="183" idx="0"/>
          </p:cNvCxnSpPr>
          <p:nvPr/>
        </p:nvCxnSpPr>
        <p:spPr>
          <a:xfrm>
            <a:off x="5152650" y="2919175"/>
            <a:ext cx="1539900" cy="32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лекции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Кластеризация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Постановка задачи кластеризации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Метрики в задаче кластеризации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Алгоритмы кластеризации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ru"/>
              <a:t>Отбор признаков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Ручной отбор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Важность признаков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Автоматические алгоритмы отбора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Оценки значимости признаков на основе МО</a:t>
            </a:r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Обучим алгоритм машинного обучения на имеющихся признаках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Измерим важность признака для принятия решения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Отберём только самые важные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качестве алгоритма можно использовать Lasso-регрессию или решающее дерево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 Lasso-регрессия</a:t>
            </a:r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16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Минимизируемая функцию потерь: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 достаточно большом </a:t>
            </a:r>
            <a:r>
              <a:rPr lang="ru" i="1"/>
              <a:t>C</a:t>
            </a:r>
            <a:r>
              <a:rPr lang="ru"/>
              <a:t> </a:t>
            </a:r>
            <a:br>
              <a:rPr lang="ru"/>
            </a:br>
            <a:r>
              <a:rPr lang="ru"/>
              <a:t>незначимые веса обнуляются</a:t>
            </a:r>
            <a:r>
              <a:rPr lang="ru" i="1"/>
              <a:t> </a:t>
            </a:r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5988" y="1582950"/>
            <a:ext cx="3572024" cy="848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000" y="2431899"/>
            <a:ext cx="3992550" cy="21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последовательного отбора признаков</a:t>
            </a:r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Фиксируем метрику качества (например, accuracy) и алгоритм обучения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Подбираем множество признаков, напрямую оптимизирующее метрику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Жадные процедуры отбора: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forward selection. Жадно добавляем признак, увеличивающий метрику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backward selection. Жадно убираем признак, уменьшающий метрику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stepwise selection. Чередуем первые два подхода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Резюме: отбор признаков</a:t>
            </a:r>
            <a:endParaRPr/>
          </a:p>
        </p:txBody>
      </p:sp>
      <p:sp>
        <p:nvSpPr>
          <p:cNvPr id="211" name="Google Shape;211;p3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Важен как для упрощения модели, так и для улучшения качества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Методы отбора признаков делятся на ручные и автоматические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наилучшего результата часто приходится комбинировать методы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/>
              <a:t>Кластеризация</a:t>
            </a:r>
            <a:endParaRPr sz="4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задачи кластеризации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Дано: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 i="1"/>
              <a:t>X </a:t>
            </a:r>
            <a:r>
              <a:rPr lang="ru"/>
              <a:t>— пространство объектов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Есть функция расстояния </a:t>
            </a:r>
            <a:r>
              <a:rPr lang="ru" i="1"/>
              <a:t>r</a:t>
            </a:r>
            <a:r>
              <a:rPr lang="ru"/>
              <a:t>(</a:t>
            </a:r>
            <a:r>
              <a:rPr lang="ru" i="1"/>
              <a:t>x,y</a:t>
            </a:r>
            <a:r>
              <a:rPr lang="ru"/>
              <a:t>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Найти: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Множество кластеров и алгоритм кластеризации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Объекты с меньшими расстояниями должны попадать в один кластер, с большими — в разные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 постановки задачи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Отсутствие хорошего критерия качества кластеризации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Выбор функции расстояния произволен и зависит от целей кластеризации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Количество кластеров неизвестно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Применения кластеризации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качестве вспомогательной задачи машинного обучения: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Разбить выборку на части и разбираться с каждой частью по-отдельности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Сократить объём хранимых данных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Выделить “шумовые” объекты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В качестве основной бизнес-задачи: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Составить представление о сегментах клиентов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Детектировать аномалии (например, фрод)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Построить иерархию объектов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 кластеризации: примеры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7445339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 кластеризации: примеры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8839198" cy="310411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3707550" y="4467150"/>
            <a:ext cx="17289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4"/>
              </a:rPr>
              <a:t>machinelearning.ru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Частичное обучение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Есть небольшое количество размеченных объектов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подавляющем большинстве объектов метки неизвестны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Задача — восстановить исходные метки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Macintosh PowerPoint</Application>
  <PresentationFormat>Экран (16:9)</PresentationFormat>
  <Paragraphs>120</Paragraphs>
  <Slides>23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6" baseType="lpstr">
      <vt:lpstr>Arial</vt:lpstr>
      <vt:lpstr>Old Standard TT</vt:lpstr>
      <vt:lpstr>Paperback</vt:lpstr>
      <vt:lpstr>Лекция 6.  Кластеризация, отбор признаков</vt:lpstr>
      <vt:lpstr>План лекции</vt:lpstr>
      <vt:lpstr>Кластеризация</vt:lpstr>
      <vt:lpstr>Постановка задачи кластеризации</vt:lpstr>
      <vt:lpstr>Проблемы постановки задачи</vt:lpstr>
      <vt:lpstr>Применения кластеризации</vt:lpstr>
      <vt:lpstr>Проблемы кластеризации: примеры</vt:lpstr>
      <vt:lpstr>Проблемы кластеризации: примеры</vt:lpstr>
      <vt:lpstr>Частичное обучение</vt:lpstr>
      <vt:lpstr>Пример: наложение пространств эмбеддингов</vt:lpstr>
      <vt:lpstr>Метрики в задаче кластеризации</vt:lpstr>
      <vt:lpstr>Алгоритм кластеризации K-Means</vt:lpstr>
      <vt:lpstr>Иерархический алгоритмы кластеризации</vt:lpstr>
      <vt:lpstr>Что ещё важно помнить при кластеризации</vt:lpstr>
      <vt:lpstr>Отбор признаков</vt:lpstr>
      <vt:lpstr>Почему необходим отбор признаков</vt:lpstr>
      <vt:lpstr>Методы отбора признаков</vt:lpstr>
      <vt:lpstr>Пример: распознавание арабской вязи</vt:lpstr>
      <vt:lpstr>Статистические оценки значимости признаков</vt:lpstr>
      <vt:lpstr>Оценки значимости признаков на основе МО</vt:lpstr>
      <vt:lpstr>Пример: Lasso-регрессия</vt:lpstr>
      <vt:lpstr>Методы последовательного отбора признаков</vt:lpstr>
      <vt:lpstr>Резюме: отбор признаков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6.  Кластеризация, отбор признаков</dc:title>
  <cp:lastModifiedBy>a__l@mail.ru</cp:lastModifiedBy>
  <cp:revision>1</cp:revision>
  <dcterms:modified xsi:type="dcterms:W3CDTF">2019-08-01T01:31:29Z</dcterms:modified>
</cp:coreProperties>
</file>