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475" r:id="rId2"/>
    <p:sldId id="465" r:id="rId3"/>
    <p:sldId id="479" r:id="rId4"/>
    <p:sldId id="514" r:id="rId5"/>
    <p:sldId id="492" r:id="rId6"/>
    <p:sldId id="493" r:id="rId7"/>
    <p:sldId id="480" r:id="rId8"/>
    <p:sldId id="487" r:id="rId9"/>
    <p:sldId id="495" r:id="rId10"/>
    <p:sldId id="515" r:id="rId11"/>
    <p:sldId id="516" r:id="rId12"/>
    <p:sldId id="517" r:id="rId13"/>
    <p:sldId id="499" r:id="rId14"/>
    <p:sldId id="490" r:id="rId15"/>
    <p:sldId id="500" r:id="rId16"/>
    <p:sldId id="529" r:id="rId17"/>
    <p:sldId id="491" r:id="rId18"/>
    <p:sldId id="505" r:id="rId19"/>
    <p:sldId id="508" r:id="rId20"/>
    <p:sldId id="507" r:id="rId21"/>
    <p:sldId id="510" r:id="rId22"/>
    <p:sldId id="509" r:id="rId23"/>
    <p:sldId id="511" r:id="rId24"/>
    <p:sldId id="512" r:id="rId25"/>
    <p:sldId id="513" r:id="rId26"/>
    <p:sldId id="503" r:id="rId27"/>
    <p:sldId id="518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279" r:id="rId36"/>
    <p:sldId id="530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78" r:id="rId48"/>
    <p:sldId id="282" r:id="rId49"/>
    <p:sldId id="285" r:id="rId50"/>
    <p:sldId id="286" r:id="rId51"/>
    <p:sldId id="528" r:id="rId52"/>
    <p:sldId id="284" r:id="rId53"/>
    <p:sldId id="498" r:id="rId54"/>
  </p:sldIdLst>
  <p:sldSz cx="12192000" cy="6858000"/>
  <p:notesSz cx="6858000" cy="9144000"/>
  <p:custDataLst>
    <p:tags r:id="rId5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9A22"/>
    <a:srgbClr val="F4F4F3"/>
    <a:srgbClr val="ABEEC9"/>
    <a:srgbClr val="B2DCBF"/>
    <a:srgbClr val="B4A08C"/>
    <a:srgbClr val="9EB8B9"/>
    <a:srgbClr val="B4A0AB"/>
    <a:srgbClr val="B4ABAB"/>
    <a:srgbClr val="C0000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3750" autoAdjust="0"/>
  </p:normalViewPr>
  <p:slideViewPr>
    <p:cSldViewPr snapToGrid="0">
      <p:cViewPr varScale="1">
        <p:scale>
          <a:sx n="87" d="100"/>
          <a:sy n="87" d="100"/>
        </p:scale>
        <p:origin x="992" y="184"/>
      </p:cViewPr>
      <p:guideLst>
        <p:guide orient="horz" pos="2160"/>
        <p:guide pos="3840"/>
      </p:guideLst>
    </p:cSldViewPr>
  </p:slideViewPr>
  <p:outlineViewPr>
    <p:cViewPr>
      <p:scale>
        <a:sx n="30" d="100"/>
        <a:sy n="30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029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21E2C0-65D6-490E-82E7-A72046F342F8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21023-C117-4E1E-B7F2-010734B9A3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927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692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147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3181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550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993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4435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972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690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48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28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8226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527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541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0055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719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108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63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7409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556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4893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8c0a2d7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8c0a2d7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7734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8c0a2d7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8c0a2d7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850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3411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58bbc5ebfd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58bbc5ebfd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470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8c0a2d73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8c0a2d73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6777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58c0a2d7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58c0a2d7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4445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58bbc5ebf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58bbc5ebf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595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69a50455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69a50455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5057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69a50455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69a50455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69740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582e38fce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582e38fce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0265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2e38fce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2e38fce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459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82e38fce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82e38fce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935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82e38fceb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82e38fceb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7796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1643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582e38fce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582e38fce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696449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82e38fce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82e38fce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59297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582e38fceb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582e38fceb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4334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582e38fceb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582e38fceb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2296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82e38fceb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82e38fceb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95155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8c0a2d73d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8c0a2d73d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11657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58c0a2d73d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58c0a2d73d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7241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58c0a2d73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58c0a2d73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15062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5513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58c0a2d73d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58c0a2d73d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25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50965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464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364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031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21023-C117-4E1E-B7F2-010734B9A38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714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57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45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641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58042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32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28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497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87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951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42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92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A2FA-81A1-4195-A497-5CD897058FA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25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20000"/>
                <a:lumOff val="80000"/>
              </a:schemeClr>
            </a:gs>
            <a:gs pos="50000">
              <a:srgbClr val="FFFFFF"/>
            </a:gs>
            <a:gs pos="8000">
              <a:srgbClr val="FFFFFF"/>
            </a:gs>
            <a:gs pos="91000">
              <a:schemeClr val="bg1"/>
            </a:gs>
            <a:gs pos="100000">
              <a:schemeClr val="accent3">
                <a:lumMod val="20000"/>
                <a:lumOff val="80000"/>
              </a:schemeClr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5A2FA-81A1-4195-A497-5CD897058FAE}" type="datetimeFigureOut">
              <a:rPr lang="ru-RU" smtClean="0"/>
              <a:t>06.07.2019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63001-0ADF-4279-ACD7-6A93CCC02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95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tekaround/train-validation-test-set-in-machine-learning-how-to-understand-6cdd98d4a764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dnuggets.com/2014/10/crisp-dm-top-methodology-analytics-data-mining-data-science-projects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edium.com/@tekaround/train-validation-test-set-in-machine-learning-how-to-understand-6cdd98d4a764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vas3k.ru/blog/machine_learnin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bamawhitehouse.archives.gov/sites/default/files/whitehouse_files/microsites/ostp/NSTC/preparing_for_the_future_of_ai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FD4BD397-C943-484E-AD57-D282A1EAB50B}"/>
              </a:ext>
            </a:extLst>
          </p:cNvPr>
          <p:cNvSpPr/>
          <p:nvPr/>
        </p:nvSpPr>
        <p:spPr>
          <a:xfrm>
            <a:off x="1313412" y="1561644"/>
            <a:ext cx="9543010" cy="2328712"/>
          </a:xfrm>
          <a:prstGeom prst="roundRect">
            <a:avLst/>
          </a:prstGeom>
          <a:solidFill>
            <a:srgbClr val="119A22"/>
          </a:solidFill>
          <a:ln>
            <a:noFill/>
          </a:ln>
          <a:effectLst>
            <a:outerShdw blurRad="304800" dist="38100" dir="2700000" algn="tl" rotWithShape="0">
              <a:prstClr val="black">
                <a:alpha val="3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78278" y="535690"/>
            <a:ext cx="10035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>
                <a:latin typeface="Calibri" panose="020F0502020204030204" pitchFamily="34" charset="0"/>
                <a:cs typeface="Calibri" panose="020F0502020204030204" pitchFamily="34" charset="0"/>
              </a:rPr>
              <a:t>Машинное обучение: лекция 1</a:t>
            </a:r>
            <a:endParaRPr lang="ru-RU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0A233-2E7B-3F4E-B787-4F1E480A4023}"/>
              </a:ext>
            </a:extLst>
          </p:cNvPr>
          <p:cNvSpPr txBox="1"/>
          <p:nvPr/>
        </p:nvSpPr>
        <p:spPr>
          <a:xfrm>
            <a:off x="1499616" y="1628105"/>
            <a:ext cx="9198864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Принятие решений </a:t>
            </a:r>
          </a:p>
          <a:p>
            <a:pPr algn="ctr"/>
            <a:r>
              <a:rPr lang="ru-RU" sz="6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основе данных</a:t>
            </a:r>
            <a:endParaRPr lang="ru-RU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9E522-80D9-CA49-A147-AC64DFFBA379}"/>
              </a:ext>
            </a:extLst>
          </p:cNvPr>
          <p:cNvSpPr txBox="1"/>
          <p:nvPr/>
        </p:nvSpPr>
        <p:spPr>
          <a:xfrm>
            <a:off x="1845424" y="5066056"/>
            <a:ext cx="36100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Преподаватель</a:t>
            </a:r>
          </a:p>
          <a:p>
            <a:r>
              <a:rPr lang="ru-RU" sz="3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Зухба</a:t>
            </a:r>
            <a:r>
              <a:rPr lang="ru-RU" sz="3400" b="1" dirty="0">
                <a:latin typeface="Calibri" panose="020F0502020204030204" pitchFamily="34" charset="0"/>
                <a:cs typeface="Calibri" panose="020F0502020204030204" pitchFamily="34" charset="0"/>
              </a:rPr>
              <a:t> Анастасия</a:t>
            </a:r>
            <a:endParaRPr lang="ru-RU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006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268357" y="292085"/>
            <a:ext cx="972783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Медицинская диагностика</a:t>
            </a:r>
            <a:endParaRPr lang="ru-RU" sz="40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89;p49">
            <a:extLst>
              <a:ext uri="{FF2B5EF4-FFF2-40B4-BE49-F238E27FC236}">
                <a16:creationId xmlns:a16="http://schemas.microsoft.com/office/drawing/2014/main" id="{97C7E94B-F3C4-F54E-A416-A9C5C69E8FF6}"/>
              </a:ext>
            </a:extLst>
          </p:cNvPr>
          <p:cNvSpPr txBox="1">
            <a:spLocks/>
          </p:cNvSpPr>
          <p:nvPr/>
        </p:nvSpPr>
        <p:spPr>
          <a:xfrm>
            <a:off x="1835700" y="1256662"/>
            <a:ext cx="8520600" cy="102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600" b="1"/>
              <a:t>Объект</a:t>
            </a:r>
            <a:r>
              <a:rPr lang="ru-RU" sz="2600"/>
              <a:t> — пациент в определённый момент времени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ru-RU" sz="2600" b="1"/>
              <a:t>Классы</a:t>
            </a:r>
            <a:r>
              <a:rPr lang="ru-RU" sz="2600"/>
              <a:t> — болен ли человек данной болезнью</a:t>
            </a:r>
            <a:endParaRPr lang="ru-RU" sz="2600" dirty="0"/>
          </a:p>
        </p:txBody>
      </p:sp>
      <p:sp>
        <p:nvSpPr>
          <p:cNvPr id="5" name="Google Shape;290;p49">
            <a:extLst>
              <a:ext uri="{FF2B5EF4-FFF2-40B4-BE49-F238E27FC236}">
                <a16:creationId xmlns:a16="http://schemas.microsoft.com/office/drawing/2014/main" id="{1F76E9A1-0E61-804B-9D85-68CF27F2C6E0}"/>
              </a:ext>
            </a:extLst>
          </p:cNvPr>
          <p:cNvSpPr txBox="1"/>
          <p:nvPr/>
        </p:nvSpPr>
        <p:spPr>
          <a:xfrm>
            <a:off x="1835750" y="2567991"/>
            <a:ext cx="8520600" cy="18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b="1" dirty="0">
                <a:solidFill>
                  <a:schemeClr val="dk1"/>
                </a:solidFill>
                <a:ea typeface="Old Standard TT"/>
                <a:cs typeface="Old Standard TT"/>
                <a:sym typeface="Old Standard TT"/>
              </a:rPr>
              <a:t>Примеры признаков</a:t>
            </a:r>
            <a:r>
              <a:rPr lang="ru" sz="2600" dirty="0">
                <a:solidFill>
                  <a:schemeClr val="dk1"/>
                </a:solidFill>
                <a:ea typeface="Old Standard TT"/>
                <a:cs typeface="Old Standard TT"/>
                <a:sym typeface="Old Standard TT"/>
              </a:rPr>
              <a:t>:</a:t>
            </a:r>
            <a:endParaRPr sz="2600" dirty="0">
              <a:solidFill>
                <a:schemeClr val="dk1"/>
              </a:solidFill>
              <a:ea typeface="Old Standard TT"/>
              <a:cs typeface="Old Standard TT"/>
              <a:sym typeface="Old Standard TT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>
                <a:solidFill>
                  <a:schemeClr val="dk1"/>
                </a:solidFill>
                <a:ea typeface="Old Standard TT"/>
                <a:cs typeface="Old Standard TT"/>
                <a:sym typeface="Old Standard TT"/>
              </a:rPr>
              <a:t>бинарные: пол, головная боль, слабость, тошнота</a:t>
            </a:r>
            <a:endParaRPr sz="2600" dirty="0">
              <a:solidFill>
                <a:schemeClr val="dk1"/>
              </a:solidFill>
              <a:ea typeface="Old Standard TT"/>
              <a:cs typeface="Old Standard TT"/>
              <a:sym typeface="Old Standard TT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>
                <a:solidFill>
                  <a:schemeClr val="dk1"/>
                </a:solidFill>
                <a:ea typeface="Old Standard TT"/>
                <a:cs typeface="Old Standard TT"/>
                <a:sym typeface="Old Standard TT"/>
              </a:rPr>
              <a:t>количественные: возраст, пульс, давление, результаты анализов, геном</a:t>
            </a:r>
            <a:endParaRPr sz="2600" dirty="0"/>
          </a:p>
        </p:txBody>
      </p:sp>
      <p:sp>
        <p:nvSpPr>
          <p:cNvPr id="6" name="Google Shape;291;p49">
            <a:extLst>
              <a:ext uri="{FF2B5EF4-FFF2-40B4-BE49-F238E27FC236}">
                <a16:creationId xmlns:a16="http://schemas.microsoft.com/office/drawing/2014/main" id="{1ED956B5-29A2-8D49-92DE-3302B4355B59}"/>
              </a:ext>
            </a:extLst>
          </p:cNvPr>
          <p:cNvSpPr txBox="1"/>
          <p:nvPr/>
        </p:nvSpPr>
        <p:spPr>
          <a:xfrm>
            <a:off x="1835700" y="4425541"/>
            <a:ext cx="8520600" cy="183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b="1" dirty="0">
                <a:solidFill>
                  <a:schemeClr val="dk1"/>
                </a:solidFill>
                <a:ea typeface="Old Standard TT"/>
                <a:cs typeface="Old Standard TT"/>
                <a:sym typeface="Old Standard TT"/>
              </a:rPr>
              <a:t>Особенности задачи</a:t>
            </a:r>
            <a:r>
              <a:rPr lang="ru" sz="2600" dirty="0">
                <a:solidFill>
                  <a:schemeClr val="dk1"/>
                </a:solidFill>
                <a:ea typeface="Old Standard TT"/>
                <a:cs typeface="Old Standard TT"/>
                <a:sym typeface="Old Standard TT"/>
              </a:rPr>
              <a:t>:</a:t>
            </a:r>
            <a:endParaRPr sz="2600" dirty="0">
              <a:solidFill>
                <a:schemeClr val="dk1"/>
              </a:solidFill>
              <a:ea typeface="Old Standard TT"/>
              <a:cs typeface="Old Standard TT"/>
              <a:sym typeface="Old Standard TT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>
                <a:solidFill>
                  <a:schemeClr val="dk1"/>
                </a:solidFill>
                <a:ea typeface="Old Standard TT"/>
                <a:cs typeface="Old Standard TT"/>
                <a:sym typeface="Old Standard TT"/>
              </a:rPr>
              <a:t>пропуски в данных</a:t>
            </a:r>
            <a:endParaRPr sz="2600" dirty="0">
              <a:solidFill>
                <a:schemeClr val="dk1"/>
              </a:solidFill>
              <a:ea typeface="Old Standard TT"/>
              <a:cs typeface="Old Standard TT"/>
              <a:sym typeface="Old Standard TT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>
                <a:solidFill>
                  <a:schemeClr val="dk1"/>
                </a:solidFill>
                <a:ea typeface="Old Standard TT"/>
                <a:cs typeface="Old Standard TT"/>
                <a:sym typeface="Old Standard TT"/>
              </a:rPr>
              <a:t>нужен интерпретируемый алгоритм</a:t>
            </a:r>
            <a:endParaRPr sz="2600" dirty="0">
              <a:solidFill>
                <a:schemeClr val="dk1"/>
              </a:solidFill>
              <a:ea typeface="Old Standard TT"/>
              <a:cs typeface="Old Standard TT"/>
              <a:sym typeface="Old Standard TT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>
                <a:solidFill>
                  <a:schemeClr val="dk1"/>
                </a:solidFill>
                <a:ea typeface="Old Standard TT"/>
                <a:cs typeface="Old Standard TT"/>
                <a:sym typeface="Old Standard TT"/>
              </a:rPr>
              <a:t>нужна оценка вероятности исхода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221254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268357" y="292085"/>
            <a:ext cx="972783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Открытие нового ресторана</a:t>
            </a:r>
            <a:endParaRPr lang="ru-RU" sz="40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297;p50">
            <a:extLst>
              <a:ext uri="{FF2B5EF4-FFF2-40B4-BE49-F238E27FC236}">
                <a16:creationId xmlns:a16="http://schemas.microsoft.com/office/drawing/2014/main" id="{05F42ED2-70AF-9E43-BADD-AB22ED79E916}"/>
              </a:ext>
            </a:extLst>
          </p:cNvPr>
          <p:cNvSpPr txBox="1">
            <a:spLocks/>
          </p:cNvSpPr>
          <p:nvPr/>
        </p:nvSpPr>
        <p:spPr>
          <a:xfrm>
            <a:off x="2012909" y="1320456"/>
            <a:ext cx="8520600" cy="1077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2600" b="1" dirty="0"/>
              <a:t>Объект</a:t>
            </a:r>
            <a:r>
              <a:rPr lang="ru-RU" sz="2600" dirty="0"/>
              <a:t> — место для открытия нового ресторана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2600" b="1" dirty="0"/>
              <a:t>Цель предсказания </a:t>
            </a:r>
            <a:r>
              <a:rPr lang="ru-RU" sz="2600" dirty="0"/>
              <a:t>— ожидаемая прибыль через год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sz="2600" dirty="0"/>
          </a:p>
        </p:txBody>
      </p:sp>
      <p:sp>
        <p:nvSpPr>
          <p:cNvPr id="4" name="Google Shape;298;p50">
            <a:extLst>
              <a:ext uri="{FF2B5EF4-FFF2-40B4-BE49-F238E27FC236}">
                <a16:creationId xmlns:a16="http://schemas.microsoft.com/office/drawing/2014/main" id="{C669F495-3DA4-0249-966E-02231553F11E}"/>
              </a:ext>
            </a:extLst>
          </p:cNvPr>
          <p:cNvSpPr txBox="1">
            <a:spLocks/>
          </p:cNvSpPr>
          <p:nvPr/>
        </p:nvSpPr>
        <p:spPr>
          <a:xfrm>
            <a:off x="2012909" y="2589306"/>
            <a:ext cx="8520600" cy="132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2600" b="1" dirty="0"/>
              <a:t>Примеры признаков</a:t>
            </a:r>
            <a:r>
              <a:rPr lang="ru-RU" sz="2600" dirty="0"/>
              <a:t>:</a:t>
            </a:r>
          </a:p>
          <a:p>
            <a:pPr marL="571500" indent="-457200">
              <a:lnSpc>
                <a:spcPct val="100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количественные: демография, цены на недвижимость в округе, удалённость существующих ресторанов</a:t>
            </a:r>
          </a:p>
          <a:p>
            <a:pPr marL="571500" indent="-457200">
              <a:lnSpc>
                <a:spcPct val="100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категориальные: характеристики здания, окружающей местности, наличие </a:t>
            </a:r>
          </a:p>
        </p:txBody>
      </p:sp>
      <p:sp>
        <p:nvSpPr>
          <p:cNvPr id="5" name="Google Shape;299;p50">
            <a:extLst>
              <a:ext uri="{FF2B5EF4-FFF2-40B4-BE49-F238E27FC236}">
                <a16:creationId xmlns:a16="http://schemas.microsoft.com/office/drawing/2014/main" id="{4FE46780-DCA6-7841-B4AD-AAEC0F7B74A7}"/>
              </a:ext>
            </a:extLst>
          </p:cNvPr>
          <p:cNvSpPr txBox="1">
            <a:spLocks/>
          </p:cNvSpPr>
          <p:nvPr/>
        </p:nvSpPr>
        <p:spPr>
          <a:xfrm>
            <a:off x="2012909" y="4702112"/>
            <a:ext cx="8520600" cy="1326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2600" b="1" dirty="0"/>
              <a:t>Особенности задачи</a:t>
            </a:r>
            <a:r>
              <a:rPr lang="ru-RU" sz="2600" dirty="0"/>
              <a:t>:</a:t>
            </a:r>
          </a:p>
          <a:p>
            <a:pPr marL="571500" indent="-457200">
              <a:lnSpc>
                <a:spcPct val="100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мало объектов, много признаков</a:t>
            </a:r>
          </a:p>
          <a:p>
            <a:pPr marL="571500" indent="-457200">
              <a:lnSpc>
                <a:spcPct val="100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разнотипные признаки</a:t>
            </a:r>
          </a:p>
          <a:p>
            <a:pPr marL="571500" indent="-457200">
              <a:lnSpc>
                <a:spcPct val="100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разнородные объекты, есть выбросы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5764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268357" y="292085"/>
            <a:ext cx="972783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0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Avito</a:t>
            </a:r>
            <a:r>
              <a:rPr lang="ro-RO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Context Ad </a:t>
            </a:r>
            <a:r>
              <a:rPr lang="ro-RO" sz="40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Clicking</a:t>
            </a:r>
            <a:r>
              <a:rPr lang="ro-RO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40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Prediction</a:t>
            </a:r>
            <a:endParaRPr lang="ru-RU" sz="40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305;p51">
            <a:extLst>
              <a:ext uri="{FF2B5EF4-FFF2-40B4-BE49-F238E27FC236}">
                <a16:creationId xmlns:a16="http://schemas.microsoft.com/office/drawing/2014/main" id="{1D9654ED-4F4C-734F-BA87-28C6A83D7446}"/>
              </a:ext>
            </a:extLst>
          </p:cNvPr>
          <p:cNvSpPr txBox="1">
            <a:spLocks/>
          </p:cNvSpPr>
          <p:nvPr/>
        </p:nvSpPr>
        <p:spPr>
          <a:xfrm>
            <a:off x="734020" y="1184885"/>
            <a:ext cx="10749143" cy="1033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2600" b="1" dirty="0"/>
              <a:t>Объект</a:t>
            </a:r>
            <a:r>
              <a:rPr lang="ru-RU" sz="2600" dirty="0"/>
              <a:t> — тройка &lt;пользователь, запрос, баннер&gt;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2600" b="1" dirty="0"/>
              <a:t>Цель предсказания </a:t>
            </a:r>
            <a:r>
              <a:rPr lang="ru-RU" sz="2600" dirty="0"/>
              <a:t>— кликнет ли пользователь по контекстной рекламе 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u-RU" sz="2600" dirty="0"/>
          </a:p>
        </p:txBody>
      </p:sp>
      <p:sp>
        <p:nvSpPr>
          <p:cNvPr id="4" name="Google Shape;307;p51">
            <a:extLst>
              <a:ext uri="{FF2B5EF4-FFF2-40B4-BE49-F238E27FC236}">
                <a16:creationId xmlns:a16="http://schemas.microsoft.com/office/drawing/2014/main" id="{6CB74C1E-79D2-1849-8CB7-8D4F5559CB2B}"/>
              </a:ext>
            </a:extLst>
          </p:cNvPr>
          <p:cNvSpPr txBox="1">
            <a:spLocks/>
          </p:cNvSpPr>
          <p:nvPr/>
        </p:nvSpPr>
        <p:spPr>
          <a:xfrm>
            <a:off x="751371" y="2736600"/>
            <a:ext cx="10965709" cy="13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ru-RU" sz="2600" b="1" dirty="0"/>
              <a:t>Примеры признаков</a:t>
            </a:r>
            <a:r>
              <a:rPr lang="ru-RU" sz="2600" dirty="0"/>
              <a:t>:</a:t>
            </a:r>
          </a:p>
          <a:p>
            <a:pPr marL="571500" indent="-457200">
              <a:lnSpc>
                <a:spcPct val="100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действия пользователей на сайте</a:t>
            </a:r>
          </a:p>
          <a:p>
            <a:pPr marL="571500" indent="-457200">
              <a:lnSpc>
                <a:spcPct val="100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профиль пользователя</a:t>
            </a:r>
          </a:p>
          <a:p>
            <a:pPr marL="571500" indent="-457200">
              <a:lnSpc>
                <a:spcPct val="100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история показов и кликов другим пользователям</a:t>
            </a:r>
          </a:p>
        </p:txBody>
      </p:sp>
      <p:sp>
        <p:nvSpPr>
          <p:cNvPr id="5" name="Google Shape;308;p51">
            <a:extLst>
              <a:ext uri="{FF2B5EF4-FFF2-40B4-BE49-F238E27FC236}">
                <a16:creationId xmlns:a16="http://schemas.microsoft.com/office/drawing/2014/main" id="{8A830D90-7386-9B40-87BD-EB1FA8A85B06}"/>
              </a:ext>
            </a:extLst>
          </p:cNvPr>
          <p:cNvSpPr txBox="1"/>
          <p:nvPr/>
        </p:nvSpPr>
        <p:spPr>
          <a:xfrm>
            <a:off x="751372" y="4471200"/>
            <a:ext cx="9051848" cy="14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6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Особенности задачи</a:t>
            </a:r>
            <a:r>
              <a:rPr lang="ru" sz="26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26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>
                <a:solidFill>
                  <a:schemeClr val="dk1"/>
                </a:solidFill>
                <a:ea typeface="Old Standard TT"/>
                <a:cs typeface="Old Standard TT"/>
                <a:sym typeface="Old Standard TT"/>
              </a:rPr>
              <a:t>признаки надо придумывать</a:t>
            </a:r>
            <a:endParaRPr sz="2600" dirty="0">
              <a:solidFill>
                <a:schemeClr val="dk1"/>
              </a:solidFill>
              <a:ea typeface="Old Standard TT"/>
              <a:cs typeface="Old Standard TT"/>
              <a:sym typeface="Old Standard TT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>
                <a:solidFill>
                  <a:schemeClr val="dk1"/>
                </a:solidFill>
                <a:ea typeface="Old Standard TT"/>
                <a:cs typeface="Old Standard TT"/>
                <a:sym typeface="Old Standard TT"/>
              </a:rPr>
              <a:t>данных много</a:t>
            </a:r>
            <a:endParaRPr sz="2600" dirty="0">
              <a:solidFill>
                <a:schemeClr val="dk1"/>
              </a:solidFill>
              <a:ea typeface="Old Standard TT"/>
              <a:cs typeface="Old Standard TT"/>
              <a:sym typeface="Old Standard TT"/>
            </a:endParaRPr>
          </a:p>
          <a:p>
            <a:pPr marL="571500" lvl="0" indent="-457200" algn="l" rtl="0">
              <a:spcBef>
                <a:spcPts val="0"/>
              </a:spcBef>
              <a:spcAft>
                <a:spcPts val="0"/>
              </a:spcAft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>
                <a:solidFill>
                  <a:schemeClr val="dk1"/>
                </a:solidFill>
                <a:ea typeface="Old Standard TT"/>
                <a:cs typeface="Old Standard TT"/>
                <a:sym typeface="Old Standard TT"/>
              </a:rPr>
              <a:t>главный критерий качества — доход рекламной площадки</a:t>
            </a:r>
            <a:endParaRPr sz="2600" dirty="0">
              <a:solidFill>
                <a:schemeClr val="dk1"/>
              </a:solidFill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6" name="Google Shape;306;p51">
            <a:extLst>
              <a:ext uri="{FF2B5EF4-FFF2-40B4-BE49-F238E27FC236}">
                <a16:creationId xmlns:a16="http://schemas.microsoft.com/office/drawing/2014/main" id="{A7AAF8F7-8ABF-524F-AD79-7924973F787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828" t="2276" r="1923"/>
          <a:stretch/>
        </p:blipFill>
        <p:spPr>
          <a:xfrm>
            <a:off x="8506047" y="2736600"/>
            <a:ext cx="2849521" cy="243082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7839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14;p52">
                <a:extLst>
                  <a:ext uri="{FF2B5EF4-FFF2-40B4-BE49-F238E27FC236}">
                    <a16:creationId xmlns:a16="http://schemas.microsoft.com/office/drawing/2014/main" id="{CC767E59-9556-3B45-8047-F0609142D0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292" y="1567982"/>
                <a:ext cx="6875484" cy="4884791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r>
                  <a:rPr lang="ru-RU" sz="2600" dirty="0"/>
                  <a:t>Формируем матрицу “объекты-признаки” по размеченным данным</a:t>
                </a:r>
                <a:endParaRPr lang="en-US" sz="26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endParaRPr lang="ru-RU" sz="14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r>
                  <a:rPr lang="ru-RU" sz="2600" dirty="0"/>
                  <a:t>Разбиваем данные на </a:t>
                </a:r>
                <a:r>
                  <a:rPr lang="ro-RO" sz="2600" dirty="0" err="1"/>
                  <a:t>train</a:t>
                </a:r>
                <a:r>
                  <a:rPr lang="ro-RO" sz="2600" dirty="0"/>
                  <a:t> </a:t>
                </a:r>
                <a:r>
                  <a:rPr lang="ru-RU" sz="2600" dirty="0"/>
                  <a:t>и </a:t>
                </a:r>
                <a:r>
                  <a:rPr lang="ro-RO" sz="2600" dirty="0"/>
                  <a:t>test</a:t>
                </a:r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endParaRPr lang="ro-RO" sz="14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r>
                  <a:rPr lang="ru-RU" sz="2600" dirty="0"/>
                  <a:t>Настраиваем алгоритм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600" dirty="0"/>
                  <a:t>так, чтобы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600" dirty="0"/>
                  <a:t>приближал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o-RO" sz="2600" dirty="0"/>
                  <a:t> </a:t>
                </a:r>
                <a:r>
                  <a:rPr lang="ru-RU" sz="2600" dirty="0"/>
                  <a:t>на </a:t>
                </a:r>
                <a:r>
                  <a:rPr lang="ro-RO" sz="2600" dirty="0" err="1"/>
                  <a:t>train</a:t>
                </a:r>
                <a:endParaRPr lang="ro-RO" sz="26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endParaRPr lang="ro-RO" sz="14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r>
                  <a:rPr lang="ru-RU" sz="2600" dirty="0"/>
                  <a:t>Тестируем, насколько хорошо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600" dirty="0"/>
                  <a:t>приближает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o-RO" sz="2600" i="1" dirty="0"/>
                  <a:t> </a:t>
                </a:r>
                <a:r>
                  <a:rPr lang="ru-RU" sz="2600" dirty="0"/>
                  <a:t>на </a:t>
                </a:r>
                <a:r>
                  <a:rPr lang="ro-RO" sz="2600" dirty="0"/>
                  <a:t>test</a:t>
                </a:r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endParaRPr lang="ro-RO" sz="2600" dirty="0"/>
              </a:p>
              <a:p>
                <a:pPr marL="457200" indent="0">
                  <a:spcBef>
                    <a:spcPts val="1600"/>
                  </a:spcBef>
                  <a:buFont typeface="Arial" panose="020B0604020202020204" pitchFamily="34" charset="0"/>
                  <a:buNone/>
                </a:pPr>
                <a:r>
                  <a:rPr lang="ru-RU" sz="2600" dirty="0"/>
                  <a:t>Что значит “хорошо приближает”?</a:t>
                </a:r>
              </a:p>
              <a:p>
                <a:pPr marL="0" indent="0">
                  <a:spcBef>
                    <a:spcPts val="1600"/>
                  </a:spcBef>
                  <a:buFont typeface="Arial" panose="020B0604020202020204" pitchFamily="34" charset="0"/>
                  <a:buNone/>
                </a:pPr>
                <a:endParaRPr lang="ru-RU" sz="2600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Arial" panose="020B0604020202020204" pitchFamily="34" charset="0"/>
                  <a:buNone/>
                </a:pPr>
                <a:endParaRPr lang="ru-RU" sz="2600" dirty="0"/>
              </a:p>
            </p:txBody>
          </p:sp>
        </mc:Choice>
        <mc:Fallback xmlns="">
          <p:sp>
            <p:nvSpPr>
              <p:cNvPr id="5" name="Google Shape;314;p52">
                <a:extLst>
                  <a:ext uri="{FF2B5EF4-FFF2-40B4-BE49-F238E27FC236}">
                    <a16:creationId xmlns:a16="http://schemas.microsoft.com/office/drawing/2014/main" id="{CC767E59-9556-3B45-8047-F0609142D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92" y="1567982"/>
                <a:ext cx="6875484" cy="4884791"/>
              </a:xfrm>
              <a:prstGeom prst="rect">
                <a:avLst/>
              </a:prstGeom>
              <a:blipFill>
                <a:blip r:embed="rId2"/>
                <a:stretch>
                  <a:fillRect l="-185" t="-2073" r="-1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315;p52">
            <a:extLst>
              <a:ext uri="{FF2B5EF4-FFF2-40B4-BE49-F238E27FC236}">
                <a16:creationId xmlns:a16="http://schemas.microsoft.com/office/drawing/2014/main" id="{2CB01C1B-1157-6842-A7DC-681BF0F078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172" y="1612338"/>
            <a:ext cx="5168604" cy="41513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6;p52">
            <a:extLst>
              <a:ext uri="{FF2B5EF4-FFF2-40B4-BE49-F238E27FC236}">
                <a16:creationId xmlns:a16="http://schemas.microsoft.com/office/drawing/2014/main" id="{33FCA299-DCF7-CB47-8A30-1ACD388D0216}"/>
              </a:ext>
            </a:extLst>
          </p:cNvPr>
          <p:cNvSpPr txBox="1">
            <a:spLocks/>
          </p:cNvSpPr>
          <p:nvPr/>
        </p:nvSpPr>
        <p:spPr>
          <a:xfrm>
            <a:off x="6404376" y="5986164"/>
            <a:ext cx="5475924" cy="396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 err="1"/>
              <a:t>фреймворк</a:t>
            </a:r>
            <a:r>
              <a:rPr lang="ru-RU" sz="2000" dirty="0"/>
              <a:t> машинного обучения: </a:t>
            </a:r>
            <a:r>
              <a:rPr lang="ro-RO" sz="2000" u="sng" dirty="0">
                <a:solidFill>
                  <a:schemeClr val="hlink"/>
                </a:solidFill>
                <a:hlinkClick r:id="rId4"/>
              </a:rPr>
              <a:t>medium.com</a:t>
            </a:r>
            <a:endParaRPr lang="ro-RO" sz="2000" dirty="0"/>
          </a:p>
          <a:p>
            <a:pPr marL="45720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o-RO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0E188-7DA6-6A4F-AD69-F6BE676E7F6E}"/>
              </a:ext>
            </a:extLst>
          </p:cNvPr>
          <p:cNvSpPr txBox="1"/>
          <p:nvPr/>
        </p:nvSpPr>
        <p:spPr>
          <a:xfrm>
            <a:off x="1316736" y="292085"/>
            <a:ext cx="950366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 машинного обучения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64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682496" y="292085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Метрики и функции потерь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322;p53">
            <a:extLst>
              <a:ext uri="{FF2B5EF4-FFF2-40B4-BE49-F238E27FC236}">
                <a16:creationId xmlns:a16="http://schemas.microsoft.com/office/drawing/2014/main" id="{A21DBEDD-7B60-0443-83D4-439038218263}"/>
              </a:ext>
            </a:extLst>
          </p:cNvPr>
          <p:cNvSpPr txBox="1">
            <a:spLocks/>
          </p:cNvSpPr>
          <p:nvPr/>
        </p:nvSpPr>
        <p:spPr>
          <a:xfrm>
            <a:off x="1682496" y="1317904"/>
            <a:ext cx="9253728" cy="199222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600" i="1" u="sng" dirty="0"/>
              <a:t>Метрика</a:t>
            </a:r>
            <a:r>
              <a:rPr lang="ru-RU" sz="2600" dirty="0"/>
              <a:t> — функционал, оценивающий качество предсказания</a:t>
            </a:r>
          </a:p>
          <a:p>
            <a:pPr marL="571500" indent="-457200">
              <a:spcBef>
                <a:spcPts val="800"/>
              </a:spcBef>
              <a:buClr>
                <a:srgbClr val="119A22"/>
              </a:buClr>
              <a:buSzPct val="100000"/>
            </a:pPr>
            <a:r>
              <a:rPr lang="ru-RU" sz="2600" dirty="0"/>
              <a:t>основная оценка качества модели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00000"/>
            </a:pPr>
            <a:r>
              <a:rPr lang="ru-RU" sz="2600" dirty="0"/>
              <a:t>легко интерпретируемая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00000"/>
            </a:pPr>
            <a:r>
              <a:rPr lang="ru-RU" sz="2600" dirty="0"/>
              <a:t>примеры: </a:t>
            </a:r>
            <a:r>
              <a:rPr lang="ro-RO" sz="2600" dirty="0" err="1"/>
              <a:t>accuracy</a:t>
            </a:r>
            <a:r>
              <a:rPr lang="ro-RO" sz="2600" dirty="0"/>
              <a:t>, </a:t>
            </a:r>
            <a:r>
              <a:rPr lang="ro-RO" sz="2600" dirty="0" err="1"/>
              <a:t>precision</a:t>
            </a:r>
            <a:r>
              <a:rPr lang="ro-RO" sz="2600" dirty="0"/>
              <a:t>, </a:t>
            </a:r>
            <a:r>
              <a:rPr lang="ro-RO" sz="2600" dirty="0" err="1"/>
              <a:t>recall</a:t>
            </a:r>
            <a:r>
              <a:rPr lang="ro-RO" sz="2600" dirty="0"/>
              <a:t>, F1, ROC-AUC, MAE, R</a:t>
            </a:r>
            <a:r>
              <a:rPr lang="ro-RO" sz="2600" baseline="30000" dirty="0"/>
              <a:t>2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5092873-65FC-8D49-9E59-CF8CE8470F00}"/>
              </a:ext>
            </a:extLst>
          </p:cNvPr>
          <p:cNvSpPr/>
          <p:nvPr/>
        </p:nvSpPr>
        <p:spPr>
          <a:xfrm>
            <a:off x="1682496" y="3429000"/>
            <a:ext cx="9253728" cy="2707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1600"/>
              </a:spcBef>
            </a:pPr>
            <a:r>
              <a:rPr lang="ru-RU" sz="2600" i="1" u="sng" dirty="0"/>
              <a:t>Функция потерь </a:t>
            </a:r>
            <a:r>
              <a:rPr lang="ru-RU" sz="2600" dirty="0"/>
              <a:t>— функционал, который оптимизируется в процессе обучения</a:t>
            </a:r>
          </a:p>
          <a:p>
            <a:pPr marL="571500" indent="-457200">
              <a:spcBef>
                <a:spcPts val="800"/>
              </a:spcBef>
              <a:buClr>
                <a:srgbClr val="119A2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600" dirty="0"/>
              <a:t>легко оптимизируемая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600" dirty="0"/>
              <a:t>не обязательно интерпретируемая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600" dirty="0"/>
              <a:t>нужна для процесса обучения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00000"/>
              <a:buFont typeface="Arial" panose="020B0604020202020204" pitchFamily="34" charset="0"/>
              <a:buChar char="•"/>
            </a:pPr>
            <a:r>
              <a:rPr lang="ru-RU" sz="2600" dirty="0"/>
              <a:t>примеры: </a:t>
            </a:r>
            <a:r>
              <a:rPr lang="ro-RO" sz="2600" dirty="0" err="1"/>
              <a:t>logloss</a:t>
            </a:r>
            <a:r>
              <a:rPr lang="ro-RO" sz="2600" dirty="0"/>
              <a:t>, MSE</a:t>
            </a:r>
          </a:p>
        </p:txBody>
      </p:sp>
    </p:spTree>
    <p:extLst>
      <p:ext uri="{BB962C8B-B14F-4D97-AF65-F5344CB8AC3E}">
        <p14:creationId xmlns:p14="http://schemas.microsoft.com/office/powerpoint/2010/main" val="1670418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Метрики в задаче классификации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328;p54">
            <a:extLst>
              <a:ext uri="{FF2B5EF4-FFF2-40B4-BE49-F238E27FC236}">
                <a16:creationId xmlns:a16="http://schemas.microsoft.com/office/drawing/2014/main" id="{F5147C6D-4D39-BC43-9E30-447C16598D52}"/>
              </a:ext>
            </a:extLst>
          </p:cNvPr>
          <p:cNvSpPr txBox="1">
            <a:spLocks/>
          </p:cNvSpPr>
          <p:nvPr/>
        </p:nvSpPr>
        <p:spPr>
          <a:xfrm>
            <a:off x="842052" y="1245275"/>
            <a:ext cx="11063436" cy="53577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sz="2600" dirty="0" err="1"/>
              <a:t>accuracy</a:t>
            </a:r>
            <a:r>
              <a:rPr lang="ro-RO" sz="2600" dirty="0"/>
              <a:t> (</a:t>
            </a:r>
            <a:r>
              <a:rPr lang="ru-RU" sz="2600" dirty="0"/>
              <a:t>доля верно угаданных ответов)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Метрика не подходит для случая, когда классы разбалансированы. Алгоритму выгодно относить все объекту наиболее частого класса</a:t>
            </a:r>
            <a:endParaRPr lang="en-US" sz="26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sz="2600" dirty="0" err="1"/>
              <a:t>precision</a:t>
            </a:r>
            <a:r>
              <a:rPr lang="ro-RO" sz="2600" dirty="0"/>
              <a:t> (</a:t>
            </a:r>
            <a:r>
              <a:rPr lang="ru-RU" sz="2600" dirty="0"/>
              <a:t>точность, доля верно идентифицированных объектов первого класса к общему количеству идентифицированных объектов)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Алгоритму не выгодно относить объекты класса 0 к классу 1</a:t>
            </a:r>
            <a:endParaRPr lang="en-US" sz="26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sz="2600" dirty="0" err="1"/>
              <a:t>recall</a:t>
            </a:r>
            <a:r>
              <a:rPr lang="ro-RO" sz="2600" dirty="0"/>
              <a:t> (</a:t>
            </a:r>
            <a:r>
              <a:rPr lang="ru-RU" sz="2600" dirty="0"/>
              <a:t>полнота, доля верно идентифицированных объектов первого класса к общему количеству объектов первого класса)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Алгоритму не выгодно оставлять объекты класса 1 в классе 0</a:t>
            </a:r>
            <a:endParaRPr lang="en-US" sz="26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Другие метрики: </a:t>
            </a:r>
            <a:r>
              <a:rPr lang="ro-RO" sz="2600" dirty="0"/>
              <a:t>ROC-AUC, F-</a:t>
            </a:r>
            <a:r>
              <a:rPr lang="ru-RU" sz="2600" dirty="0"/>
              <a:t>мера, </a:t>
            </a:r>
            <a:r>
              <a:rPr lang="ro-RO" sz="2600" dirty="0" err="1"/>
              <a:t>logloss</a:t>
            </a:r>
            <a:br>
              <a:rPr lang="ro-RO" sz="2600" dirty="0"/>
            </a:br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294587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Метрики в задаче регрессии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374;p61">
            <a:extLst>
              <a:ext uri="{FF2B5EF4-FFF2-40B4-BE49-F238E27FC236}">
                <a16:creationId xmlns:a16="http://schemas.microsoft.com/office/drawing/2014/main" id="{97CD679F-443F-A14B-8C05-9A77F2BF5A0F}"/>
              </a:ext>
            </a:extLst>
          </p:cNvPr>
          <p:cNvSpPr txBox="1">
            <a:spLocks/>
          </p:cNvSpPr>
          <p:nvPr/>
        </p:nvSpPr>
        <p:spPr>
          <a:xfrm>
            <a:off x="348276" y="1317903"/>
            <a:ext cx="11410908" cy="53577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dirty="0"/>
              <a:t>MSE (</a:t>
            </a:r>
            <a:r>
              <a:rPr lang="ro-RO" dirty="0" err="1"/>
              <a:t>Mean</a:t>
            </a:r>
            <a:r>
              <a:rPr lang="ro-RO" dirty="0"/>
              <a:t> Square </a:t>
            </a:r>
            <a:r>
              <a:rPr lang="ro-RO" dirty="0" err="1"/>
              <a:t>Error</a:t>
            </a:r>
            <a:r>
              <a:rPr lang="ro-RO" dirty="0"/>
              <a:t>): 	MSE(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,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) = (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 -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)</a:t>
            </a:r>
            <a:r>
              <a:rPr lang="ro-RO" baseline="30000" dirty="0"/>
              <a:t>2</a:t>
            </a:r>
            <a:br>
              <a:rPr lang="ro-RO" dirty="0"/>
            </a:br>
            <a:r>
              <a:rPr lang="ru-RU" dirty="0">
                <a:solidFill>
                  <a:srgbClr val="666666"/>
                </a:solidFill>
              </a:rPr>
              <a:t>Легко оптимизировать, сложнее интерпретировать</a:t>
            </a: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dirty="0"/>
              <a:t>MAE (</a:t>
            </a:r>
            <a:r>
              <a:rPr lang="ro-RO" dirty="0" err="1"/>
              <a:t>Mean</a:t>
            </a:r>
            <a:r>
              <a:rPr lang="ro-RO" dirty="0"/>
              <a:t> Absolute </a:t>
            </a:r>
            <a:r>
              <a:rPr lang="ro-RO" dirty="0" err="1"/>
              <a:t>Error</a:t>
            </a:r>
            <a:r>
              <a:rPr lang="ro-RO" dirty="0"/>
              <a:t>): 	MAE(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,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) = |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 -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|</a:t>
            </a:r>
            <a:br>
              <a:rPr lang="ro-RO" dirty="0"/>
            </a:br>
            <a:r>
              <a:rPr lang="ru-RU" dirty="0">
                <a:solidFill>
                  <a:srgbClr val="666666"/>
                </a:solidFill>
              </a:rPr>
              <a:t>Легко интерпретировать, но сложно оптимизировать</a:t>
            </a: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dirty="0"/>
              <a:t>R</a:t>
            </a:r>
            <a:r>
              <a:rPr lang="ro-RO" baseline="30000" dirty="0"/>
              <a:t>2 </a:t>
            </a:r>
            <a:r>
              <a:rPr lang="ro-RO" dirty="0"/>
              <a:t>— </a:t>
            </a:r>
            <a:r>
              <a:rPr lang="ru-RU" dirty="0"/>
              <a:t>коэффициент детерминации: </a:t>
            </a:r>
            <a:r>
              <a:rPr lang="ro-RO" dirty="0"/>
              <a:t>R</a:t>
            </a:r>
            <a:r>
              <a:rPr lang="ro-RO" baseline="30000" dirty="0"/>
              <a:t>2</a:t>
            </a:r>
            <a:r>
              <a:rPr lang="ro-RO" dirty="0"/>
              <a:t>(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,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) = 1 - MSE / </a:t>
            </a:r>
            <a:r>
              <a:rPr lang="ro-RO" dirty="0" err="1"/>
              <a:t>D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br>
              <a:rPr lang="ro-RO" dirty="0"/>
            </a:br>
            <a:r>
              <a:rPr lang="ru-RU" dirty="0">
                <a:solidFill>
                  <a:srgbClr val="666666"/>
                </a:solidFill>
              </a:rPr>
              <a:t>У хороших моделей близок к 1, у не очень хороших близок к 0. Если </a:t>
            </a:r>
            <a:r>
              <a:rPr lang="ro-RO" dirty="0">
                <a:solidFill>
                  <a:srgbClr val="666666"/>
                </a:solidFill>
              </a:rPr>
              <a:t>R</a:t>
            </a:r>
            <a:r>
              <a:rPr lang="ro-RO" baseline="30000" dirty="0">
                <a:solidFill>
                  <a:srgbClr val="666666"/>
                </a:solidFill>
              </a:rPr>
              <a:t>2</a:t>
            </a:r>
            <a:r>
              <a:rPr lang="ro-RO" dirty="0">
                <a:solidFill>
                  <a:srgbClr val="666666"/>
                </a:solidFill>
              </a:rPr>
              <a:t> &lt; 0, </a:t>
            </a:r>
            <a:r>
              <a:rPr lang="ru-RU" dirty="0">
                <a:solidFill>
                  <a:srgbClr val="666666"/>
                </a:solidFill>
              </a:rPr>
              <a:t>то модель “очень плохая”.</a:t>
            </a: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dirty="0"/>
              <a:t>Несимметричные функции потерь</a:t>
            </a:r>
            <a:br>
              <a:rPr lang="ru-RU" dirty="0"/>
            </a:br>
            <a:r>
              <a:rPr lang="ru-RU" dirty="0">
                <a:solidFill>
                  <a:srgbClr val="666666"/>
                </a:solidFill>
              </a:rPr>
              <a:t>За “недостачу” штрафуют сильнее, чем за “избыток”</a:t>
            </a:r>
            <a:br>
              <a:rPr lang="ru-RU" dirty="0"/>
            </a:br>
            <a:endParaRPr lang="ru-RU" dirty="0"/>
          </a:p>
        </p:txBody>
      </p:sp>
      <p:cxnSp>
        <p:nvCxnSpPr>
          <p:cNvPr id="4" name="Google Shape;375;p61">
            <a:extLst>
              <a:ext uri="{FF2B5EF4-FFF2-40B4-BE49-F238E27FC236}">
                <a16:creationId xmlns:a16="http://schemas.microsoft.com/office/drawing/2014/main" id="{58CA2B8D-5816-9640-9C1B-DC822B1F41E0}"/>
              </a:ext>
            </a:extLst>
          </p:cNvPr>
          <p:cNvCxnSpPr>
            <a:cxnSpLocks/>
          </p:cNvCxnSpPr>
          <p:nvPr/>
        </p:nvCxnSpPr>
        <p:spPr>
          <a:xfrm>
            <a:off x="8083803" y="1496293"/>
            <a:ext cx="1931054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75;p61">
            <a:extLst>
              <a:ext uri="{FF2B5EF4-FFF2-40B4-BE49-F238E27FC236}">
                <a16:creationId xmlns:a16="http://schemas.microsoft.com/office/drawing/2014/main" id="{1F02C383-CE5D-5A4D-ADA6-032038314FC2}"/>
              </a:ext>
            </a:extLst>
          </p:cNvPr>
          <p:cNvCxnSpPr>
            <a:cxnSpLocks/>
          </p:cNvCxnSpPr>
          <p:nvPr/>
        </p:nvCxnSpPr>
        <p:spPr>
          <a:xfrm>
            <a:off x="9049330" y="2650179"/>
            <a:ext cx="1931054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2276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682496" y="292085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Переобучение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439;p69">
            <a:extLst>
              <a:ext uri="{FF2B5EF4-FFF2-40B4-BE49-F238E27FC236}">
                <a16:creationId xmlns:a16="http://schemas.microsoft.com/office/drawing/2014/main" id="{41A93B45-7AED-7B4E-A9DD-4E109F2C4338}"/>
              </a:ext>
            </a:extLst>
          </p:cNvPr>
          <p:cNvSpPr txBox="1">
            <a:spLocks/>
          </p:cNvSpPr>
          <p:nvPr/>
        </p:nvSpPr>
        <p:spPr>
          <a:xfrm>
            <a:off x="440805" y="1371925"/>
            <a:ext cx="6591180" cy="369385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spcBef>
                <a:spcPts val="0"/>
              </a:spcBef>
              <a:buClr>
                <a:srgbClr val="00B050"/>
              </a:buClr>
              <a:buSzPts val="1800"/>
              <a:buNone/>
            </a:pPr>
            <a:r>
              <a:rPr lang="ru-RU" sz="2600" dirty="0"/>
              <a:t>Из-за чего возникает переобучение?</a:t>
            </a:r>
            <a:endParaRPr lang="en-US" sz="2600" dirty="0"/>
          </a:p>
          <a:p>
            <a:pPr marL="457200" indent="-342900">
              <a:spcBef>
                <a:spcPts val="0"/>
              </a:spcBef>
              <a:buClr>
                <a:srgbClr val="00B050"/>
              </a:buClr>
              <a:buSzPts val="1800"/>
              <a:buFont typeface="Arial" panose="020B0604020202020204" pitchFamily="34" charset="0"/>
              <a:buChar char="●"/>
            </a:pPr>
            <a:endParaRPr lang="ru-RU" sz="1400" dirty="0"/>
          </a:p>
          <a:p>
            <a:pPr marL="1054100" lvl="1" indent="-457200">
              <a:spcBef>
                <a:spcPts val="0"/>
              </a:spcBef>
              <a:buClr>
                <a:srgbClr val="00B050"/>
              </a:buClr>
              <a:buSzPct val="120000"/>
            </a:pPr>
            <a:r>
              <a:rPr lang="ru-RU" sz="2600" dirty="0"/>
              <a:t>Переобучение есть всегда, когда выбор делается на основе заведомо неполной информации</a:t>
            </a:r>
            <a:endParaRPr lang="en-US" sz="2600" dirty="0"/>
          </a:p>
          <a:p>
            <a:pPr marL="914400" lvl="1" indent="-317500">
              <a:spcBef>
                <a:spcPts val="0"/>
              </a:spcBef>
              <a:buClr>
                <a:srgbClr val="00B050"/>
              </a:buClr>
              <a:buSzPct val="120000"/>
            </a:pPr>
            <a:endParaRPr lang="ru-RU" sz="1000" dirty="0">
              <a:solidFill>
                <a:srgbClr val="666666"/>
              </a:solidFill>
            </a:endParaRPr>
          </a:p>
          <a:p>
            <a:pPr marL="1054100" lvl="1" indent="-457200">
              <a:spcBef>
                <a:spcPts val="0"/>
              </a:spcBef>
              <a:buClr>
                <a:srgbClr val="00B050"/>
              </a:buClr>
              <a:buSzPct val="120000"/>
            </a:pPr>
            <a:r>
              <a:rPr lang="ru-RU" sz="2600" dirty="0"/>
              <a:t>Слишком сложная/гибкая модель может чрезмерно подстроиться под обучающую выборку и потерять способность находить нижележащие закономерности в новых данных</a:t>
            </a:r>
            <a:endParaRPr lang="en-US" sz="2600" dirty="0"/>
          </a:p>
        </p:txBody>
      </p:sp>
      <p:grpSp>
        <p:nvGrpSpPr>
          <p:cNvPr id="19" name="Google Shape;440;p69">
            <a:extLst>
              <a:ext uri="{FF2B5EF4-FFF2-40B4-BE49-F238E27FC236}">
                <a16:creationId xmlns:a16="http://schemas.microsoft.com/office/drawing/2014/main" id="{A9922126-50FE-D448-AB4F-4F6C4B6BDB56}"/>
              </a:ext>
            </a:extLst>
          </p:cNvPr>
          <p:cNvGrpSpPr/>
          <p:nvPr/>
        </p:nvGrpSpPr>
        <p:grpSpPr>
          <a:xfrm>
            <a:off x="6887408" y="1480601"/>
            <a:ext cx="4837069" cy="3916761"/>
            <a:chOff x="5751234" y="1555143"/>
            <a:chExt cx="3233127" cy="2488809"/>
          </a:xfrm>
        </p:grpSpPr>
        <p:grpSp>
          <p:nvGrpSpPr>
            <p:cNvPr id="20" name="Google Shape;441;p69">
              <a:extLst>
                <a:ext uri="{FF2B5EF4-FFF2-40B4-BE49-F238E27FC236}">
                  <a16:creationId xmlns:a16="http://schemas.microsoft.com/office/drawing/2014/main" id="{8FCABFB6-1091-B045-8CFD-307864031160}"/>
                </a:ext>
              </a:extLst>
            </p:cNvPr>
            <p:cNvGrpSpPr/>
            <p:nvPr/>
          </p:nvGrpSpPr>
          <p:grpSpPr>
            <a:xfrm>
              <a:off x="5751234" y="1555143"/>
              <a:ext cx="3233127" cy="2102269"/>
              <a:chOff x="5923209" y="1570130"/>
              <a:chExt cx="3233127" cy="2102269"/>
            </a:xfrm>
          </p:grpSpPr>
          <p:pic>
            <p:nvPicPr>
              <p:cNvPr id="22" name="Google Shape;442;p69">
                <a:extLst>
                  <a:ext uri="{FF2B5EF4-FFF2-40B4-BE49-F238E27FC236}">
                    <a16:creationId xmlns:a16="http://schemas.microsoft.com/office/drawing/2014/main" id="{E0B511C3-0870-8C45-8E04-AA4D3D3FA2E2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194625" y="1662425"/>
                <a:ext cx="2732400" cy="20099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" name="Google Shape;443;p69">
                <a:extLst>
                  <a:ext uri="{FF2B5EF4-FFF2-40B4-BE49-F238E27FC236}">
                    <a16:creationId xmlns:a16="http://schemas.microsoft.com/office/drawing/2014/main" id="{4F379A8F-1F90-D641-BE62-5927B3C3FC8D}"/>
                  </a:ext>
                </a:extLst>
              </p:cNvPr>
              <p:cNvSpPr txBox="1"/>
              <p:nvPr/>
            </p:nvSpPr>
            <p:spPr>
              <a:xfrm>
                <a:off x="5923209" y="1570130"/>
                <a:ext cx="743100" cy="3063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dirty="0"/>
                  <a:t>Ошибка</a:t>
                </a:r>
                <a:endParaRPr dirty="0"/>
              </a:p>
            </p:txBody>
          </p:sp>
          <p:sp>
            <p:nvSpPr>
              <p:cNvPr id="24" name="Google Shape;444;p69">
                <a:extLst>
                  <a:ext uri="{FF2B5EF4-FFF2-40B4-BE49-F238E27FC236}">
                    <a16:creationId xmlns:a16="http://schemas.microsoft.com/office/drawing/2014/main" id="{E49BFB31-B226-554B-B32F-E162535511E2}"/>
                  </a:ext>
                </a:extLst>
              </p:cNvPr>
              <p:cNvSpPr txBox="1"/>
              <p:nvPr/>
            </p:nvSpPr>
            <p:spPr>
              <a:xfrm>
                <a:off x="8110136" y="2017527"/>
                <a:ext cx="9042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>
                    <a:solidFill>
                      <a:srgbClr val="FF0000"/>
                    </a:solidFill>
                  </a:rPr>
                  <a:t>Тестовая выборка</a:t>
                </a:r>
                <a:endParaRPr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Google Shape;445;p69">
                <a:extLst>
                  <a:ext uri="{FF2B5EF4-FFF2-40B4-BE49-F238E27FC236}">
                    <a16:creationId xmlns:a16="http://schemas.microsoft.com/office/drawing/2014/main" id="{371D2179-54A5-0D4D-BB7E-FD72853B9151}"/>
                  </a:ext>
                </a:extLst>
              </p:cNvPr>
              <p:cNvSpPr txBox="1"/>
              <p:nvPr/>
            </p:nvSpPr>
            <p:spPr>
              <a:xfrm>
                <a:off x="8134236" y="2918366"/>
                <a:ext cx="1022100" cy="4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ru" dirty="0">
                    <a:solidFill>
                      <a:srgbClr val="0000FF"/>
                    </a:solidFill>
                  </a:rPr>
                  <a:t>Обучающая выборка</a:t>
                </a:r>
                <a:endParaRPr dirty="0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21" name="Google Shape;446;p69">
              <a:extLst>
                <a:ext uri="{FF2B5EF4-FFF2-40B4-BE49-F238E27FC236}">
                  <a16:creationId xmlns:a16="http://schemas.microsoft.com/office/drawing/2014/main" id="{679FBEBF-B743-5244-8D1C-D4951FC6814B}"/>
                </a:ext>
              </a:extLst>
            </p:cNvPr>
            <p:cNvSpPr txBox="1"/>
            <p:nvPr/>
          </p:nvSpPr>
          <p:spPr>
            <a:xfrm>
              <a:off x="7992341" y="3591852"/>
              <a:ext cx="839700" cy="45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" dirty="0"/>
                <a:t>Итерация обучения</a:t>
              </a:r>
              <a:endParaRPr dirty="0"/>
            </a:p>
          </p:txBody>
        </p:sp>
      </p:grp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AE381FAA-5B21-184D-A05F-9B833BB85B58}"/>
              </a:ext>
            </a:extLst>
          </p:cNvPr>
          <p:cNvSpPr/>
          <p:nvPr/>
        </p:nvSpPr>
        <p:spPr>
          <a:xfrm>
            <a:off x="440805" y="5337984"/>
            <a:ext cx="107808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spcBef>
                <a:spcPts val="0"/>
              </a:spcBef>
              <a:buClr>
                <a:srgbClr val="00B050"/>
              </a:buClr>
              <a:buSzPts val="1800"/>
              <a:buNone/>
            </a:pPr>
            <a:r>
              <a:rPr lang="ru-RU" sz="2600" dirty="0"/>
              <a:t>Как обнаружить переобучение?</a:t>
            </a:r>
            <a:endParaRPr lang="en-US" sz="2600" dirty="0"/>
          </a:p>
          <a:p>
            <a:pPr marL="457200" indent="-342900">
              <a:spcBef>
                <a:spcPts val="0"/>
              </a:spcBef>
              <a:buClr>
                <a:srgbClr val="00B050"/>
              </a:buClr>
              <a:buSzPts val="1800"/>
              <a:buFont typeface="Arial" panose="020B0604020202020204" pitchFamily="34" charset="0"/>
              <a:buChar char="●"/>
            </a:pPr>
            <a:endParaRPr lang="ru-RU" sz="800" dirty="0"/>
          </a:p>
          <a:p>
            <a:pPr marL="1054100" lvl="1" indent="-457200">
              <a:spcBef>
                <a:spcPts val="0"/>
              </a:spcBef>
              <a:buClr>
                <a:srgbClr val="00B050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Разбивать данные на обучающую и тестовую выборки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BF6AE259-A296-3B41-93BF-CB1E4E9D80EF}"/>
              </a:ext>
            </a:extLst>
          </p:cNvPr>
          <p:cNvSpPr/>
          <p:nvPr/>
        </p:nvSpPr>
        <p:spPr>
          <a:xfrm>
            <a:off x="7244590" y="1853965"/>
            <a:ext cx="271849" cy="296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B17EDC00-9F74-4C4E-BF24-80E9B95B6F4E}"/>
              </a:ext>
            </a:extLst>
          </p:cNvPr>
          <p:cNvCxnSpPr>
            <a:cxnSpLocks/>
          </p:cNvCxnSpPr>
          <p:nvPr/>
        </p:nvCxnSpPr>
        <p:spPr>
          <a:xfrm>
            <a:off x="7367666" y="1899410"/>
            <a:ext cx="0" cy="2725056"/>
          </a:xfrm>
          <a:prstGeom prst="line">
            <a:avLst/>
          </a:prstGeom>
          <a:ln w="41275">
            <a:solidFill>
              <a:schemeClr val="bg2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54BAAD40-867A-B740-A0BE-5B0CE293F898}"/>
              </a:ext>
            </a:extLst>
          </p:cNvPr>
          <p:cNvSpPr/>
          <p:nvPr/>
        </p:nvSpPr>
        <p:spPr>
          <a:xfrm>
            <a:off x="11252069" y="4515730"/>
            <a:ext cx="271849" cy="296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102BADE7-BAE1-4446-A4E7-163365716B7F}"/>
              </a:ext>
            </a:extLst>
          </p:cNvPr>
          <p:cNvCxnSpPr>
            <a:cxnSpLocks/>
          </p:cNvCxnSpPr>
          <p:nvPr/>
        </p:nvCxnSpPr>
        <p:spPr>
          <a:xfrm flipH="1">
            <a:off x="7367666" y="4624466"/>
            <a:ext cx="4129128" cy="0"/>
          </a:xfrm>
          <a:prstGeom prst="line">
            <a:avLst/>
          </a:prstGeom>
          <a:ln w="41275" cap="rnd">
            <a:solidFill>
              <a:schemeClr val="bg2">
                <a:lumMod val="50000"/>
              </a:schemeClr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323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197864" y="383525"/>
            <a:ext cx="97962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Как автоматизировать 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Mining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135;p29">
            <a:extLst>
              <a:ext uri="{FF2B5EF4-FFF2-40B4-BE49-F238E27FC236}">
                <a16:creationId xmlns:a16="http://schemas.microsoft.com/office/drawing/2014/main" id="{EBB7A24C-1CC8-724E-80B2-F7134B378500}"/>
              </a:ext>
            </a:extLst>
          </p:cNvPr>
          <p:cNvSpPr txBox="1">
            <a:spLocks/>
          </p:cNvSpPr>
          <p:nvPr/>
        </p:nvSpPr>
        <p:spPr>
          <a:xfrm>
            <a:off x="787188" y="1573936"/>
            <a:ext cx="5099816" cy="429651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“Хаотический” анализ данных хорош для </a:t>
            </a:r>
            <a:r>
              <a:rPr lang="ru-RU" sz="2600" dirty="0" err="1"/>
              <a:t>стартапов</a:t>
            </a:r>
            <a:r>
              <a:rPr lang="ru-RU" sz="2600" dirty="0"/>
              <a:t> и курсов машинного обучения</a:t>
            </a:r>
            <a:endParaRPr lang="en-US" sz="2600" dirty="0"/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2600" dirty="0"/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Для достижения максимальной эффективности необходима методология работы с данными</a:t>
            </a:r>
            <a:endParaRPr lang="en-US" sz="2600" dirty="0"/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2600" dirty="0"/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sz="2600" dirty="0"/>
              <a:t>CRISP-DM — </a:t>
            </a:r>
            <a:r>
              <a:rPr lang="ru-RU" sz="2600" dirty="0"/>
              <a:t>наиболее распространённая из них</a:t>
            </a:r>
          </a:p>
        </p:txBody>
      </p:sp>
      <p:pic>
        <p:nvPicPr>
          <p:cNvPr id="4" name="Google Shape;136;p29">
            <a:extLst>
              <a:ext uri="{FF2B5EF4-FFF2-40B4-BE49-F238E27FC236}">
                <a16:creationId xmlns:a16="http://schemas.microsoft.com/office/drawing/2014/main" id="{9DEA02E7-E757-F84C-AA0C-CBFE5B4A97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132" y="1537360"/>
            <a:ext cx="5099816" cy="400086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7;p29">
            <a:extLst>
              <a:ext uri="{FF2B5EF4-FFF2-40B4-BE49-F238E27FC236}">
                <a16:creationId xmlns:a16="http://schemas.microsoft.com/office/drawing/2014/main" id="{D1EA5B45-E0F8-F14A-B1BD-59F3013E24F2}"/>
              </a:ext>
            </a:extLst>
          </p:cNvPr>
          <p:cNvSpPr txBox="1"/>
          <p:nvPr/>
        </p:nvSpPr>
        <p:spPr>
          <a:xfrm>
            <a:off x="7496397" y="5760720"/>
            <a:ext cx="260728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+mj-lt"/>
                <a:ea typeface="Old Standard TT"/>
                <a:cs typeface="Old Standard TT"/>
                <a:sym typeface="Old Standard TT"/>
              </a:rPr>
              <a:t>Источник: </a:t>
            </a:r>
            <a:r>
              <a:rPr lang="ru" u="sng" dirty="0">
                <a:solidFill>
                  <a:schemeClr val="hlink"/>
                </a:solidFill>
                <a:latin typeface="+mj-lt"/>
                <a:ea typeface="Old Standard TT"/>
                <a:cs typeface="Old Standard TT"/>
                <a:sym typeface="Old Standard TT"/>
                <a:hlinkClick r:id="rId4"/>
              </a:rPr>
              <a:t>knuggets.com</a:t>
            </a:r>
            <a:endParaRPr dirty="0">
              <a:latin typeface="+mj-lt"/>
              <a:ea typeface="Old Standard TT"/>
              <a:cs typeface="Old Standard TT"/>
              <a:sym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129632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932688" y="328661"/>
            <a:ext cx="10058400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CRISP-DM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5F7DF1-CEEE-7F4A-9509-17F46449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28" y="1324250"/>
            <a:ext cx="5287875" cy="4564486"/>
          </a:xfrm>
          <a:prstGeom prst="rect">
            <a:avLst/>
          </a:prstGeom>
        </p:spPr>
      </p:pic>
      <p:sp>
        <p:nvSpPr>
          <p:cNvPr id="6" name="Google Shape;143;p30">
            <a:extLst>
              <a:ext uri="{FF2B5EF4-FFF2-40B4-BE49-F238E27FC236}">
                <a16:creationId xmlns:a16="http://schemas.microsoft.com/office/drawing/2014/main" id="{A92C62E8-272E-9149-9059-70002E462F7D}"/>
              </a:ext>
            </a:extLst>
          </p:cNvPr>
          <p:cNvSpPr txBox="1">
            <a:spLocks/>
          </p:cNvSpPr>
          <p:nvPr/>
        </p:nvSpPr>
        <p:spPr>
          <a:xfrm>
            <a:off x="1169580" y="1701209"/>
            <a:ext cx="5890439" cy="38750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sz="2600" b="1" dirty="0" err="1"/>
              <a:t>CR</a:t>
            </a:r>
            <a:r>
              <a:rPr lang="ro-RO" sz="2600" dirty="0" err="1"/>
              <a:t>oss</a:t>
            </a:r>
            <a:r>
              <a:rPr lang="ro-RO" sz="2600" dirty="0"/>
              <a:t> </a:t>
            </a:r>
            <a:r>
              <a:rPr lang="ro-RO" sz="2600" b="1" dirty="0"/>
              <a:t>I</a:t>
            </a:r>
            <a:r>
              <a:rPr lang="ro-RO" sz="2600" dirty="0"/>
              <a:t>ndustry </a:t>
            </a:r>
            <a:r>
              <a:rPr lang="ro-RO" sz="2600" b="1" dirty="0"/>
              <a:t>S</a:t>
            </a:r>
            <a:r>
              <a:rPr lang="ro-RO" sz="2600" dirty="0"/>
              <a:t>tandard </a:t>
            </a:r>
            <a:r>
              <a:rPr lang="ro-RO" sz="2600" b="1" dirty="0" err="1"/>
              <a:t>P</a:t>
            </a:r>
            <a:r>
              <a:rPr lang="ro-RO" sz="2600" dirty="0" err="1"/>
              <a:t>rocess</a:t>
            </a:r>
            <a:r>
              <a:rPr lang="ro-RO" sz="2600" dirty="0"/>
              <a:t> for </a:t>
            </a:r>
            <a:r>
              <a:rPr lang="ro-RO" sz="2600" b="1" dirty="0"/>
              <a:t>D</a:t>
            </a:r>
            <a:r>
              <a:rPr lang="ro-RO" sz="2600" dirty="0"/>
              <a:t>ata </a:t>
            </a:r>
            <a:r>
              <a:rPr lang="ro-RO" sz="2600" b="1" dirty="0" err="1"/>
              <a:t>M</a:t>
            </a:r>
            <a:r>
              <a:rPr lang="ro-RO" sz="2600" dirty="0" err="1"/>
              <a:t>ining</a:t>
            </a:r>
            <a:endParaRPr lang="ru-RU" sz="2600" dirty="0"/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o-RO" dirty="0"/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Стандарт, описывающий общие процессы работы с данными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dirty="0"/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Методология должна быть адаптирована к конкретному проекту</a:t>
            </a:r>
          </a:p>
        </p:txBody>
      </p:sp>
    </p:spTree>
    <p:extLst>
      <p:ext uri="{BB962C8B-B14F-4D97-AF65-F5344CB8AC3E}">
        <p14:creationId xmlns:p14="http://schemas.microsoft.com/office/powerpoint/2010/main" val="310035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920597" y="328661"/>
            <a:ext cx="835080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План лекции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B8F156-F58D-4740-BE26-0A56588DE2D4}"/>
              </a:ext>
            </a:extLst>
          </p:cNvPr>
          <p:cNvSpPr txBox="1"/>
          <p:nvPr/>
        </p:nvSpPr>
        <p:spPr>
          <a:xfrm>
            <a:off x="1743457" y="1582781"/>
            <a:ext cx="8827008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Значение машинного обучения в современном мире</a:t>
            </a:r>
            <a:endParaRPr lang="en-US" sz="2600" dirty="0">
              <a:cs typeface="Calibri" panose="020F0502020204030204" pitchFamily="34" charset="0"/>
            </a:endParaRPr>
          </a:p>
          <a:p>
            <a:pPr marL="342900" indent="-3429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2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Различные постановки задач машинного обучения:</a:t>
            </a:r>
            <a:endParaRPr lang="en-US" sz="26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800" dirty="0">
              <a:cs typeface="Calibri" panose="020F0502020204030204" pitchFamily="34" charset="0"/>
            </a:endParaRPr>
          </a:p>
          <a:p>
            <a:pPr marL="1428750" lvl="2" indent="-514350">
              <a:buClr>
                <a:srgbClr val="119A22"/>
              </a:buClr>
              <a:buSzPct val="80000"/>
              <a:buFont typeface="Arial" panose="020B0604020202020204" pitchFamily="34" charset="0"/>
              <a:buChar char="•"/>
            </a:pPr>
            <a:r>
              <a:rPr lang="ro-RO" sz="2600" dirty="0" err="1">
                <a:cs typeface="Calibri" panose="020F0502020204030204" pitchFamily="34" charset="0"/>
              </a:rPr>
              <a:t>Supervised</a:t>
            </a:r>
            <a:r>
              <a:rPr lang="ro-RO" sz="2600" dirty="0">
                <a:cs typeface="Calibri" panose="020F0502020204030204" pitchFamily="34" charset="0"/>
              </a:rPr>
              <a:t> </a:t>
            </a:r>
            <a:r>
              <a:rPr lang="ro-RO" sz="2600" dirty="0" err="1">
                <a:cs typeface="Calibri" panose="020F0502020204030204" pitchFamily="34" charset="0"/>
              </a:rPr>
              <a:t>Learning</a:t>
            </a:r>
            <a:endParaRPr lang="ru-RU" sz="2600" dirty="0">
              <a:cs typeface="Calibri" panose="020F0502020204030204" pitchFamily="34" charset="0"/>
            </a:endParaRPr>
          </a:p>
          <a:p>
            <a:pPr marL="1428750" lvl="2" indent="-514350">
              <a:buClr>
                <a:srgbClr val="119A22"/>
              </a:buClr>
              <a:buSzPct val="80000"/>
              <a:buFont typeface="Arial" panose="020B0604020202020204" pitchFamily="34" charset="0"/>
              <a:buChar char="•"/>
            </a:pPr>
            <a:endParaRPr lang="ro-RO" sz="800" dirty="0">
              <a:cs typeface="Calibri" panose="020F0502020204030204" pitchFamily="34" charset="0"/>
            </a:endParaRPr>
          </a:p>
          <a:p>
            <a:pPr marL="1428750" lvl="2" indent="-514350">
              <a:buClr>
                <a:srgbClr val="119A22"/>
              </a:buClr>
              <a:buSzPct val="80000"/>
              <a:buFont typeface="Arial" panose="020B0604020202020204" pitchFamily="34" charset="0"/>
              <a:buChar char="•"/>
            </a:pPr>
            <a:r>
              <a:rPr lang="ro-RO" sz="2600" dirty="0" err="1">
                <a:cs typeface="Calibri" panose="020F0502020204030204" pitchFamily="34" charset="0"/>
              </a:rPr>
              <a:t>Unsupervised</a:t>
            </a:r>
            <a:r>
              <a:rPr lang="ro-RO" sz="2600" dirty="0">
                <a:cs typeface="Calibri" panose="020F0502020204030204" pitchFamily="34" charset="0"/>
              </a:rPr>
              <a:t> </a:t>
            </a:r>
            <a:r>
              <a:rPr lang="ro-RO" sz="2600" dirty="0" err="1">
                <a:cs typeface="Calibri" panose="020F0502020204030204" pitchFamily="34" charset="0"/>
              </a:rPr>
              <a:t>Learning</a:t>
            </a:r>
            <a:endParaRPr lang="ru-RU" sz="2600" dirty="0">
              <a:cs typeface="Calibri" panose="020F0502020204030204" pitchFamily="34" charset="0"/>
            </a:endParaRPr>
          </a:p>
          <a:p>
            <a:pPr marL="285750" indent="-2857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2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Примеры задач</a:t>
            </a: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2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Метрики и функции потерь</a:t>
            </a:r>
            <a:endParaRPr lang="en-US" sz="2600" dirty="0">
              <a:cs typeface="Calibri" panose="020F0502020204030204" pitchFamily="34" charset="0"/>
            </a:endParaRPr>
          </a:p>
          <a:p>
            <a:pPr marL="342900" indent="-3429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2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800" dirty="0"/>
              <a:t>Переобучение и обобщающая способность</a:t>
            </a: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2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800" dirty="0">
                <a:cs typeface="Calibri" panose="020F0502020204030204" pitchFamily="34" charset="0"/>
              </a:rPr>
              <a:t>Фреймворк </a:t>
            </a:r>
            <a:r>
              <a:rPr lang="en-US" sz="2800" dirty="0">
                <a:cs typeface="Calibri" panose="020F0502020204030204" pitchFamily="34" charset="0"/>
              </a:rPr>
              <a:t>CRISP-DM</a:t>
            </a: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2600" dirty="0"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64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932688" y="328661"/>
            <a:ext cx="100584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ro-RO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CRISP-DM: </a:t>
            </a:r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бизнес-анализ</a:t>
            </a:r>
            <a:endParaRPr lang="ru-RU" sz="40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5F7DF1-CEEE-7F4A-9509-17F46449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28" y="1324250"/>
            <a:ext cx="5287875" cy="4564486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26F05043-3E57-5242-A39C-3FEC8126364F}"/>
              </a:ext>
            </a:extLst>
          </p:cNvPr>
          <p:cNvSpPr/>
          <p:nvPr/>
        </p:nvSpPr>
        <p:spPr>
          <a:xfrm>
            <a:off x="8065828" y="2244573"/>
            <a:ext cx="1086366" cy="340242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150;p31">
            <a:extLst>
              <a:ext uri="{FF2B5EF4-FFF2-40B4-BE49-F238E27FC236}">
                <a16:creationId xmlns:a16="http://schemas.microsoft.com/office/drawing/2014/main" id="{5798F276-62E3-5B46-8D47-4DEA9F947830}"/>
              </a:ext>
            </a:extLst>
          </p:cNvPr>
          <p:cNvSpPr txBox="1">
            <a:spLocks/>
          </p:cNvSpPr>
          <p:nvPr/>
        </p:nvSpPr>
        <p:spPr>
          <a:xfrm>
            <a:off x="758264" y="1531406"/>
            <a:ext cx="6833379" cy="436215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Определение бизнес-целей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например: уменьшение оттока клиентов</a:t>
            </a:r>
            <a:endParaRPr lang="en-US" sz="26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14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Оценка текущей ситуации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ресурсы, риски, окупаемость</a:t>
            </a:r>
            <a:endParaRPr lang="en-US" sz="26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14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Определение целей аналитики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  <a:highlight>
                  <a:srgbClr val="FFFFFF"/>
                </a:highlight>
              </a:rPr>
              <a:t>целевые метрики, критерии успеха</a:t>
            </a:r>
            <a:endParaRPr lang="en-US" sz="26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1400" dirty="0">
              <a:solidFill>
                <a:srgbClr val="666666"/>
              </a:solidFill>
              <a:highlight>
                <a:srgbClr val="FFFFFF"/>
              </a:highlight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Подготовка плана проекта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оценка фаз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3668165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932688" y="328661"/>
            <a:ext cx="100584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ro-RO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CRISP-DM: </a:t>
            </a:r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анализ</a:t>
            </a:r>
            <a:r>
              <a:rPr lang="en-US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данных</a:t>
            </a:r>
            <a:endParaRPr lang="ru-RU" sz="40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5F7DF1-CEEE-7F4A-9509-17F46449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28" y="1324250"/>
            <a:ext cx="5287875" cy="4564486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26F05043-3E57-5242-A39C-3FEC8126364F}"/>
              </a:ext>
            </a:extLst>
          </p:cNvPr>
          <p:cNvSpPr/>
          <p:nvPr/>
        </p:nvSpPr>
        <p:spPr>
          <a:xfrm>
            <a:off x="9659678" y="2244573"/>
            <a:ext cx="1086366" cy="340242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158;p32">
            <a:extLst>
              <a:ext uri="{FF2B5EF4-FFF2-40B4-BE49-F238E27FC236}">
                <a16:creationId xmlns:a16="http://schemas.microsoft.com/office/drawing/2014/main" id="{3E3FEA16-C18C-3C45-A860-39968B822901}"/>
              </a:ext>
            </a:extLst>
          </p:cNvPr>
          <p:cNvSpPr txBox="1">
            <a:spLocks/>
          </p:cNvSpPr>
          <p:nvPr/>
        </p:nvSpPr>
        <p:spPr>
          <a:xfrm>
            <a:off x="456078" y="1412230"/>
            <a:ext cx="6650574" cy="48602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Сбор данных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анализ источников, сбор недостающих данных</a:t>
            </a:r>
            <a:endParaRPr lang="en-US" sz="2600" dirty="0">
              <a:solidFill>
                <a:srgbClr val="666666"/>
              </a:solidFill>
            </a:endParaRPr>
          </a:p>
          <a:p>
            <a:pPr marL="457200" indent="-3429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16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Описание данных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формирование БД, вычисление статистик</a:t>
            </a:r>
            <a:endParaRPr lang="en-US" sz="2600" dirty="0">
              <a:solidFill>
                <a:srgbClr val="666666"/>
              </a:solidFill>
            </a:endParaRPr>
          </a:p>
          <a:p>
            <a:pPr marL="457200" indent="-3429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16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Изучение данных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исследование, выделение полезных атрибутов</a:t>
            </a:r>
            <a:endParaRPr lang="en-US" sz="2600" dirty="0">
              <a:solidFill>
                <a:srgbClr val="666666"/>
              </a:solidFill>
            </a:endParaRPr>
          </a:p>
          <a:p>
            <a:pPr marL="457200" indent="-3429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16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Проверка качества данных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пропущенные значения, ошибки</a:t>
            </a:r>
          </a:p>
        </p:txBody>
      </p:sp>
    </p:spTree>
    <p:extLst>
      <p:ext uri="{BB962C8B-B14F-4D97-AF65-F5344CB8AC3E}">
        <p14:creationId xmlns:p14="http://schemas.microsoft.com/office/powerpoint/2010/main" val="3608049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932688" y="328661"/>
            <a:ext cx="100584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ro-RO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CRISP-DM: </a:t>
            </a:r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подготовка данных</a:t>
            </a:r>
            <a:endParaRPr lang="ru-RU" sz="40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5F7DF1-CEEE-7F4A-9509-17F46449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28" y="1324250"/>
            <a:ext cx="5287875" cy="4564486"/>
          </a:xfrm>
          <a:prstGeom prst="rect">
            <a:avLst/>
          </a:prstGeom>
        </p:spPr>
      </p:pic>
      <p:sp>
        <p:nvSpPr>
          <p:cNvPr id="4" name="Google Shape;166;p33">
            <a:extLst>
              <a:ext uri="{FF2B5EF4-FFF2-40B4-BE49-F238E27FC236}">
                <a16:creationId xmlns:a16="http://schemas.microsoft.com/office/drawing/2014/main" id="{6B455ABD-90CA-5E40-988D-C94652750D1A}"/>
              </a:ext>
            </a:extLst>
          </p:cNvPr>
          <p:cNvSpPr txBox="1">
            <a:spLocks/>
          </p:cNvSpPr>
          <p:nvPr/>
        </p:nvSpPr>
        <p:spPr>
          <a:xfrm>
            <a:off x="439716" y="1342538"/>
            <a:ext cx="6985212" cy="509483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Выборка данных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выбор релевантных атрибутов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12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Очистка данных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восстановление значений, кодировка и пр.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12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Генерация данных и признаков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конструирование новых атрибутов 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12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Интеграция данных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слияние данных нескольких источников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12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Форматирование данных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приведение к формату, пригодному для анализа</a:t>
            </a: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26F05043-3E57-5242-A39C-3FEC8126364F}"/>
              </a:ext>
            </a:extLst>
          </p:cNvPr>
          <p:cNvSpPr/>
          <p:nvPr/>
        </p:nvSpPr>
        <p:spPr>
          <a:xfrm>
            <a:off x="10207256" y="3094074"/>
            <a:ext cx="1058152" cy="340242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4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932688" y="328661"/>
            <a:ext cx="100584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ro-RO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CRISP-DM: </a:t>
            </a:r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моделирование</a:t>
            </a:r>
            <a:endParaRPr lang="ru-RU" sz="40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5F7DF1-CEEE-7F4A-9509-17F46449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28" y="1324250"/>
            <a:ext cx="5287875" cy="4564486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26F05043-3E57-5242-A39C-3FEC8126364F}"/>
              </a:ext>
            </a:extLst>
          </p:cNvPr>
          <p:cNvSpPr/>
          <p:nvPr/>
        </p:nvSpPr>
        <p:spPr>
          <a:xfrm>
            <a:off x="10207256" y="3949211"/>
            <a:ext cx="1058152" cy="340242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174;p34">
            <a:extLst>
              <a:ext uri="{FF2B5EF4-FFF2-40B4-BE49-F238E27FC236}">
                <a16:creationId xmlns:a16="http://schemas.microsoft.com/office/drawing/2014/main" id="{8F55EA3F-BC1F-3540-94B7-63951E131DBD}"/>
              </a:ext>
            </a:extLst>
          </p:cNvPr>
          <p:cNvSpPr txBox="1">
            <a:spLocks/>
          </p:cNvSpPr>
          <p:nvPr/>
        </p:nvSpPr>
        <p:spPr>
          <a:xfrm>
            <a:off x="588148" y="1500261"/>
            <a:ext cx="6769583" cy="43884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Выбор алгоритмов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учёт специфики моделей к конкретной задаче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12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Подготовка плана тестирования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разбиение данных на </a:t>
            </a:r>
            <a:r>
              <a:rPr lang="ro-RO" sz="2600" dirty="0" err="1">
                <a:solidFill>
                  <a:srgbClr val="666666"/>
                </a:solidFill>
              </a:rPr>
              <a:t>train</a:t>
            </a:r>
            <a:r>
              <a:rPr lang="ro-RO" sz="2600" dirty="0">
                <a:solidFill>
                  <a:srgbClr val="666666"/>
                </a:solidFill>
              </a:rPr>
              <a:t> </a:t>
            </a:r>
            <a:r>
              <a:rPr lang="ru-RU" sz="2600" dirty="0">
                <a:solidFill>
                  <a:srgbClr val="666666"/>
                </a:solidFill>
              </a:rPr>
              <a:t>и </a:t>
            </a:r>
            <a:r>
              <a:rPr lang="ro-RO" sz="2600" dirty="0">
                <a:solidFill>
                  <a:srgbClr val="666666"/>
                </a:solidFill>
              </a:rPr>
              <a:t>test, CV </a:t>
            </a:r>
            <a:r>
              <a:rPr lang="ru-RU" sz="2600" dirty="0">
                <a:solidFill>
                  <a:srgbClr val="666666"/>
                </a:solidFill>
              </a:rPr>
              <a:t>и пр.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12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Обучение моделей</a:t>
            </a:r>
            <a:br>
              <a:rPr lang="ru-RU" sz="2600" dirty="0"/>
            </a:br>
            <a:r>
              <a:rPr lang="ro-RO" sz="2600" dirty="0">
                <a:solidFill>
                  <a:srgbClr val="666666"/>
                </a:solidFill>
              </a:rPr>
              <a:t>fit! </a:t>
            </a:r>
            <a:endParaRPr lang="ru-RU" sz="26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o-RO" sz="12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Оценка качества моделей</a:t>
            </a:r>
            <a:br>
              <a:rPr lang="ru-RU" sz="2600" dirty="0"/>
            </a:br>
            <a:r>
              <a:rPr lang="ro-RO" sz="2600" dirty="0" err="1">
                <a:solidFill>
                  <a:srgbClr val="666666"/>
                </a:solidFill>
              </a:rPr>
              <a:t>predict</a:t>
            </a:r>
            <a:r>
              <a:rPr lang="ro-RO" sz="2600" dirty="0">
                <a:solidFill>
                  <a:srgbClr val="666666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211255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932688" y="328661"/>
            <a:ext cx="100584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ro-RO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CRISP-DM: </a:t>
            </a:r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оценка решения</a:t>
            </a:r>
            <a:endParaRPr lang="ru-RU" sz="40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5F7DF1-CEEE-7F4A-9509-17F46449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28" y="1324250"/>
            <a:ext cx="5287875" cy="4564486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26F05043-3E57-5242-A39C-3FEC8126364F}"/>
              </a:ext>
            </a:extLst>
          </p:cNvPr>
          <p:cNvSpPr/>
          <p:nvPr/>
        </p:nvSpPr>
        <p:spPr>
          <a:xfrm>
            <a:off x="8860472" y="4785637"/>
            <a:ext cx="1091602" cy="340242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Google Shape;182;p35">
            <a:extLst>
              <a:ext uri="{FF2B5EF4-FFF2-40B4-BE49-F238E27FC236}">
                <a16:creationId xmlns:a16="http://schemas.microsoft.com/office/drawing/2014/main" id="{A3DB02CF-7EE5-3C4E-88CA-AD6B7D086EEB}"/>
              </a:ext>
            </a:extLst>
          </p:cNvPr>
          <p:cNvSpPr txBox="1">
            <a:spLocks/>
          </p:cNvSpPr>
          <p:nvPr/>
        </p:nvSpPr>
        <p:spPr>
          <a:xfrm>
            <a:off x="737000" y="1596900"/>
            <a:ext cx="6433928" cy="501654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Оценка результатов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формулировка результата в бизнес-терминах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26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Оценка процесса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что было сделано хорошо, что можно улучшить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2600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Определение следующих шагов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внедрять модель или улучшать её</a:t>
            </a:r>
          </a:p>
          <a:p>
            <a:pPr marL="914400" indent="-457200">
              <a:spcBef>
                <a:spcPts val="1600"/>
              </a:spcBef>
              <a:spcAft>
                <a:spcPts val="1600"/>
              </a:spcAft>
              <a:buClr>
                <a:srgbClr val="119A22"/>
              </a:buClr>
              <a:buSzPct val="120000"/>
            </a:pP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508234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932688" y="328661"/>
            <a:ext cx="1005840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 </a:t>
            </a:r>
            <a:r>
              <a:rPr lang="ro-RO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CRISP-DM: </a:t>
            </a:r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внедрение</a:t>
            </a:r>
            <a:endParaRPr lang="ru-RU" sz="40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5F7DF1-CEEE-7F4A-9509-17F46449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628" y="1324250"/>
            <a:ext cx="5287875" cy="4564486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26F05043-3E57-5242-A39C-3FEC8126364F}"/>
              </a:ext>
            </a:extLst>
          </p:cNvPr>
          <p:cNvSpPr/>
          <p:nvPr/>
        </p:nvSpPr>
        <p:spPr>
          <a:xfrm>
            <a:off x="7435705" y="3520359"/>
            <a:ext cx="1091602" cy="340242"/>
          </a:xfrm>
          <a:prstGeom prst="roundRect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Google Shape;190;p36">
            <a:extLst>
              <a:ext uri="{FF2B5EF4-FFF2-40B4-BE49-F238E27FC236}">
                <a16:creationId xmlns:a16="http://schemas.microsoft.com/office/drawing/2014/main" id="{ADEF3E79-9BE5-B542-983C-7C72A2E36D25}"/>
              </a:ext>
            </a:extLst>
          </p:cNvPr>
          <p:cNvSpPr txBox="1">
            <a:spLocks/>
          </p:cNvSpPr>
          <p:nvPr/>
        </p:nvSpPr>
        <p:spPr>
          <a:xfrm>
            <a:off x="673205" y="1511840"/>
            <a:ext cx="6620728" cy="471713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dirty="0"/>
              <a:t>План внедрения</a:t>
            </a:r>
            <a:br>
              <a:rPr lang="ru-RU" dirty="0"/>
            </a:br>
            <a:r>
              <a:rPr lang="ru-RU" dirty="0">
                <a:solidFill>
                  <a:srgbClr val="666666"/>
                </a:solidFill>
              </a:rPr>
              <a:t>технический план, подготовка к эксплуатации</a:t>
            </a: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dirty="0"/>
              <a:t>Планирование мониторинга и поддержки</a:t>
            </a:r>
            <a:br>
              <a:rPr lang="ru-RU" dirty="0"/>
            </a:br>
            <a:r>
              <a:rPr lang="ru-RU" dirty="0">
                <a:solidFill>
                  <a:srgbClr val="666666"/>
                </a:solidFill>
              </a:rPr>
              <a:t>отслеживание показателей, </a:t>
            </a:r>
            <a:r>
              <a:rPr lang="ro-RO" dirty="0" err="1">
                <a:solidFill>
                  <a:srgbClr val="666666"/>
                </a:solidFill>
              </a:rPr>
              <a:t>retrain</a:t>
            </a:r>
            <a:endParaRPr lang="ru-RU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endParaRPr lang="ro-RO" dirty="0">
              <a:solidFill>
                <a:srgbClr val="666666"/>
              </a:solidFill>
            </a:endParaRPr>
          </a:p>
          <a:p>
            <a:pPr marL="571500" indent="-457200"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dirty="0"/>
              <a:t>Подготовка отчёта</a:t>
            </a:r>
            <a:br>
              <a:rPr lang="ru-RU" dirty="0"/>
            </a:br>
            <a:r>
              <a:rPr lang="ru-RU" dirty="0">
                <a:solidFill>
                  <a:srgbClr val="666666"/>
                </a:solidFill>
              </a:rPr>
              <a:t>главный документ с информацией о проекте</a:t>
            </a:r>
          </a:p>
        </p:txBody>
      </p:sp>
    </p:spTree>
    <p:extLst>
      <p:ext uri="{BB962C8B-B14F-4D97-AF65-F5344CB8AC3E}">
        <p14:creationId xmlns:p14="http://schemas.microsoft.com/office/powerpoint/2010/main" val="1084168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FD4BD397-C943-484E-AD57-D282A1EAB50B}"/>
              </a:ext>
            </a:extLst>
          </p:cNvPr>
          <p:cNvSpPr/>
          <p:nvPr/>
        </p:nvSpPr>
        <p:spPr>
          <a:xfrm>
            <a:off x="1313412" y="1561644"/>
            <a:ext cx="9543010" cy="2328712"/>
          </a:xfrm>
          <a:prstGeom prst="roundRect">
            <a:avLst/>
          </a:prstGeom>
          <a:solidFill>
            <a:srgbClr val="119A22"/>
          </a:solidFill>
          <a:ln>
            <a:noFill/>
          </a:ln>
          <a:effectLst>
            <a:outerShdw blurRad="304800" dist="38100" dir="2700000" algn="tl" rotWithShape="0">
              <a:prstClr val="black">
                <a:alpha val="31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078278" y="535690"/>
            <a:ext cx="100354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400" b="1" dirty="0">
                <a:latin typeface="Calibri" panose="020F0502020204030204" pitchFamily="34" charset="0"/>
                <a:cs typeface="Calibri" panose="020F0502020204030204" pitchFamily="34" charset="0"/>
              </a:rPr>
              <a:t>Машинное обучение: лекция 2</a:t>
            </a:r>
            <a:endParaRPr lang="ru-RU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0A233-2E7B-3F4E-B787-4F1E480A4023}"/>
              </a:ext>
            </a:extLst>
          </p:cNvPr>
          <p:cNvSpPr txBox="1"/>
          <p:nvPr/>
        </p:nvSpPr>
        <p:spPr>
          <a:xfrm>
            <a:off x="1499616" y="1628105"/>
            <a:ext cx="9198864" cy="212365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6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Алгоритмы машинного обучения</a:t>
            </a:r>
            <a:endParaRPr lang="ru-RU" sz="6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9E522-80D9-CA49-A147-AC64DFFBA379}"/>
              </a:ext>
            </a:extLst>
          </p:cNvPr>
          <p:cNvSpPr txBox="1"/>
          <p:nvPr/>
        </p:nvSpPr>
        <p:spPr>
          <a:xfrm>
            <a:off x="1845424" y="5066056"/>
            <a:ext cx="36100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Преподаватель</a:t>
            </a:r>
          </a:p>
          <a:p>
            <a:r>
              <a:rPr lang="ru-RU" sz="3400" b="1" dirty="0" err="1">
                <a:latin typeface="Calibri" panose="020F0502020204030204" pitchFamily="34" charset="0"/>
                <a:cs typeface="Calibri" panose="020F0502020204030204" pitchFamily="34" charset="0"/>
              </a:rPr>
              <a:t>Зухба</a:t>
            </a:r>
            <a:r>
              <a:rPr lang="ru-RU" sz="3400" b="1" dirty="0">
                <a:latin typeface="Calibri" panose="020F0502020204030204" pitchFamily="34" charset="0"/>
                <a:cs typeface="Calibri" panose="020F0502020204030204" pitchFamily="34" charset="0"/>
              </a:rPr>
              <a:t> Анастасия</a:t>
            </a:r>
            <a:endParaRPr lang="ru-RU" sz="3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94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682496" y="255509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E06286-3C11-CA4E-A60E-56D10AB2613E}"/>
              </a:ext>
            </a:extLst>
          </p:cNvPr>
          <p:cNvSpPr/>
          <p:nvPr/>
        </p:nvSpPr>
        <p:spPr>
          <a:xfrm>
            <a:off x="932688" y="1368243"/>
            <a:ext cx="104058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классификации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Предсказываем класс объекта: </a:t>
            </a:r>
            <a:r>
              <a:rPr lang="ro-RO" sz="2600" i="1" dirty="0">
                <a:solidFill>
                  <a:srgbClr val="666666"/>
                </a:solidFill>
              </a:rPr>
              <a:t>Y</a:t>
            </a:r>
            <a:r>
              <a:rPr lang="ro-RO" sz="2600" dirty="0">
                <a:solidFill>
                  <a:srgbClr val="666666"/>
                </a:solidFill>
              </a:rPr>
              <a:t> = {class</a:t>
            </a:r>
            <a:r>
              <a:rPr lang="ro-RO" sz="2600" baseline="-25000" dirty="0">
                <a:solidFill>
                  <a:srgbClr val="666666"/>
                </a:solidFill>
              </a:rPr>
              <a:t>1</a:t>
            </a:r>
            <a:r>
              <a:rPr lang="ro-RO" sz="2600" dirty="0">
                <a:solidFill>
                  <a:srgbClr val="666666"/>
                </a:solidFill>
              </a:rPr>
              <a:t>, class</a:t>
            </a:r>
            <a:r>
              <a:rPr lang="ro-RO" sz="2600" baseline="-25000" dirty="0">
                <a:solidFill>
                  <a:srgbClr val="666666"/>
                </a:solidFill>
              </a:rPr>
              <a:t>2</a:t>
            </a:r>
            <a:r>
              <a:rPr lang="ro-RO" sz="2600" dirty="0">
                <a:solidFill>
                  <a:srgbClr val="666666"/>
                </a:solidFill>
              </a:rPr>
              <a:t>, …, </a:t>
            </a:r>
            <a:r>
              <a:rPr lang="ro-RO" sz="2600" dirty="0" err="1">
                <a:solidFill>
                  <a:srgbClr val="666666"/>
                </a:solidFill>
              </a:rPr>
              <a:t>class</a:t>
            </a:r>
            <a:r>
              <a:rPr lang="ro-RO" sz="2600" baseline="-25000" dirty="0" err="1">
                <a:solidFill>
                  <a:srgbClr val="666666"/>
                </a:solidFill>
              </a:rPr>
              <a:t>m</a:t>
            </a:r>
            <a:r>
              <a:rPr lang="ro-RO" sz="2600" dirty="0">
                <a:solidFill>
                  <a:srgbClr val="666666"/>
                </a:solidFill>
              </a:rPr>
              <a:t>}</a:t>
            </a:r>
            <a:r>
              <a:rPr lang="ru-RU" sz="2600" dirty="0">
                <a:solidFill>
                  <a:srgbClr val="666666"/>
                </a:solidFill>
              </a:rPr>
              <a:t>, зная классы объектов обучающей выборки</a:t>
            </a: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o-RO" sz="1600" dirty="0">
              <a:solidFill>
                <a:srgbClr val="666666"/>
              </a:solidFill>
            </a:endParaRP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восстановления </a:t>
            </a:r>
            <a:r>
              <a:rPr lang="ru-RU" sz="2600" dirty="0" err="1"/>
              <a:t>регресии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Предсказываем число: </a:t>
            </a:r>
            <a:r>
              <a:rPr lang="ro-RO" sz="2600" i="1" dirty="0">
                <a:solidFill>
                  <a:srgbClr val="666666"/>
                </a:solidFill>
              </a:rPr>
              <a:t>Y</a:t>
            </a:r>
            <a:r>
              <a:rPr lang="ro-RO" sz="2600" dirty="0">
                <a:solidFill>
                  <a:srgbClr val="666666"/>
                </a:solidFill>
              </a:rPr>
              <a:t> — </a:t>
            </a:r>
            <a:r>
              <a:rPr lang="ru-RU" sz="2600" dirty="0">
                <a:solidFill>
                  <a:srgbClr val="666666"/>
                </a:solidFill>
              </a:rPr>
              <a:t>множество действительных чисел, зная ответы для объектов обучающей выборки</a:t>
            </a: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666666"/>
              </a:solidFill>
            </a:endParaRP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прогнозирования временных рядов</a:t>
            </a:r>
          </a:p>
          <a:p>
            <a:pPr marL="596900" lvl="1">
              <a:buClr>
                <a:srgbClr val="119A22"/>
              </a:buClr>
              <a:buSzPct val="120000"/>
            </a:pPr>
            <a:r>
              <a:rPr lang="ru-RU" sz="2600" dirty="0">
                <a:solidFill>
                  <a:srgbClr val="666666"/>
                </a:solidFill>
              </a:rPr>
              <a:t> 	Предсказываем число: </a:t>
            </a:r>
            <a:r>
              <a:rPr lang="ro-RO" sz="2600" i="1" dirty="0">
                <a:solidFill>
                  <a:srgbClr val="666666"/>
                </a:solidFill>
              </a:rPr>
              <a:t>Y</a:t>
            </a:r>
            <a:r>
              <a:rPr lang="ru-RU" sz="2600" i="1" dirty="0">
                <a:solidFill>
                  <a:srgbClr val="666666"/>
                </a:solidFill>
              </a:rPr>
              <a:t>. </a:t>
            </a:r>
            <a:r>
              <a:rPr lang="ru-RU" sz="2600" dirty="0">
                <a:solidFill>
                  <a:srgbClr val="666666"/>
                </a:solidFill>
              </a:rPr>
              <a:t>Объекты упорядочены по времени</a:t>
            </a:r>
          </a:p>
          <a:p>
            <a:pPr marL="596900" lvl="1">
              <a:buClr>
                <a:srgbClr val="119A22"/>
              </a:buClr>
              <a:buSzPct val="120000"/>
            </a:pPr>
            <a:endParaRPr lang="ru-RU" sz="1600" dirty="0">
              <a:solidFill>
                <a:srgbClr val="666666"/>
              </a:solidFill>
            </a:endParaRP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ранжирования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Предсказываем, какие объекты наиболее </a:t>
            </a:r>
            <a:r>
              <a:rPr lang="ru-RU" sz="2600" dirty="0" err="1">
                <a:solidFill>
                  <a:srgbClr val="666666"/>
                </a:solidFill>
              </a:rPr>
              <a:t>релевантны</a:t>
            </a:r>
            <a:r>
              <a:rPr lang="ru-RU" sz="2600" dirty="0">
                <a:solidFill>
                  <a:srgbClr val="666666"/>
                </a:solidFill>
              </a:rPr>
              <a:t> запросу</a:t>
            </a:r>
          </a:p>
        </p:txBody>
      </p:sp>
    </p:spTree>
    <p:extLst>
      <p:ext uri="{BB962C8B-B14F-4D97-AF65-F5344CB8AC3E}">
        <p14:creationId xmlns:p14="http://schemas.microsoft.com/office/powerpoint/2010/main" val="3323813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314;p52">
                <a:extLst>
                  <a:ext uri="{FF2B5EF4-FFF2-40B4-BE49-F238E27FC236}">
                    <a16:creationId xmlns:a16="http://schemas.microsoft.com/office/drawing/2014/main" id="{CC767E59-9556-3B45-8047-F0609142D0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6292" y="1567982"/>
                <a:ext cx="6875484" cy="4884791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r>
                  <a:rPr lang="ru-RU" sz="2600" dirty="0"/>
                  <a:t>Формируем матрицу “объекты-признаки” по размеченным данным</a:t>
                </a:r>
                <a:endParaRPr lang="en-US" sz="26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endParaRPr lang="ru-RU" sz="14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r>
                  <a:rPr lang="ru-RU" sz="2600" dirty="0"/>
                  <a:t>Разбиваем данные на </a:t>
                </a:r>
                <a:r>
                  <a:rPr lang="ro-RO" sz="2600" dirty="0" err="1"/>
                  <a:t>train</a:t>
                </a:r>
                <a:r>
                  <a:rPr lang="ro-RO" sz="2600" dirty="0"/>
                  <a:t> </a:t>
                </a:r>
                <a:r>
                  <a:rPr lang="ru-RU" sz="2600" dirty="0"/>
                  <a:t>и </a:t>
                </a:r>
                <a:r>
                  <a:rPr lang="ro-RO" sz="2600" dirty="0"/>
                  <a:t>test</a:t>
                </a:r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endParaRPr lang="ro-RO" sz="14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r>
                  <a:rPr lang="ru-RU" sz="2600" dirty="0"/>
                  <a:t>Настраиваем алгоритм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600" dirty="0"/>
                  <a:t>так, чтобы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600" dirty="0"/>
                  <a:t>приближал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o-RO" sz="2600" dirty="0"/>
                  <a:t> </a:t>
                </a:r>
                <a:r>
                  <a:rPr lang="ru-RU" sz="2600" dirty="0"/>
                  <a:t>на </a:t>
                </a:r>
                <a:r>
                  <a:rPr lang="ro-RO" sz="2600" dirty="0" err="1"/>
                  <a:t>train</a:t>
                </a:r>
                <a:endParaRPr lang="ro-RO" sz="26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endParaRPr lang="ro-RO" sz="1400" dirty="0"/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r>
                  <a:rPr lang="ru-RU" sz="2600" dirty="0"/>
                  <a:t>Тестируем, насколько хорошо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600" dirty="0"/>
                  <a:t>приближает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ro-RO" sz="2600" i="1" dirty="0"/>
                  <a:t> </a:t>
                </a:r>
                <a:r>
                  <a:rPr lang="ru-RU" sz="2600" dirty="0"/>
                  <a:t>на </a:t>
                </a:r>
                <a:r>
                  <a:rPr lang="ro-RO" sz="2600" dirty="0"/>
                  <a:t>test</a:t>
                </a:r>
              </a:p>
              <a:p>
                <a:pPr marL="571500" indent="-457200">
                  <a:spcBef>
                    <a:spcPts val="0"/>
                  </a:spcBef>
                  <a:buClr>
                    <a:srgbClr val="119A22"/>
                  </a:buClr>
                  <a:buSzPct val="120000"/>
                </a:pPr>
                <a:endParaRPr lang="ro-RO" sz="2600" dirty="0"/>
              </a:p>
              <a:p>
                <a:pPr marL="457200" indent="0">
                  <a:spcBef>
                    <a:spcPts val="1600"/>
                  </a:spcBef>
                  <a:buFont typeface="Arial" panose="020B0604020202020204" pitchFamily="34" charset="0"/>
                  <a:buNone/>
                </a:pPr>
                <a:r>
                  <a:rPr lang="ru-RU" sz="2600" dirty="0"/>
                  <a:t>Что значит “хорошо приближает”?</a:t>
                </a:r>
              </a:p>
              <a:p>
                <a:pPr marL="0" indent="0">
                  <a:spcBef>
                    <a:spcPts val="1600"/>
                  </a:spcBef>
                  <a:buFont typeface="Arial" panose="020B0604020202020204" pitchFamily="34" charset="0"/>
                  <a:buNone/>
                </a:pPr>
                <a:endParaRPr lang="ru-RU" sz="2600" dirty="0"/>
              </a:p>
              <a:p>
                <a:pPr marL="0" indent="0">
                  <a:spcBef>
                    <a:spcPts val="1600"/>
                  </a:spcBef>
                  <a:spcAft>
                    <a:spcPts val="1600"/>
                  </a:spcAft>
                  <a:buFont typeface="Arial" panose="020B0604020202020204" pitchFamily="34" charset="0"/>
                  <a:buNone/>
                </a:pPr>
                <a:endParaRPr lang="ru-RU" sz="2600" dirty="0"/>
              </a:p>
            </p:txBody>
          </p:sp>
        </mc:Choice>
        <mc:Fallback xmlns="">
          <p:sp>
            <p:nvSpPr>
              <p:cNvPr id="5" name="Google Shape;314;p52">
                <a:extLst>
                  <a:ext uri="{FF2B5EF4-FFF2-40B4-BE49-F238E27FC236}">
                    <a16:creationId xmlns:a16="http://schemas.microsoft.com/office/drawing/2014/main" id="{CC767E59-9556-3B45-8047-F0609142D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92" y="1567982"/>
                <a:ext cx="6875484" cy="4884791"/>
              </a:xfrm>
              <a:prstGeom prst="rect">
                <a:avLst/>
              </a:prstGeom>
              <a:blipFill>
                <a:blip r:embed="rId2"/>
                <a:stretch>
                  <a:fillRect l="-185" t="-2073" r="-16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oogle Shape;315;p52">
            <a:extLst>
              <a:ext uri="{FF2B5EF4-FFF2-40B4-BE49-F238E27FC236}">
                <a16:creationId xmlns:a16="http://schemas.microsoft.com/office/drawing/2014/main" id="{2CB01C1B-1157-6842-A7DC-681BF0F0783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3172" y="1612338"/>
            <a:ext cx="5168604" cy="41513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16;p52">
            <a:extLst>
              <a:ext uri="{FF2B5EF4-FFF2-40B4-BE49-F238E27FC236}">
                <a16:creationId xmlns:a16="http://schemas.microsoft.com/office/drawing/2014/main" id="{33FCA299-DCF7-CB47-8A30-1ACD388D0216}"/>
              </a:ext>
            </a:extLst>
          </p:cNvPr>
          <p:cNvSpPr txBox="1">
            <a:spLocks/>
          </p:cNvSpPr>
          <p:nvPr/>
        </p:nvSpPr>
        <p:spPr>
          <a:xfrm>
            <a:off x="6404376" y="5986164"/>
            <a:ext cx="5475924" cy="39638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 sz="2000" dirty="0" err="1"/>
              <a:t>фреймворк</a:t>
            </a:r>
            <a:r>
              <a:rPr lang="ru-RU" sz="2000" dirty="0"/>
              <a:t> машинного обучения: </a:t>
            </a:r>
            <a:r>
              <a:rPr lang="ro-RO" sz="2000" u="sng" dirty="0">
                <a:solidFill>
                  <a:schemeClr val="hlink"/>
                </a:solidFill>
                <a:hlinkClick r:id="rId4"/>
              </a:rPr>
              <a:t>medium.com</a:t>
            </a:r>
            <a:endParaRPr lang="ro-RO" sz="2000" dirty="0"/>
          </a:p>
          <a:p>
            <a:pPr marL="457200" indent="0">
              <a:spcBef>
                <a:spcPts val="160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endParaRPr lang="ro-RO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50E188-7DA6-6A4F-AD69-F6BE676E7F6E}"/>
              </a:ext>
            </a:extLst>
          </p:cNvPr>
          <p:cNvSpPr txBox="1"/>
          <p:nvPr/>
        </p:nvSpPr>
        <p:spPr>
          <a:xfrm>
            <a:off x="1316736" y="292085"/>
            <a:ext cx="9503664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Фреймворк машинного обучения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38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Метрики в задаче классификации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328;p54">
            <a:extLst>
              <a:ext uri="{FF2B5EF4-FFF2-40B4-BE49-F238E27FC236}">
                <a16:creationId xmlns:a16="http://schemas.microsoft.com/office/drawing/2014/main" id="{F5147C6D-4D39-BC43-9E30-447C16598D52}"/>
              </a:ext>
            </a:extLst>
          </p:cNvPr>
          <p:cNvSpPr txBox="1">
            <a:spLocks/>
          </p:cNvSpPr>
          <p:nvPr/>
        </p:nvSpPr>
        <p:spPr>
          <a:xfrm>
            <a:off x="842052" y="1245275"/>
            <a:ext cx="11063436" cy="53577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sz="2600" dirty="0" err="1"/>
              <a:t>accuracy</a:t>
            </a:r>
            <a:r>
              <a:rPr lang="ro-RO" sz="2600" dirty="0"/>
              <a:t> (</a:t>
            </a:r>
            <a:r>
              <a:rPr lang="ru-RU" sz="2600" dirty="0"/>
              <a:t>доля верно угаданных ответов)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Метрика не подходит для случая, когда классы разбалансированы. Алгоритму выгодно относить все объекту наиболее частого класса</a:t>
            </a:r>
            <a:endParaRPr lang="en-US" sz="26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sz="2600" dirty="0" err="1"/>
              <a:t>precision</a:t>
            </a:r>
            <a:r>
              <a:rPr lang="ro-RO" sz="2600" dirty="0"/>
              <a:t> (</a:t>
            </a:r>
            <a:r>
              <a:rPr lang="ru-RU" sz="2600" dirty="0"/>
              <a:t>точность, доля верно идентифицированных объектов первого класса к общему количеству идентифицированных объектов)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Алгоритму не выгодно относить объекты класса 0 к классу 1</a:t>
            </a:r>
            <a:endParaRPr lang="en-US" sz="26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sz="2600" dirty="0" err="1"/>
              <a:t>recall</a:t>
            </a:r>
            <a:r>
              <a:rPr lang="ro-RO" sz="2600" dirty="0"/>
              <a:t> (</a:t>
            </a:r>
            <a:r>
              <a:rPr lang="ru-RU" sz="2600" dirty="0"/>
              <a:t>полнота, доля верно идентифицированных объектов первого класса к общему количеству объектов первого класса)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Алгоритму не выгодно оставлять объекты класса 1 в классе 0</a:t>
            </a:r>
            <a:endParaRPr lang="en-US" sz="26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sz="2600" dirty="0"/>
              <a:t>Другие метрики: </a:t>
            </a:r>
            <a:r>
              <a:rPr lang="ro-RO" sz="2600" dirty="0"/>
              <a:t>ROC-AUC, F-</a:t>
            </a:r>
            <a:r>
              <a:rPr lang="ru-RU" sz="2600" dirty="0"/>
              <a:t>мера, </a:t>
            </a:r>
            <a:r>
              <a:rPr lang="ro-RO" sz="2600" dirty="0" err="1"/>
              <a:t>logloss</a:t>
            </a:r>
            <a:br>
              <a:rPr lang="ro-RO" sz="2600" dirty="0"/>
            </a:br>
            <a:endParaRPr lang="ro-RO" sz="2600" dirty="0"/>
          </a:p>
        </p:txBody>
      </p:sp>
    </p:spTree>
    <p:extLst>
      <p:ext uri="{BB962C8B-B14F-4D97-AF65-F5344CB8AC3E}">
        <p14:creationId xmlns:p14="http://schemas.microsoft.com/office/powerpoint/2010/main" val="1295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21;p27">
            <a:extLst>
              <a:ext uri="{FF2B5EF4-FFF2-40B4-BE49-F238E27FC236}">
                <a16:creationId xmlns:a16="http://schemas.microsoft.com/office/drawing/2014/main" id="{B3074F95-4ED4-B849-A38D-212806E75A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213" y="467833"/>
            <a:ext cx="10735573" cy="57016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2;p27">
            <a:extLst>
              <a:ext uri="{FF2B5EF4-FFF2-40B4-BE49-F238E27FC236}">
                <a16:creationId xmlns:a16="http://schemas.microsoft.com/office/drawing/2014/main" id="{9AA6CC14-D865-9B44-A579-B74B4A0AC0C3}"/>
              </a:ext>
            </a:extLst>
          </p:cNvPr>
          <p:cNvSpPr txBox="1"/>
          <p:nvPr/>
        </p:nvSpPr>
        <p:spPr>
          <a:xfrm>
            <a:off x="4959261" y="6169464"/>
            <a:ext cx="4783942" cy="396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latin typeface="Old Standard TT"/>
                <a:ea typeface="Old Standard TT"/>
                <a:cs typeface="Old Standard TT"/>
                <a:sym typeface="Old Standard TT"/>
              </a:rPr>
              <a:t>источник: </a:t>
            </a:r>
            <a:r>
              <a:rPr lang="ru" u="sng" dirty="0">
                <a:solidFill>
                  <a:schemeClr val="hlink"/>
                </a:solidFill>
                <a:latin typeface="Old Standard TT"/>
                <a:ea typeface="Old Standard TT"/>
                <a:cs typeface="Old Standard TT"/>
                <a:sym typeface="Old Standard TT"/>
                <a:hlinkClick r:id="rId4"/>
              </a:rPr>
              <a:t>vas3k.ru</a:t>
            </a:r>
            <a:endParaRPr dirty="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  <p:extLst>
      <p:ext uri="{BB962C8B-B14F-4D97-AF65-F5344CB8AC3E}">
        <p14:creationId xmlns:p14="http://schemas.microsoft.com/office/powerpoint/2010/main" val="3506120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268377-1571-4B44-9BF7-A2BA8FD6E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0151" y="1629291"/>
            <a:ext cx="6477000" cy="427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87FD15-02A7-8A4E-B1D3-0242796CE92F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Confusion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matrix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061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>
            <a:spLocks noGrp="1"/>
          </p:cNvSpPr>
          <p:nvPr>
            <p:ph type="body" idx="1"/>
          </p:nvPr>
        </p:nvSpPr>
        <p:spPr>
          <a:xfrm>
            <a:off x="2414521" y="3889919"/>
            <a:ext cx="7686409" cy="117117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легко интерпретируема</a:t>
            </a:r>
            <a:endParaRPr lang="en-US" sz="26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0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не подходит для несбалансированных классов</a:t>
            </a:r>
            <a:endParaRPr sz="2600" dirty="0"/>
          </a:p>
        </p:txBody>
      </p:sp>
      <p:pic>
        <p:nvPicPr>
          <p:cNvPr id="341" name="Google Shape;341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8300" y="2199593"/>
            <a:ext cx="6375400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8DF10E-7102-EF49-83F1-94302232D582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Accuracy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6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7"/>
          <p:cNvSpPr txBox="1">
            <a:spLocks noGrp="1"/>
          </p:cNvSpPr>
          <p:nvPr>
            <p:ph type="body" idx="1"/>
          </p:nvPr>
        </p:nvSpPr>
        <p:spPr>
          <a:xfrm>
            <a:off x="1426464" y="1753519"/>
            <a:ext cx="9339072" cy="303113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В банк пришло 90 надёжных и 10 ненадёжных заёмщиков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26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Выдача кредита 10 ненадёжным заёмщикам принесёт большие убытки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26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Алгоритм, который советует выдать кредит каждому заёмщику, будет иметь accuracy 90%!</a:t>
            </a:r>
            <a:endParaRPr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1BA47-CDFB-FC49-9355-665A360783B7}"/>
              </a:ext>
            </a:extLst>
          </p:cNvPr>
          <p:cNvSpPr txBox="1"/>
          <p:nvPr/>
        </p:nvSpPr>
        <p:spPr>
          <a:xfrm>
            <a:off x="1426464" y="434986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Пример: кредитный </a:t>
            </a:r>
            <a:r>
              <a:rPr lang="ru-RU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скоринг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073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>
            <a:spLocks noGrp="1"/>
          </p:cNvSpPr>
          <p:nvPr>
            <p:ph type="body" idx="1"/>
          </p:nvPr>
        </p:nvSpPr>
        <p:spPr>
          <a:xfrm>
            <a:off x="1053550" y="1410967"/>
            <a:ext cx="10627200" cy="115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 sz="2600" dirty="0"/>
              <a:t>Для оценки качества работы алгоритма на каждом из классов по отдельности введем метрики precision (точность) и recall (полнота)</a:t>
            </a:r>
            <a:endParaRPr sz="2600" dirty="0"/>
          </a:p>
        </p:txBody>
      </p:sp>
      <p:pic>
        <p:nvPicPr>
          <p:cNvPr id="354" name="Google Shape;35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951" y="2673730"/>
            <a:ext cx="3232100" cy="7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165" y="4566201"/>
            <a:ext cx="2741663" cy="710433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8"/>
          <p:cNvSpPr txBox="1"/>
          <p:nvPr/>
        </p:nvSpPr>
        <p:spPr>
          <a:xfrm>
            <a:off x="1053550" y="3579900"/>
            <a:ext cx="106272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ru" sz="2600" dirty="0">
                <a:ea typeface="Old Standard TT"/>
                <a:cs typeface="Old Standard TT"/>
                <a:sym typeface="Old Standard TT"/>
              </a:rPr>
              <a:t>Алгоритму не выгодно относить объекты класса 0 к классу 1</a:t>
            </a:r>
            <a:endParaRPr sz="2600" dirty="0"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57" name="Google Shape;357;p58"/>
          <p:cNvSpPr txBox="1"/>
          <p:nvPr/>
        </p:nvSpPr>
        <p:spPr>
          <a:xfrm>
            <a:off x="1053550" y="5555733"/>
            <a:ext cx="10627200" cy="7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ru" sz="2600" dirty="0">
                <a:ea typeface="Old Standard TT"/>
                <a:cs typeface="Old Standard TT"/>
                <a:sym typeface="Old Standard TT"/>
              </a:rPr>
              <a:t>Алгоритму не выгодно относить объекты класса 1 к классу </a:t>
            </a:r>
            <a:r>
              <a:rPr lang="en-US" sz="2600" dirty="0">
                <a:ea typeface="Old Standard TT"/>
                <a:cs typeface="Old Standard TT"/>
                <a:sym typeface="Old Standard TT"/>
              </a:rPr>
              <a:t>0</a:t>
            </a:r>
            <a:endParaRPr sz="2600" dirty="0"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9AB8E9-2871-BB4E-AEC0-9834E3899D41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176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716" y="1308691"/>
            <a:ext cx="8574567" cy="522064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B6B5FB-FCBD-F447-B74A-2D72CFC6D5A5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84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0"/>
          <p:cNvSpPr txBox="1">
            <a:spLocks noGrp="1"/>
          </p:cNvSpPr>
          <p:nvPr>
            <p:ph type="body" idx="1"/>
          </p:nvPr>
        </p:nvSpPr>
        <p:spPr>
          <a:xfrm>
            <a:off x="785502" y="1716404"/>
            <a:ext cx="10620995" cy="47025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dirty="0"/>
              <a:t>F-мера — средне гармоническое precision и recall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4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dirty="0"/>
              <a:t>ROC-AUC — используется при предсказании вероятностей. Является вероятностью того, что два случайно выбранных объекта разных классов будут отранжированы в нужном порядке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4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dirty="0"/>
              <a:t>Индекс Джини — чаще всего используется в банковской сфере, связан с ROC-AUC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4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dirty="0"/>
              <a:t>Все три метрики учитывают возможный дисбаланс классов</a:t>
            </a:r>
            <a:endParaRPr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060CF8-9460-FC42-8958-9D37349CD885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F-</a:t>
            </a:r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мера, 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ROC-AUC, </a:t>
            </a:r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индекс Джини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37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3920B4-5D7B-3749-BBA7-DE3E7547384A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ROC-AUC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9CB60D-928D-2842-9EC8-E384C200B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39" y="1297516"/>
            <a:ext cx="4310826" cy="2647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1D8382E-BAD2-104D-AAFF-E579A27AE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331" y="1297516"/>
            <a:ext cx="4350205" cy="264795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90831E3-71F2-AB4E-B9FA-FB9618B7C565}"/>
              </a:ext>
            </a:extLst>
          </p:cNvPr>
          <p:cNvSpPr/>
          <p:nvPr/>
        </p:nvSpPr>
        <p:spPr>
          <a:xfrm>
            <a:off x="1856387" y="3830621"/>
            <a:ext cx="2288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dk1"/>
                </a:solidFill>
                <a:sym typeface="Old Standard TT"/>
              </a:rPr>
              <a:t>Случайное гадание</a:t>
            </a:r>
            <a:endParaRPr lang="ru-RU" sz="20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6B6A9BE-9DB0-3649-8CEE-ED57328FDF71}"/>
              </a:ext>
            </a:extLst>
          </p:cNvPr>
          <p:cNvSpPr/>
          <p:nvPr/>
        </p:nvSpPr>
        <p:spPr>
          <a:xfrm>
            <a:off x="6695553" y="3837102"/>
            <a:ext cx="29354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dirty="0">
                <a:solidFill>
                  <a:schemeClr val="dk1"/>
                </a:solidFill>
                <a:sym typeface="Old Standard TT"/>
              </a:rPr>
              <a:t>Неплохой классификатор</a:t>
            </a:r>
            <a:endParaRPr lang="ru-RU" sz="20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30C5398-3FA2-784C-8B67-5B6329CDF288}"/>
              </a:ext>
            </a:extLst>
          </p:cNvPr>
          <p:cNvSpPr/>
          <p:nvPr/>
        </p:nvSpPr>
        <p:spPr>
          <a:xfrm>
            <a:off x="1593839" y="4535840"/>
            <a:ext cx="8671038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600" dirty="0"/>
              <a:t>Площадь под ROC-кривой AUC (</a:t>
            </a:r>
            <a:r>
              <a:rPr lang="ru-RU" sz="2600" dirty="0" err="1"/>
              <a:t>Area</a:t>
            </a:r>
            <a:r>
              <a:rPr lang="ru-RU" sz="2600" dirty="0"/>
              <a:t> </a:t>
            </a:r>
            <a:r>
              <a:rPr lang="ru-RU" sz="2600" dirty="0" err="1"/>
              <a:t>Under</a:t>
            </a:r>
            <a:r>
              <a:rPr lang="ru-RU" sz="2600" dirty="0"/>
              <a:t> </a:t>
            </a:r>
            <a:r>
              <a:rPr lang="ru-RU" sz="2600" dirty="0" err="1"/>
              <a:t>Curve</a:t>
            </a:r>
            <a:r>
              <a:rPr lang="ru-RU" sz="2600" dirty="0"/>
              <a:t>) является характеристикой качества классификации, не зависящей от соотношения цен ошибок. Чем больше значение AUC, тем «лучше» модель классификации. </a:t>
            </a:r>
          </a:p>
        </p:txBody>
      </p:sp>
    </p:spTree>
    <p:extLst>
      <p:ext uri="{BB962C8B-B14F-4D97-AF65-F5344CB8AC3E}">
        <p14:creationId xmlns:p14="http://schemas.microsoft.com/office/powerpoint/2010/main" val="3955709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>
            <a:spLocks noGrp="1"/>
          </p:cNvSpPr>
          <p:nvPr>
            <p:ph type="body" idx="1"/>
          </p:nvPr>
        </p:nvSpPr>
        <p:spPr>
          <a:xfrm>
            <a:off x="532766" y="1264423"/>
            <a:ext cx="11243633" cy="110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 sz="2600" u="sng" dirty="0">
                <a:solidFill>
                  <a:srgbClr val="119A22"/>
                </a:solidFill>
              </a:rPr>
              <a:t>Метрический алгоритм </a:t>
            </a:r>
            <a:r>
              <a:rPr lang="ru" sz="2600" dirty="0"/>
              <a:t>— алгоритм, опирающийся на геометрическую структуру данных в пространстве объектов. </a:t>
            </a:r>
            <a:endParaRPr sz="2600" dirty="0"/>
          </a:p>
        </p:txBody>
      </p:sp>
      <p:pic>
        <p:nvPicPr>
          <p:cNvPr id="199" name="Google Shape;1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0921" y="2838134"/>
            <a:ext cx="4786161" cy="298343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Google Shape;200;p37"/>
              <p:cNvSpPr txBox="1"/>
              <p:nvPr/>
            </p:nvSpPr>
            <p:spPr>
              <a:xfrm>
                <a:off x="532767" y="2303857"/>
                <a:ext cx="6664400" cy="36630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ru-RU" sz="2600" u="sng" dirty="0">
                    <a:solidFill>
                      <a:srgbClr val="119A22"/>
                    </a:solidFill>
                    <a:ea typeface="Old Standard TT"/>
                    <a:cs typeface="Old Standard TT"/>
                    <a:sym typeface="Old Standard TT"/>
                  </a:rPr>
                  <a:t>Алгоритм </a:t>
                </a:r>
                <a:r>
                  <a:rPr lang="ro-RO" sz="2600" i="1" u="sng" dirty="0">
                    <a:solidFill>
                      <a:srgbClr val="119A22"/>
                    </a:solidFill>
                    <a:ea typeface="Old Standard TT"/>
                    <a:cs typeface="Old Standard TT"/>
                    <a:sym typeface="Old Standard TT"/>
                  </a:rPr>
                  <a:t>k</a:t>
                </a:r>
                <a:r>
                  <a:rPr lang="ro-RO" sz="2600" u="sng" dirty="0">
                    <a:solidFill>
                      <a:srgbClr val="119A22"/>
                    </a:solidFill>
                    <a:ea typeface="Old Standard TT"/>
                    <a:cs typeface="Old Standard TT"/>
                    <a:sym typeface="Old Standard TT"/>
                  </a:rPr>
                  <a:t> </a:t>
                </a:r>
                <a:r>
                  <a:rPr lang="ru-RU" sz="2600" u="sng" dirty="0">
                    <a:solidFill>
                      <a:srgbClr val="119A22"/>
                    </a:solidFill>
                    <a:ea typeface="Old Standard TT"/>
                    <a:cs typeface="Old Standard TT"/>
                    <a:sym typeface="Old Standard TT"/>
                  </a:rPr>
                  <a:t>ближайших соседей:</a:t>
                </a:r>
                <a:endParaRPr lang="ru-RU" sz="2600" dirty="0">
                  <a:solidFill>
                    <a:srgbClr val="119A22"/>
                  </a:solidFill>
                  <a:ea typeface="Old Standard TT"/>
                  <a:cs typeface="Old Standard TT"/>
                  <a:sym typeface="Old Standard TT"/>
                </a:endParaRPr>
              </a:p>
              <a:p>
                <a:pPr marL="609596" indent="-457200">
                  <a:lnSpc>
                    <a:spcPct val="115000"/>
                  </a:lnSpc>
                  <a:spcBef>
                    <a:spcPts val="2133"/>
                  </a:spcBef>
                  <a:buClr>
                    <a:srgbClr val="119A2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ru-RU" sz="2600" dirty="0">
                    <a:solidFill>
                      <a:schemeClr val="dk1"/>
                    </a:solidFill>
                    <a:ea typeface="Old Standard TT"/>
                    <a:cs typeface="Old Standard TT"/>
                    <a:sym typeface="Old Standard TT"/>
                  </a:rPr>
                  <a:t>Хотим предсказать класс объекта </a:t>
                </a:r>
                <a14:m>
                  <m:oMath xmlns:m="http://schemas.openxmlformats.org/officeDocument/2006/math">
                    <m:r>
                      <a:rPr lang="ar-SA" sz="26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ro-RO" sz="2600" i="1" dirty="0">
                  <a:solidFill>
                    <a:schemeClr val="dk1"/>
                  </a:solidFill>
                  <a:ea typeface="Old Standard TT"/>
                  <a:cs typeface="Old Standard TT"/>
                  <a:sym typeface="Old Standard TT"/>
                </a:endParaRPr>
              </a:p>
              <a:p>
                <a:pPr marL="609596" indent="-457200">
                  <a:lnSpc>
                    <a:spcPct val="115000"/>
                  </a:lnSpc>
                  <a:buClr>
                    <a:srgbClr val="119A2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ru-RU" sz="2600" dirty="0">
                    <a:solidFill>
                      <a:schemeClr val="dk1"/>
                    </a:solidFill>
                    <a:ea typeface="Old Standard TT"/>
                    <a:cs typeface="Old Standard TT"/>
                    <a:sym typeface="Old Standard TT"/>
                  </a:rPr>
                  <a:t>Вычисляем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A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SA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SA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ar-S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SA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ar-SA" sz="26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SA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SA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SA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ar-S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SA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ar-SA" sz="260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ar-SA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SA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SA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ar-SA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ar-SA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SA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ar-SA" sz="2600" dirty="0"/>
              </a:p>
              <a:p>
                <a:pPr marL="609596" indent="-457200">
                  <a:lnSpc>
                    <a:spcPct val="115000"/>
                  </a:lnSpc>
                  <a:buClr>
                    <a:srgbClr val="119A2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ru-RU" sz="2600" dirty="0">
                    <a:solidFill>
                      <a:schemeClr val="dk1"/>
                    </a:solidFill>
                    <a:ea typeface="Old Standard TT"/>
                    <a:cs typeface="Old Standard TT"/>
                    <a:sym typeface="Old Standard TT"/>
                  </a:rPr>
                  <a:t>Находим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o-RO" sz="2600" dirty="0">
                    <a:solidFill>
                      <a:schemeClr val="dk1"/>
                    </a:solidFill>
                    <a:ea typeface="Old Standard TT"/>
                    <a:cs typeface="Old Standard TT"/>
                    <a:sym typeface="Old Standard TT"/>
                  </a:rPr>
                  <a:t> </a:t>
                </a:r>
                <a:r>
                  <a:rPr lang="ru-RU" sz="2600" dirty="0">
                    <a:solidFill>
                      <a:schemeClr val="dk1"/>
                    </a:solidFill>
                    <a:ea typeface="Old Standard TT"/>
                    <a:cs typeface="Old Standard TT"/>
                    <a:sym typeface="Old Standard TT"/>
                  </a:rPr>
                  <a:t>ближайших объектов из обучающей выборки </a:t>
                </a:r>
              </a:p>
              <a:p>
                <a:pPr marL="609596" indent="-457200">
                  <a:lnSpc>
                    <a:spcPct val="115000"/>
                  </a:lnSpc>
                  <a:buClr>
                    <a:srgbClr val="119A2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ru-RU" sz="2600" dirty="0">
                    <a:solidFill>
                      <a:schemeClr val="dk1"/>
                    </a:solidFill>
                    <a:ea typeface="Old Standard TT"/>
                    <a:cs typeface="Old Standard TT"/>
                    <a:sym typeface="Old Standard TT"/>
                  </a:rPr>
                  <a:t>Предсказание = самый популярный класс среди соседей</a:t>
                </a:r>
              </a:p>
              <a:p>
                <a:pPr>
                  <a:spcBef>
                    <a:spcPts val="2133"/>
                  </a:spcBef>
                </a:pPr>
                <a:endParaRPr sz="2600" dirty="0">
                  <a:ea typeface="Old Standard TT"/>
                  <a:cs typeface="Old Standard TT"/>
                  <a:sym typeface="Old Standard TT"/>
                </a:endParaRPr>
              </a:p>
            </p:txBody>
          </p:sp>
        </mc:Choice>
        <mc:Fallback xmlns="">
          <p:sp>
            <p:nvSpPr>
              <p:cNvPr id="200" name="Google Shape;200;p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7" y="2303857"/>
                <a:ext cx="6664400" cy="3663066"/>
              </a:xfrm>
              <a:prstGeom prst="rect">
                <a:avLst/>
              </a:prstGeom>
              <a:blipFill>
                <a:blip r:embed="rId4"/>
                <a:stretch>
                  <a:fillRect l="-951" b="-20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439E0C-5BC0-C747-B432-D0B49E610639}"/>
              </a:ext>
            </a:extLst>
          </p:cNvPr>
          <p:cNvSpPr txBox="1"/>
          <p:nvPr/>
        </p:nvSpPr>
        <p:spPr>
          <a:xfrm>
            <a:off x="1682496" y="255509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Метрические алгоритмы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8709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7188400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13000"/>
              </a:lnSpc>
              <a:buNone/>
            </a:pPr>
            <a:r>
              <a:rPr lang="ru" sz="2600" dirty="0"/>
              <a:t>Преимущества алгоритма:</a:t>
            </a:r>
            <a:endParaRPr sz="2600" dirty="0"/>
          </a:p>
          <a:p>
            <a:pPr>
              <a:spcBef>
                <a:spcPts val="667"/>
              </a:spcBef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быстрый и лёгкий в понимании</a:t>
            </a:r>
            <a:endParaRPr sz="26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легко обобщается для задачи регресии (как?)</a:t>
            </a:r>
            <a:endParaRPr sz="2600" dirty="0"/>
          </a:p>
          <a:p>
            <a:pPr marL="0" indent="0">
              <a:lnSpc>
                <a:spcPct val="114000"/>
              </a:lnSpc>
              <a:spcBef>
                <a:spcPts val="2133"/>
              </a:spcBef>
              <a:buNone/>
            </a:pPr>
            <a:r>
              <a:rPr lang="ru" sz="2600" dirty="0"/>
              <a:t>Недостатки алгоритма: </a:t>
            </a:r>
            <a:endParaRPr sz="2600" dirty="0"/>
          </a:p>
          <a:p>
            <a:pPr>
              <a:spcBef>
                <a:spcPts val="667"/>
              </a:spcBef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необходимо хранить всю обучающую выборку</a:t>
            </a:r>
            <a:endParaRPr sz="26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неустойчив к масштабу признаков</a:t>
            </a:r>
            <a:endParaRPr sz="2600" dirty="0"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t="2534" r="49269" b="50611"/>
          <a:stretch/>
        </p:blipFill>
        <p:spPr>
          <a:xfrm>
            <a:off x="6762307" y="1562133"/>
            <a:ext cx="5226427" cy="430703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8"/>
          <p:cNvSpPr txBox="1"/>
          <p:nvPr/>
        </p:nvSpPr>
        <p:spPr>
          <a:xfrm>
            <a:off x="7506587" y="5661098"/>
            <a:ext cx="4043317" cy="962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dirty="0">
                <a:latin typeface="Calibri" panose="020F0502020204030204" pitchFamily="34" charset="0"/>
                <a:ea typeface="Old Standard TT"/>
                <a:cs typeface="Calibri" panose="020F0502020204030204" pitchFamily="34" charset="0"/>
                <a:sym typeface="Old Standard TT"/>
              </a:rPr>
              <a:t>алгоритм одного ближайшего соседа</a:t>
            </a:r>
            <a:endParaRPr dirty="0">
              <a:latin typeface="Calibri" panose="020F0502020204030204" pitchFamily="34" charset="0"/>
              <a:ea typeface="Old Standard TT"/>
              <a:cs typeface="Calibri" panose="020F0502020204030204" pitchFamily="34" charset="0"/>
              <a:sym typeface="Old Standard T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253386-5CE3-024F-9348-878DFEB1C71A}"/>
              </a:ext>
            </a:extLst>
          </p:cNvPr>
          <p:cNvSpPr txBox="1"/>
          <p:nvPr/>
        </p:nvSpPr>
        <p:spPr>
          <a:xfrm>
            <a:off x="1682496" y="255509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Алгоритм </a:t>
            </a:r>
            <a:r>
              <a:rPr lang="en-US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ближайших соседей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365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>
            <a:spLocks noGrp="1"/>
          </p:cNvSpPr>
          <p:nvPr>
            <p:ph type="body" idx="1"/>
          </p:nvPr>
        </p:nvSpPr>
        <p:spPr>
          <a:xfrm>
            <a:off x="1159880" y="1562133"/>
            <a:ext cx="10068102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ru" sz="2600" u="sng" dirty="0">
                <a:solidFill>
                  <a:srgbClr val="119A22"/>
                </a:solidFill>
              </a:rPr>
              <a:t>Логический алгоритм </a:t>
            </a:r>
            <a:r>
              <a:rPr lang="ru" sz="2600" dirty="0"/>
              <a:t>— алгоритм, использующий логические закономерности в данных.</a:t>
            </a:r>
          </a:p>
          <a:p>
            <a:pPr marL="0" indent="0">
              <a:buNone/>
            </a:pPr>
            <a:endParaRPr sz="1200" dirty="0"/>
          </a:p>
          <a:p>
            <a:pPr marL="0" indent="0">
              <a:spcBef>
                <a:spcPts val="2133"/>
              </a:spcBef>
              <a:buNone/>
            </a:pPr>
            <a:r>
              <a:rPr lang="ru" sz="2600" dirty="0"/>
              <a:t>Примеры простых решающих правил:</a:t>
            </a:r>
            <a:endParaRPr sz="900" dirty="0"/>
          </a:p>
          <a:p>
            <a:pPr>
              <a:spcBef>
                <a:spcPts val="2133"/>
              </a:spcBef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Если в анкете указан домашний телефон и зарплата клиента &gt; $2000 и размер кредита &lt; $5000, то кредит выдать.</a:t>
            </a:r>
          </a:p>
          <a:p>
            <a:pPr>
              <a:spcBef>
                <a:spcPts val="2133"/>
              </a:spcBef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9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Если возраст пациента &gt; 60 и пациент ранее перенёс инфаркт, то операцию не делать. </a:t>
            </a:r>
            <a:endParaRPr sz="2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70A890-C9D7-3C4F-B24F-0524659B2D81}"/>
              </a:ext>
            </a:extLst>
          </p:cNvPr>
          <p:cNvSpPr txBox="1"/>
          <p:nvPr/>
        </p:nvSpPr>
        <p:spPr>
          <a:xfrm>
            <a:off x="551586" y="381546"/>
            <a:ext cx="11088828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Логические алгоритмы классификации</a:t>
            </a:r>
            <a:endParaRPr lang="ru-RU" sz="44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068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682496" y="292085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Значение машинного обучения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1A15B87-BFE2-264F-B091-791A1B0B59B4}"/>
              </a:ext>
            </a:extLst>
          </p:cNvPr>
          <p:cNvSpPr/>
          <p:nvPr/>
        </p:nvSpPr>
        <p:spPr>
          <a:xfrm>
            <a:off x="1335023" y="1340889"/>
            <a:ext cx="95219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o-RO" sz="2200" dirty="0">
                <a:latin typeface="+mj-lt"/>
              </a:rPr>
              <a:t>“</a:t>
            </a:r>
            <a:r>
              <a:rPr lang="ro-RO" sz="2200" dirty="0" err="1">
                <a:latin typeface="+mj-lt"/>
              </a:rPr>
              <a:t>Nations</a:t>
            </a:r>
            <a:r>
              <a:rPr lang="ro-RO" sz="2200" dirty="0">
                <a:latin typeface="+mj-lt"/>
              </a:rPr>
              <a:t> </a:t>
            </a:r>
            <a:r>
              <a:rPr lang="ro-RO" sz="2200" dirty="0" err="1">
                <a:latin typeface="+mj-lt"/>
              </a:rPr>
              <a:t>with</a:t>
            </a:r>
            <a:r>
              <a:rPr lang="ro-RO" sz="2200" dirty="0">
                <a:latin typeface="+mj-lt"/>
              </a:rPr>
              <a:t> </a:t>
            </a:r>
            <a:r>
              <a:rPr lang="ro-RO" sz="2200" dirty="0" err="1">
                <a:latin typeface="+mj-lt"/>
              </a:rPr>
              <a:t>the</a:t>
            </a:r>
            <a:r>
              <a:rPr lang="ro-RO" sz="2200" dirty="0">
                <a:latin typeface="+mj-lt"/>
              </a:rPr>
              <a:t> </a:t>
            </a:r>
            <a:r>
              <a:rPr lang="ro-RO" sz="2200" dirty="0" err="1">
                <a:latin typeface="+mj-lt"/>
              </a:rPr>
              <a:t>strongest</a:t>
            </a:r>
            <a:r>
              <a:rPr lang="ro-RO" sz="2200" dirty="0">
                <a:latin typeface="+mj-lt"/>
              </a:rPr>
              <a:t> </a:t>
            </a:r>
            <a:r>
              <a:rPr lang="ro-RO" sz="2200" dirty="0" err="1">
                <a:latin typeface="+mj-lt"/>
              </a:rPr>
              <a:t>presence</a:t>
            </a:r>
            <a:r>
              <a:rPr lang="ro-RO" sz="2200" dirty="0">
                <a:latin typeface="+mj-lt"/>
              </a:rPr>
              <a:t> in AI R&amp;D </a:t>
            </a:r>
            <a:r>
              <a:rPr lang="ro-RO" sz="2200" dirty="0" err="1">
                <a:latin typeface="+mj-lt"/>
              </a:rPr>
              <a:t>will</a:t>
            </a:r>
            <a:r>
              <a:rPr lang="ro-RO" sz="2200" dirty="0">
                <a:latin typeface="+mj-lt"/>
              </a:rPr>
              <a:t> </a:t>
            </a:r>
            <a:r>
              <a:rPr lang="ro-RO" sz="2200" dirty="0" err="1">
                <a:latin typeface="+mj-lt"/>
              </a:rPr>
              <a:t>establish</a:t>
            </a:r>
            <a:r>
              <a:rPr lang="ro-RO" sz="2200" dirty="0">
                <a:latin typeface="+mj-lt"/>
              </a:rPr>
              <a:t> </a:t>
            </a:r>
            <a:r>
              <a:rPr lang="ro-RO" sz="2200" dirty="0" err="1">
                <a:latin typeface="+mj-lt"/>
              </a:rPr>
              <a:t>leading</a:t>
            </a:r>
            <a:r>
              <a:rPr lang="ro-RO" sz="2200" dirty="0">
                <a:latin typeface="+mj-lt"/>
              </a:rPr>
              <a:t> </a:t>
            </a:r>
            <a:r>
              <a:rPr lang="ro-RO" sz="2200" dirty="0" err="1">
                <a:latin typeface="+mj-lt"/>
              </a:rPr>
              <a:t>positions</a:t>
            </a:r>
            <a:r>
              <a:rPr lang="ro-RO" sz="2200" dirty="0">
                <a:latin typeface="+mj-lt"/>
              </a:rPr>
              <a:t> in </a:t>
            </a:r>
            <a:r>
              <a:rPr lang="ro-RO" sz="2200" dirty="0" err="1">
                <a:latin typeface="+mj-lt"/>
              </a:rPr>
              <a:t>the</a:t>
            </a:r>
            <a:r>
              <a:rPr lang="ro-RO" sz="2200" dirty="0">
                <a:latin typeface="+mj-lt"/>
              </a:rPr>
              <a:t> </a:t>
            </a:r>
            <a:r>
              <a:rPr lang="ro-RO" sz="2200" dirty="0" err="1">
                <a:latin typeface="+mj-lt"/>
              </a:rPr>
              <a:t>automatization</a:t>
            </a:r>
            <a:r>
              <a:rPr lang="ro-RO" sz="2200" dirty="0">
                <a:latin typeface="+mj-lt"/>
              </a:rPr>
              <a:t> of </a:t>
            </a:r>
            <a:r>
              <a:rPr lang="ro-RO" sz="2200" dirty="0" err="1">
                <a:latin typeface="+mj-lt"/>
              </a:rPr>
              <a:t>the</a:t>
            </a:r>
            <a:r>
              <a:rPr lang="ro-RO" sz="2200" dirty="0">
                <a:latin typeface="+mj-lt"/>
              </a:rPr>
              <a:t> </a:t>
            </a:r>
            <a:r>
              <a:rPr lang="ro-RO" sz="2200" dirty="0" err="1">
                <a:latin typeface="+mj-lt"/>
              </a:rPr>
              <a:t>future</a:t>
            </a:r>
            <a:r>
              <a:rPr lang="ro-RO" sz="2200" dirty="0">
                <a:latin typeface="+mj-lt"/>
              </a:rPr>
              <a:t>.” </a:t>
            </a:r>
          </a:p>
          <a:p>
            <a:pPr lvl="0" algn="r"/>
            <a:r>
              <a:rPr lang="ro-RO" sz="2200" dirty="0">
                <a:latin typeface="+mj-lt"/>
              </a:rPr>
              <a:t>— </a:t>
            </a:r>
            <a:r>
              <a:rPr lang="ru-RU" sz="2200" u="sng" dirty="0">
                <a:solidFill>
                  <a:schemeClr val="hlink"/>
                </a:solidFill>
                <a:latin typeface="+mj-lt"/>
                <a:hlinkClick r:id="rId3"/>
              </a:rPr>
              <a:t>отчёт</a:t>
            </a:r>
            <a:r>
              <a:rPr lang="ru-RU" sz="2200" dirty="0">
                <a:latin typeface="+mj-lt"/>
              </a:rPr>
              <a:t> Белого дома США, октябрь 2016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0CB9F-65DA-8943-A138-D4B9963EA688}"/>
              </a:ext>
            </a:extLst>
          </p:cNvPr>
          <p:cNvSpPr txBox="1"/>
          <p:nvPr/>
        </p:nvSpPr>
        <p:spPr>
          <a:xfrm>
            <a:off x="1172795" y="2839456"/>
            <a:ext cx="728452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цифровая и распределённая экономика</a:t>
            </a: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2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автоматизация и сокращение издержек</a:t>
            </a:r>
            <a:endParaRPr lang="en-US" sz="2600" dirty="0">
              <a:cs typeface="Calibri" panose="020F0502020204030204" pitchFamily="34" charset="0"/>
            </a:endParaRPr>
          </a:p>
          <a:p>
            <a:pPr marL="342900" indent="-3429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2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автономный транспорт и роботизация</a:t>
            </a: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2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персонализированная медицина</a:t>
            </a: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2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новый способ приобретения научных знаний</a:t>
            </a:r>
            <a:endParaRPr lang="en-US" sz="2600" dirty="0"/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en-US" sz="1200" dirty="0">
              <a:cs typeface="Calibri" panose="020F0502020204030204" pitchFamily="34" charset="0"/>
            </a:endParaRPr>
          </a:p>
          <a:p>
            <a:pPr marL="514350" indent="-51435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>
                <a:cs typeface="Calibri" panose="020F0502020204030204" pitchFamily="34" charset="0"/>
              </a:rPr>
              <a:t>и многое другое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FD9EC3-5B03-3345-B43C-19CBF20CA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845" y="2690758"/>
            <a:ext cx="4212640" cy="282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8306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5754800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В каждой вершине дерева находится вопрос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26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В зависимости от ответа на вопрос, алгоритм направляется в нужную ветвь дерева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26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Листы дерева соответствуют решению алгоритма</a:t>
            </a:r>
            <a:endParaRPr sz="2600" dirty="0"/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400" y="1562134"/>
            <a:ext cx="5879533" cy="397733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3ACE17-8459-1640-A6DE-25F532B97F7B}"/>
              </a:ext>
            </a:extLst>
          </p:cNvPr>
          <p:cNvSpPr txBox="1"/>
          <p:nvPr/>
        </p:nvSpPr>
        <p:spPr>
          <a:xfrm>
            <a:off x="1512376" y="383099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Решающие деревья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2999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6762000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Находимся в красной вершине</a:t>
            </a:r>
            <a:endParaRPr sz="2600" dirty="0"/>
          </a:p>
          <a:p>
            <a:pPr indent="0">
              <a:spcBef>
                <a:spcPts val="2133"/>
              </a:spcBef>
              <a:spcAft>
                <a:spcPts val="2133"/>
              </a:spcAft>
              <a:buNone/>
            </a:pPr>
            <a:endParaRPr sz="2600" dirty="0"/>
          </a:p>
        </p:txBody>
      </p:sp>
      <p:sp>
        <p:nvSpPr>
          <p:cNvPr id="228" name="Google Shape;228;p41"/>
          <p:cNvSpPr/>
          <p:nvPr/>
        </p:nvSpPr>
        <p:spPr>
          <a:xfrm>
            <a:off x="9521767" y="17976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9" name="Google Shape;229;p41"/>
          <p:cNvSpPr/>
          <p:nvPr/>
        </p:nvSpPr>
        <p:spPr>
          <a:xfrm>
            <a:off x="8853200" y="29924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0" name="Google Shape;230;p41"/>
          <p:cNvSpPr/>
          <p:nvPr/>
        </p:nvSpPr>
        <p:spPr>
          <a:xfrm>
            <a:off x="10180067" y="29924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1" name="Google Shape;231;p41"/>
          <p:cNvSpPr/>
          <p:nvPr/>
        </p:nvSpPr>
        <p:spPr>
          <a:xfrm>
            <a:off x="8426567" y="4076883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32" name="Google Shape;232;p41"/>
          <p:cNvCxnSpPr>
            <a:stCxn id="228" idx="3"/>
            <a:endCxn id="229" idx="0"/>
          </p:cNvCxnSpPr>
          <p:nvPr/>
        </p:nvCxnSpPr>
        <p:spPr>
          <a:xfrm flipH="1">
            <a:off x="8969401" y="1987822"/>
            <a:ext cx="586400" cy="10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41"/>
          <p:cNvCxnSpPr>
            <a:stCxn id="229" idx="3"/>
            <a:endCxn id="231" idx="0"/>
          </p:cNvCxnSpPr>
          <p:nvPr/>
        </p:nvCxnSpPr>
        <p:spPr>
          <a:xfrm flipH="1">
            <a:off x="8542835" y="3182622"/>
            <a:ext cx="344400" cy="8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41"/>
          <p:cNvCxnSpPr>
            <a:cxnSpLocks/>
            <a:stCxn id="229" idx="5"/>
          </p:cNvCxnSpPr>
          <p:nvPr/>
        </p:nvCxnSpPr>
        <p:spPr>
          <a:xfrm>
            <a:off x="9051565" y="3182622"/>
            <a:ext cx="285200" cy="8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6" name="Google Shape;236;p41"/>
          <p:cNvCxnSpPr>
            <a:endCxn id="230" idx="0"/>
          </p:cNvCxnSpPr>
          <p:nvPr/>
        </p:nvCxnSpPr>
        <p:spPr>
          <a:xfrm>
            <a:off x="9720267" y="1987650"/>
            <a:ext cx="576000" cy="10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" name="Google Shape;237;p41"/>
          <p:cNvSpPr/>
          <p:nvPr/>
        </p:nvSpPr>
        <p:spPr>
          <a:xfrm>
            <a:off x="9254700" y="4076883"/>
            <a:ext cx="232400" cy="22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EBDC85-38E0-C34C-8C78-E2712F08F32E}"/>
              </a:ext>
            </a:extLst>
          </p:cNvPr>
          <p:cNvSpPr txBox="1"/>
          <p:nvPr/>
        </p:nvSpPr>
        <p:spPr>
          <a:xfrm>
            <a:off x="1554906" y="383099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Обучение решающего дерева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314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6762000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Находимся в красной вершине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2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До красной вершины дошла часть объектов обучающей выборки </a:t>
            </a:r>
            <a:endParaRPr sz="2600" dirty="0"/>
          </a:p>
        </p:txBody>
      </p:sp>
      <p:sp>
        <p:nvSpPr>
          <p:cNvPr id="244" name="Google Shape;244;p42"/>
          <p:cNvSpPr/>
          <p:nvPr/>
        </p:nvSpPr>
        <p:spPr>
          <a:xfrm>
            <a:off x="9521767" y="17976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" name="Google Shape;245;p42"/>
          <p:cNvSpPr/>
          <p:nvPr/>
        </p:nvSpPr>
        <p:spPr>
          <a:xfrm>
            <a:off x="8853200" y="29924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6" name="Google Shape;246;p42"/>
          <p:cNvSpPr/>
          <p:nvPr/>
        </p:nvSpPr>
        <p:spPr>
          <a:xfrm>
            <a:off x="10180067" y="29924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7" name="Google Shape;247;p42"/>
          <p:cNvSpPr/>
          <p:nvPr/>
        </p:nvSpPr>
        <p:spPr>
          <a:xfrm>
            <a:off x="8426567" y="4076883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48" name="Google Shape;248;p42"/>
          <p:cNvCxnSpPr>
            <a:stCxn id="244" idx="3"/>
            <a:endCxn id="245" idx="0"/>
          </p:cNvCxnSpPr>
          <p:nvPr/>
        </p:nvCxnSpPr>
        <p:spPr>
          <a:xfrm flipH="1">
            <a:off x="8969401" y="1987822"/>
            <a:ext cx="586400" cy="10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42"/>
          <p:cNvCxnSpPr>
            <a:stCxn id="245" idx="3"/>
            <a:endCxn id="247" idx="0"/>
          </p:cNvCxnSpPr>
          <p:nvPr/>
        </p:nvCxnSpPr>
        <p:spPr>
          <a:xfrm flipH="1">
            <a:off x="8542835" y="3182622"/>
            <a:ext cx="344400" cy="8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42"/>
          <p:cNvCxnSpPr>
            <a:stCxn id="245" idx="5"/>
          </p:cNvCxnSpPr>
          <p:nvPr/>
        </p:nvCxnSpPr>
        <p:spPr>
          <a:xfrm>
            <a:off x="9051565" y="3182622"/>
            <a:ext cx="285200" cy="8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42"/>
          <p:cNvCxnSpPr>
            <a:endCxn id="246" idx="0"/>
          </p:cNvCxnSpPr>
          <p:nvPr/>
        </p:nvCxnSpPr>
        <p:spPr>
          <a:xfrm>
            <a:off x="9720267" y="1987650"/>
            <a:ext cx="576000" cy="10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42"/>
          <p:cNvSpPr/>
          <p:nvPr/>
        </p:nvSpPr>
        <p:spPr>
          <a:xfrm>
            <a:off x="9254700" y="4076883"/>
            <a:ext cx="232400" cy="22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53" name="Google Shape;253;p42"/>
          <p:cNvSpPr/>
          <p:nvPr/>
        </p:nvSpPr>
        <p:spPr>
          <a:xfrm>
            <a:off x="8853200" y="1886684"/>
            <a:ext cx="523067" cy="842700"/>
          </a:xfrm>
          <a:custGeom>
            <a:avLst/>
            <a:gdLst/>
            <a:ahLst/>
            <a:cxnLst/>
            <a:rect l="l" t="t" r="r" b="b"/>
            <a:pathLst>
              <a:path w="15692" h="25281" extrusionOk="0">
                <a:moveTo>
                  <a:pt x="15692" y="0"/>
                </a:moveTo>
                <a:cubicBezTo>
                  <a:pt x="9494" y="7743"/>
                  <a:pt x="3130" y="15869"/>
                  <a:pt x="0" y="2528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54" name="Google Shape;254;p42"/>
          <p:cNvSpPr/>
          <p:nvPr/>
        </p:nvSpPr>
        <p:spPr>
          <a:xfrm>
            <a:off x="9202134" y="3137950"/>
            <a:ext cx="290567" cy="716800"/>
          </a:xfrm>
          <a:custGeom>
            <a:avLst/>
            <a:gdLst/>
            <a:ahLst/>
            <a:cxnLst/>
            <a:rect l="l" t="t" r="r" b="b"/>
            <a:pathLst>
              <a:path w="8717" h="21504" extrusionOk="0">
                <a:moveTo>
                  <a:pt x="0" y="0"/>
                </a:moveTo>
                <a:cubicBezTo>
                  <a:pt x="4289" y="6437"/>
                  <a:pt x="8717" y="13769"/>
                  <a:pt x="8717" y="2150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cxnSp>
        <p:nvCxnSpPr>
          <p:cNvPr id="255" name="Google Shape;255;p42"/>
          <p:cNvCxnSpPr/>
          <p:nvPr/>
        </p:nvCxnSpPr>
        <p:spPr>
          <a:xfrm>
            <a:off x="9647700" y="1132850"/>
            <a:ext cx="0" cy="4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" name="Google Shape;256;p42"/>
          <p:cNvSpPr txBox="1"/>
          <p:nvPr/>
        </p:nvSpPr>
        <p:spPr>
          <a:xfrm>
            <a:off x="9501100" y="3913583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20:15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7" name="Google Shape;257;p42"/>
          <p:cNvSpPr txBox="1"/>
          <p:nvPr/>
        </p:nvSpPr>
        <p:spPr>
          <a:xfrm>
            <a:off x="9820567" y="1623601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100:80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8" name="Google Shape;258;p42"/>
          <p:cNvSpPr txBox="1"/>
          <p:nvPr/>
        </p:nvSpPr>
        <p:spPr>
          <a:xfrm>
            <a:off x="7922767" y="2830001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70:20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59" name="Google Shape;259;p42"/>
          <p:cNvSpPr txBox="1"/>
          <p:nvPr/>
        </p:nvSpPr>
        <p:spPr>
          <a:xfrm>
            <a:off x="10460733" y="2829983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30:60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0" name="Google Shape;260;p42"/>
          <p:cNvSpPr txBox="1"/>
          <p:nvPr/>
        </p:nvSpPr>
        <p:spPr>
          <a:xfrm>
            <a:off x="7494584" y="3913583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50:5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135BC2-C019-9C4A-88D1-21466E827D83}"/>
              </a:ext>
            </a:extLst>
          </p:cNvPr>
          <p:cNvSpPr txBox="1"/>
          <p:nvPr/>
        </p:nvSpPr>
        <p:spPr>
          <a:xfrm>
            <a:off x="1554906" y="383099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Обучение решающего дерева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47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/>
          <p:nvPr/>
        </p:nvSpPr>
        <p:spPr>
          <a:xfrm>
            <a:off x="9521767" y="17976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8" name="Google Shape;268;p43"/>
          <p:cNvSpPr/>
          <p:nvPr/>
        </p:nvSpPr>
        <p:spPr>
          <a:xfrm>
            <a:off x="8853200" y="29924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69" name="Google Shape;269;p43"/>
          <p:cNvSpPr/>
          <p:nvPr/>
        </p:nvSpPr>
        <p:spPr>
          <a:xfrm>
            <a:off x="8426567" y="4076883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70" name="Google Shape;270;p43"/>
          <p:cNvCxnSpPr>
            <a:stCxn id="267" idx="3"/>
            <a:endCxn id="268" idx="0"/>
          </p:cNvCxnSpPr>
          <p:nvPr/>
        </p:nvCxnSpPr>
        <p:spPr>
          <a:xfrm flipH="1">
            <a:off x="8969401" y="1987822"/>
            <a:ext cx="586400" cy="10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43"/>
          <p:cNvCxnSpPr>
            <a:stCxn id="268" idx="3"/>
            <a:endCxn id="269" idx="0"/>
          </p:cNvCxnSpPr>
          <p:nvPr/>
        </p:nvCxnSpPr>
        <p:spPr>
          <a:xfrm flipH="1">
            <a:off x="8542835" y="3182622"/>
            <a:ext cx="344400" cy="8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2" name="Google Shape;272;p43"/>
          <p:cNvCxnSpPr>
            <a:cxnSpLocks/>
            <a:stCxn id="268" idx="5"/>
          </p:cNvCxnSpPr>
          <p:nvPr/>
        </p:nvCxnSpPr>
        <p:spPr>
          <a:xfrm>
            <a:off x="9051565" y="3182622"/>
            <a:ext cx="285200" cy="8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43"/>
          <p:cNvCxnSpPr>
            <a:cxnSpLocks/>
          </p:cNvCxnSpPr>
          <p:nvPr/>
        </p:nvCxnSpPr>
        <p:spPr>
          <a:xfrm>
            <a:off x="9720267" y="1987650"/>
            <a:ext cx="576000" cy="10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43"/>
          <p:cNvSpPr/>
          <p:nvPr/>
        </p:nvSpPr>
        <p:spPr>
          <a:xfrm>
            <a:off x="8853200" y="50360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77" name="Google Shape;277;p43"/>
          <p:cNvSpPr/>
          <p:nvPr/>
        </p:nvSpPr>
        <p:spPr>
          <a:xfrm>
            <a:off x="9637367" y="50360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78" name="Google Shape;278;p43"/>
          <p:cNvCxnSpPr>
            <a:stCxn id="279" idx="3"/>
            <a:endCxn id="276" idx="0"/>
          </p:cNvCxnSpPr>
          <p:nvPr/>
        </p:nvCxnSpPr>
        <p:spPr>
          <a:xfrm flipH="1">
            <a:off x="8969535" y="4267055"/>
            <a:ext cx="319200" cy="7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43"/>
          <p:cNvCxnSpPr>
            <a:cxnSpLocks/>
            <a:endCxn id="277" idx="0"/>
          </p:cNvCxnSpPr>
          <p:nvPr/>
        </p:nvCxnSpPr>
        <p:spPr>
          <a:xfrm>
            <a:off x="9419167" y="4267250"/>
            <a:ext cx="334400" cy="7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9" name="Google Shape;279;p43"/>
          <p:cNvSpPr/>
          <p:nvPr/>
        </p:nvSpPr>
        <p:spPr>
          <a:xfrm>
            <a:off x="9254700" y="4076883"/>
            <a:ext cx="232400" cy="22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81" name="Google Shape;281;p43"/>
          <p:cNvSpPr/>
          <p:nvPr/>
        </p:nvSpPr>
        <p:spPr>
          <a:xfrm>
            <a:off x="10189700" y="29924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282" name="Google Shape;282;p43"/>
          <p:cNvCxnSpPr/>
          <p:nvPr/>
        </p:nvCxnSpPr>
        <p:spPr>
          <a:xfrm>
            <a:off x="9647700" y="1132850"/>
            <a:ext cx="0" cy="44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3" name="Google Shape;283;p43"/>
          <p:cNvSpPr/>
          <p:nvPr/>
        </p:nvSpPr>
        <p:spPr>
          <a:xfrm>
            <a:off x="8853200" y="1886684"/>
            <a:ext cx="523067" cy="842700"/>
          </a:xfrm>
          <a:custGeom>
            <a:avLst/>
            <a:gdLst/>
            <a:ahLst/>
            <a:cxnLst/>
            <a:rect l="l" t="t" r="r" b="b"/>
            <a:pathLst>
              <a:path w="15692" h="25281" extrusionOk="0">
                <a:moveTo>
                  <a:pt x="15692" y="0"/>
                </a:moveTo>
                <a:cubicBezTo>
                  <a:pt x="9494" y="7743"/>
                  <a:pt x="3130" y="15869"/>
                  <a:pt x="0" y="2528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4" name="Google Shape;284;p43"/>
          <p:cNvSpPr/>
          <p:nvPr/>
        </p:nvSpPr>
        <p:spPr>
          <a:xfrm>
            <a:off x="9202134" y="3137950"/>
            <a:ext cx="290567" cy="716800"/>
          </a:xfrm>
          <a:custGeom>
            <a:avLst/>
            <a:gdLst/>
            <a:ahLst/>
            <a:cxnLst/>
            <a:rect l="l" t="t" r="r" b="b"/>
            <a:pathLst>
              <a:path w="8717" h="21504" extrusionOk="0">
                <a:moveTo>
                  <a:pt x="0" y="0"/>
                </a:moveTo>
                <a:cubicBezTo>
                  <a:pt x="4289" y="6437"/>
                  <a:pt x="8717" y="13769"/>
                  <a:pt x="8717" y="2150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5" name="Google Shape;285;p43"/>
          <p:cNvSpPr/>
          <p:nvPr/>
        </p:nvSpPr>
        <p:spPr>
          <a:xfrm>
            <a:off x="8824334" y="4368117"/>
            <a:ext cx="232500" cy="484333"/>
          </a:xfrm>
          <a:custGeom>
            <a:avLst/>
            <a:gdLst/>
            <a:ahLst/>
            <a:cxnLst/>
            <a:rect l="l" t="t" r="r" b="b"/>
            <a:pathLst>
              <a:path w="6975" h="14530" extrusionOk="0">
                <a:moveTo>
                  <a:pt x="6975" y="0"/>
                </a:moveTo>
                <a:cubicBezTo>
                  <a:pt x="4210" y="4607"/>
                  <a:pt x="0" y="9158"/>
                  <a:pt x="0" y="14530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6" name="Google Shape;286;p43"/>
          <p:cNvSpPr/>
          <p:nvPr/>
        </p:nvSpPr>
        <p:spPr>
          <a:xfrm>
            <a:off x="9638000" y="4339084"/>
            <a:ext cx="201133" cy="513367"/>
          </a:xfrm>
          <a:custGeom>
            <a:avLst/>
            <a:gdLst/>
            <a:ahLst/>
            <a:cxnLst/>
            <a:rect l="l" t="t" r="r" b="b"/>
            <a:pathLst>
              <a:path w="6034" h="15401" extrusionOk="0">
                <a:moveTo>
                  <a:pt x="0" y="0"/>
                </a:moveTo>
                <a:cubicBezTo>
                  <a:pt x="1331" y="5323"/>
                  <a:pt x="7145" y="10078"/>
                  <a:pt x="5812" y="15401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287" name="Google Shape;287;p43"/>
          <p:cNvSpPr txBox="1"/>
          <p:nvPr/>
        </p:nvSpPr>
        <p:spPr>
          <a:xfrm>
            <a:off x="9501100" y="3913583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20:15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8" name="Google Shape;288;p43"/>
          <p:cNvSpPr txBox="1"/>
          <p:nvPr/>
        </p:nvSpPr>
        <p:spPr>
          <a:xfrm>
            <a:off x="9820567" y="1623601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100:80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89" name="Google Shape;289;p43"/>
          <p:cNvSpPr txBox="1"/>
          <p:nvPr/>
        </p:nvSpPr>
        <p:spPr>
          <a:xfrm>
            <a:off x="7922767" y="2830001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70:20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0" name="Google Shape;290;p43"/>
          <p:cNvSpPr txBox="1"/>
          <p:nvPr/>
        </p:nvSpPr>
        <p:spPr>
          <a:xfrm>
            <a:off x="10460733" y="2829983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30:60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1" name="Google Shape;291;p43"/>
          <p:cNvSpPr txBox="1"/>
          <p:nvPr/>
        </p:nvSpPr>
        <p:spPr>
          <a:xfrm>
            <a:off x="7494584" y="3913583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50:5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2" name="Google Shape;292;p43"/>
          <p:cNvSpPr txBox="1"/>
          <p:nvPr/>
        </p:nvSpPr>
        <p:spPr>
          <a:xfrm>
            <a:off x="7885400" y="4900883"/>
            <a:ext cx="8260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15:3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3" name="Google Shape;293;p43"/>
          <p:cNvSpPr txBox="1"/>
          <p:nvPr/>
        </p:nvSpPr>
        <p:spPr>
          <a:xfrm>
            <a:off x="10027567" y="4900883"/>
            <a:ext cx="8260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5:12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94" name="Google Shape;294;p43"/>
          <p:cNvSpPr txBox="1"/>
          <p:nvPr/>
        </p:nvSpPr>
        <p:spPr>
          <a:xfrm>
            <a:off x="1012867" y="3862400"/>
            <a:ext cx="1188800" cy="2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6B8D575-6525-D043-AFC4-16C85FC1E1DA}"/>
              </a:ext>
            </a:extLst>
          </p:cNvPr>
          <p:cNvSpPr txBox="1"/>
          <p:nvPr/>
        </p:nvSpPr>
        <p:spPr>
          <a:xfrm>
            <a:off x="1554906" y="383099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Обучение решающего дерева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Google Shape;328;p45">
            <a:extLst>
              <a:ext uri="{FF2B5EF4-FFF2-40B4-BE49-F238E27FC236}">
                <a16:creationId xmlns:a16="http://schemas.microsoft.com/office/drawing/2014/main" id="{F58B9362-A47D-2144-97C9-CE93CEB13B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6762000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Находимся в красной вершине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2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До красной вершины дошла часть объектов обучающей выборки 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2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Находим решающее правило так, чтобы объекты, дошедшие до красной вершины, хорошо разделялись по искомым классам</a:t>
            </a:r>
          </a:p>
        </p:txBody>
      </p:sp>
    </p:spTree>
    <p:extLst>
      <p:ext uri="{BB962C8B-B14F-4D97-AF65-F5344CB8AC3E}">
        <p14:creationId xmlns:p14="http://schemas.microsoft.com/office/powerpoint/2010/main" val="11659153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/>
          <p:nvPr/>
        </p:nvSpPr>
        <p:spPr>
          <a:xfrm>
            <a:off x="9521767" y="17976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3" name="Google Shape;303;p44"/>
          <p:cNvSpPr/>
          <p:nvPr/>
        </p:nvSpPr>
        <p:spPr>
          <a:xfrm>
            <a:off x="8853200" y="29924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4" name="Google Shape;304;p44"/>
          <p:cNvSpPr/>
          <p:nvPr/>
        </p:nvSpPr>
        <p:spPr>
          <a:xfrm>
            <a:off x="10180067" y="29924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05" name="Google Shape;305;p44"/>
          <p:cNvSpPr/>
          <p:nvPr/>
        </p:nvSpPr>
        <p:spPr>
          <a:xfrm>
            <a:off x="8426567" y="4076883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06" name="Google Shape;306;p44"/>
          <p:cNvCxnSpPr>
            <a:stCxn id="302" idx="3"/>
            <a:endCxn id="303" idx="0"/>
          </p:cNvCxnSpPr>
          <p:nvPr/>
        </p:nvCxnSpPr>
        <p:spPr>
          <a:xfrm flipH="1">
            <a:off x="8969401" y="1987822"/>
            <a:ext cx="586400" cy="10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44"/>
          <p:cNvCxnSpPr>
            <a:stCxn id="303" idx="3"/>
            <a:endCxn id="305" idx="0"/>
          </p:cNvCxnSpPr>
          <p:nvPr/>
        </p:nvCxnSpPr>
        <p:spPr>
          <a:xfrm flipH="1">
            <a:off x="8542835" y="3182622"/>
            <a:ext cx="344400" cy="8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44"/>
          <p:cNvCxnSpPr>
            <a:cxnSpLocks/>
            <a:stCxn id="303" idx="5"/>
          </p:cNvCxnSpPr>
          <p:nvPr/>
        </p:nvCxnSpPr>
        <p:spPr>
          <a:xfrm>
            <a:off x="9051565" y="3182622"/>
            <a:ext cx="285200" cy="8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44"/>
          <p:cNvCxnSpPr>
            <a:endCxn id="304" idx="0"/>
          </p:cNvCxnSpPr>
          <p:nvPr/>
        </p:nvCxnSpPr>
        <p:spPr>
          <a:xfrm>
            <a:off x="9720267" y="1987650"/>
            <a:ext cx="576000" cy="10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44"/>
          <p:cNvSpPr/>
          <p:nvPr/>
        </p:nvSpPr>
        <p:spPr>
          <a:xfrm>
            <a:off x="8853200" y="5036050"/>
            <a:ext cx="232400" cy="22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2" name="Google Shape;312;p44"/>
          <p:cNvSpPr/>
          <p:nvPr/>
        </p:nvSpPr>
        <p:spPr>
          <a:xfrm>
            <a:off x="9637367" y="50360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13" name="Google Shape;313;p44"/>
          <p:cNvCxnSpPr>
            <a:stCxn id="314" idx="3"/>
            <a:endCxn id="311" idx="0"/>
          </p:cNvCxnSpPr>
          <p:nvPr/>
        </p:nvCxnSpPr>
        <p:spPr>
          <a:xfrm flipH="1">
            <a:off x="8969535" y="4267055"/>
            <a:ext cx="319200" cy="7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5" name="Google Shape;315;p44"/>
          <p:cNvCxnSpPr>
            <a:cxnSpLocks/>
            <a:endCxn id="312" idx="0"/>
          </p:cNvCxnSpPr>
          <p:nvPr/>
        </p:nvCxnSpPr>
        <p:spPr>
          <a:xfrm>
            <a:off x="9419167" y="4267250"/>
            <a:ext cx="334400" cy="7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44"/>
          <p:cNvSpPr/>
          <p:nvPr/>
        </p:nvSpPr>
        <p:spPr>
          <a:xfrm>
            <a:off x="9254700" y="4076883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16" name="Google Shape;316;p44"/>
          <p:cNvSpPr txBox="1"/>
          <p:nvPr/>
        </p:nvSpPr>
        <p:spPr>
          <a:xfrm>
            <a:off x="9501100" y="3913583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20:15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7" name="Google Shape;317;p44"/>
          <p:cNvSpPr txBox="1"/>
          <p:nvPr/>
        </p:nvSpPr>
        <p:spPr>
          <a:xfrm>
            <a:off x="9820567" y="1623601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100:80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7922767" y="2830001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70:20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19" name="Google Shape;319;p44"/>
          <p:cNvSpPr txBox="1"/>
          <p:nvPr/>
        </p:nvSpPr>
        <p:spPr>
          <a:xfrm>
            <a:off x="10460733" y="2829983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30:60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0" name="Google Shape;320;p44"/>
          <p:cNvSpPr txBox="1"/>
          <p:nvPr/>
        </p:nvSpPr>
        <p:spPr>
          <a:xfrm>
            <a:off x="7494584" y="3913583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50:5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1" name="Google Shape;321;p44"/>
          <p:cNvSpPr txBox="1"/>
          <p:nvPr/>
        </p:nvSpPr>
        <p:spPr>
          <a:xfrm>
            <a:off x="7885400" y="4900883"/>
            <a:ext cx="8260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15:3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2" name="Google Shape;322;p44"/>
          <p:cNvSpPr txBox="1"/>
          <p:nvPr/>
        </p:nvSpPr>
        <p:spPr>
          <a:xfrm>
            <a:off x="10027567" y="4900883"/>
            <a:ext cx="8260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5:12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3A9C1A-59A8-4B4B-86B6-64EFFF5BC72E}"/>
              </a:ext>
            </a:extLst>
          </p:cNvPr>
          <p:cNvSpPr txBox="1"/>
          <p:nvPr/>
        </p:nvSpPr>
        <p:spPr>
          <a:xfrm>
            <a:off x="1554906" y="383099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Обучение решающего дерева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Google Shape;328;p45">
            <a:extLst>
              <a:ext uri="{FF2B5EF4-FFF2-40B4-BE49-F238E27FC236}">
                <a16:creationId xmlns:a16="http://schemas.microsoft.com/office/drawing/2014/main" id="{EF38AF6D-5D81-A44B-A561-B40923715AC3}"/>
              </a:ext>
            </a:extLst>
          </p:cNvPr>
          <p:cNvSpPr txBox="1">
            <a:spLocks/>
          </p:cNvSpPr>
          <p:nvPr/>
        </p:nvSpPr>
        <p:spPr>
          <a:xfrm>
            <a:off x="415600" y="1562133"/>
            <a:ext cx="6762000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Arial" panose="020B0604020202020204" pitchFamily="34" charset="0"/>
              <a:buChar char="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Находимся в красной вершине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2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До красной вершины дошла часть объектов обучающей выборки 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2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Находим решающее правило так, чтобы объекты, дошедшие до красной вершины, хорошо разделялись по искомым классам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2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Одна из нижних вершин стала терминальной</a:t>
            </a:r>
          </a:p>
        </p:txBody>
      </p:sp>
    </p:spTree>
    <p:extLst>
      <p:ext uri="{BB962C8B-B14F-4D97-AF65-F5344CB8AC3E}">
        <p14:creationId xmlns:p14="http://schemas.microsoft.com/office/powerpoint/2010/main" val="9501482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5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6762000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Находимся в красной вершине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2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До красной вершины дошла часть объектов обучающей выборки 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2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Находим решающее правило так, чтобы объекты, дошедшие до красной вершины, хорошо разделялись по искомым классам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2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Одна из нижних вершин стала терминальной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12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Повторяем с другой вершиной</a:t>
            </a:r>
            <a:endParaRPr sz="2600" dirty="0"/>
          </a:p>
        </p:txBody>
      </p:sp>
      <p:sp>
        <p:nvSpPr>
          <p:cNvPr id="329" name="Google Shape;329;p45"/>
          <p:cNvSpPr/>
          <p:nvPr/>
        </p:nvSpPr>
        <p:spPr>
          <a:xfrm>
            <a:off x="9521767" y="17976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0" name="Google Shape;330;p45"/>
          <p:cNvSpPr/>
          <p:nvPr/>
        </p:nvSpPr>
        <p:spPr>
          <a:xfrm>
            <a:off x="8853200" y="29924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1" name="Google Shape;331;p45"/>
          <p:cNvSpPr/>
          <p:nvPr/>
        </p:nvSpPr>
        <p:spPr>
          <a:xfrm>
            <a:off x="10180067" y="2992450"/>
            <a:ext cx="232400" cy="22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2" name="Google Shape;332;p45"/>
          <p:cNvSpPr/>
          <p:nvPr/>
        </p:nvSpPr>
        <p:spPr>
          <a:xfrm>
            <a:off x="8426567" y="4076883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33" name="Google Shape;333;p45"/>
          <p:cNvCxnSpPr>
            <a:stCxn id="329" idx="3"/>
            <a:endCxn id="330" idx="0"/>
          </p:cNvCxnSpPr>
          <p:nvPr/>
        </p:nvCxnSpPr>
        <p:spPr>
          <a:xfrm flipH="1">
            <a:off x="8969401" y="1987822"/>
            <a:ext cx="586400" cy="10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4" name="Google Shape;334;p45"/>
          <p:cNvCxnSpPr>
            <a:stCxn id="330" idx="3"/>
            <a:endCxn id="332" idx="0"/>
          </p:cNvCxnSpPr>
          <p:nvPr/>
        </p:nvCxnSpPr>
        <p:spPr>
          <a:xfrm flipH="1">
            <a:off x="8542835" y="3182622"/>
            <a:ext cx="344400" cy="8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5" name="Google Shape;335;p45"/>
          <p:cNvCxnSpPr>
            <a:cxnSpLocks/>
            <a:stCxn id="330" idx="5"/>
          </p:cNvCxnSpPr>
          <p:nvPr/>
        </p:nvCxnSpPr>
        <p:spPr>
          <a:xfrm>
            <a:off x="9051565" y="3182622"/>
            <a:ext cx="285200" cy="89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7" name="Google Shape;337;p45"/>
          <p:cNvCxnSpPr>
            <a:endCxn id="331" idx="0"/>
          </p:cNvCxnSpPr>
          <p:nvPr/>
        </p:nvCxnSpPr>
        <p:spPr>
          <a:xfrm>
            <a:off x="9720267" y="1987650"/>
            <a:ext cx="576000" cy="100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p45"/>
          <p:cNvSpPr/>
          <p:nvPr/>
        </p:nvSpPr>
        <p:spPr>
          <a:xfrm>
            <a:off x="8853200" y="5036050"/>
            <a:ext cx="232400" cy="222800"/>
          </a:xfrm>
          <a:prstGeom prst="ellipse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39" name="Google Shape;339;p45"/>
          <p:cNvSpPr/>
          <p:nvPr/>
        </p:nvSpPr>
        <p:spPr>
          <a:xfrm>
            <a:off x="9637367" y="5036050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340" name="Google Shape;340;p45"/>
          <p:cNvCxnSpPr>
            <a:stCxn id="341" idx="3"/>
            <a:endCxn id="338" idx="0"/>
          </p:cNvCxnSpPr>
          <p:nvPr/>
        </p:nvCxnSpPr>
        <p:spPr>
          <a:xfrm flipH="1">
            <a:off x="8969535" y="4267055"/>
            <a:ext cx="319200" cy="7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2" name="Google Shape;342;p45"/>
          <p:cNvCxnSpPr>
            <a:cxnSpLocks/>
            <a:endCxn id="339" idx="0"/>
          </p:cNvCxnSpPr>
          <p:nvPr/>
        </p:nvCxnSpPr>
        <p:spPr>
          <a:xfrm>
            <a:off x="9419167" y="4267250"/>
            <a:ext cx="334400" cy="76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45"/>
          <p:cNvSpPr/>
          <p:nvPr/>
        </p:nvSpPr>
        <p:spPr>
          <a:xfrm>
            <a:off x="9254700" y="4076883"/>
            <a:ext cx="232400" cy="222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3" name="Google Shape;343;p45"/>
          <p:cNvSpPr txBox="1"/>
          <p:nvPr/>
        </p:nvSpPr>
        <p:spPr>
          <a:xfrm>
            <a:off x="9501100" y="3913583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20:15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9820567" y="1623601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100:80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5" name="Google Shape;345;p45"/>
          <p:cNvSpPr txBox="1"/>
          <p:nvPr/>
        </p:nvSpPr>
        <p:spPr>
          <a:xfrm>
            <a:off x="7922767" y="2830001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70:20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6" name="Google Shape;346;p45"/>
          <p:cNvSpPr txBox="1"/>
          <p:nvPr/>
        </p:nvSpPr>
        <p:spPr>
          <a:xfrm>
            <a:off x="10460733" y="2829983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30:60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7" name="Google Shape;347;p45"/>
          <p:cNvSpPr txBox="1"/>
          <p:nvPr/>
        </p:nvSpPr>
        <p:spPr>
          <a:xfrm>
            <a:off x="7494584" y="3913583"/>
            <a:ext cx="1240000" cy="25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50:5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8" name="Google Shape;348;p45"/>
          <p:cNvSpPr txBox="1"/>
          <p:nvPr/>
        </p:nvSpPr>
        <p:spPr>
          <a:xfrm>
            <a:off x="7885400" y="4900883"/>
            <a:ext cx="8260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15:3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49" name="Google Shape;349;p45"/>
          <p:cNvSpPr txBox="1"/>
          <p:nvPr/>
        </p:nvSpPr>
        <p:spPr>
          <a:xfrm>
            <a:off x="10027567" y="4900883"/>
            <a:ext cx="8260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400">
                <a:latin typeface="Old Standard TT"/>
                <a:ea typeface="Old Standard TT"/>
                <a:cs typeface="Old Standard TT"/>
                <a:sym typeface="Old Standard TT"/>
              </a:rPr>
              <a:t>5:12</a:t>
            </a:r>
            <a:endParaRPr sz="24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9F783A-39ED-0044-8697-DABA154A7186}"/>
              </a:ext>
            </a:extLst>
          </p:cNvPr>
          <p:cNvSpPr txBox="1"/>
          <p:nvPr/>
        </p:nvSpPr>
        <p:spPr>
          <a:xfrm>
            <a:off x="1554906" y="383099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Обучение решающего дерева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7395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>
            <a:spLocks noGrp="1"/>
          </p:cNvSpPr>
          <p:nvPr>
            <p:ph type="body" idx="1"/>
          </p:nvPr>
        </p:nvSpPr>
        <p:spPr>
          <a:xfrm>
            <a:off x="989755" y="1256532"/>
            <a:ext cx="10493408" cy="86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spcAft>
                <a:spcPts val="2133"/>
              </a:spcAft>
              <a:buNone/>
            </a:pPr>
            <a:r>
              <a:rPr lang="ru" sz="2600" dirty="0"/>
              <a:t>Задача Фишера о классификации ирисов на три класса. В выборке по 50 объектов каждого класса, у каждого объекта 4 признака</a:t>
            </a:r>
            <a:endParaRPr sz="2600" dirty="0"/>
          </a:p>
        </p:txBody>
      </p:sp>
      <p:pic>
        <p:nvPicPr>
          <p:cNvPr id="356" name="Google Shape;356;p46"/>
          <p:cNvPicPr preferRelativeResize="0"/>
          <p:nvPr/>
        </p:nvPicPr>
        <p:blipFill rotWithShape="1">
          <a:blip r:embed="rId3">
            <a:alphaModFix/>
          </a:blip>
          <a:srcRect t="27458" r="43371" b="16559"/>
          <a:stretch/>
        </p:blipFill>
        <p:spPr>
          <a:xfrm>
            <a:off x="1810700" y="2125732"/>
            <a:ext cx="3792233" cy="32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6"/>
          <p:cNvPicPr preferRelativeResize="0"/>
          <p:nvPr/>
        </p:nvPicPr>
        <p:blipFill rotWithShape="1">
          <a:blip r:embed="rId3">
            <a:alphaModFix/>
          </a:blip>
          <a:srcRect l="58430" t="37716" b="27961"/>
          <a:stretch/>
        </p:blipFill>
        <p:spPr>
          <a:xfrm>
            <a:off x="5602934" y="2178466"/>
            <a:ext cx="4570220" cy="327780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6"/>
          <p:cNvSpPr txBox="1"/>
          <p:nvPr/>
        </p:nvSpPr>
        <p:spPr>
          <a:xfrm>
            <a:off x="989755" y="5640933"/>
            <a:ext cx="10306400" cy="8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ru" sz="2600" dirty="0">
                <a:ea typeface="Old Standard TT"/>
                <a:cs typeface="Old Standard TT"/>
                <a:sym typeface="Old Standard TT"/>
              </a:rPr>
              <a:t>В осях двух самых информативных признаков два класса разделились без ошибок, на третьем — три ошибки.</a:t>
            </a:r>
            <a:endParaRPr sz="2600" dirty="0"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0E0D1-A017-2947-BD45-66BF2DA84778}"/>
              </a:ext>
            </a:extLst>
          </p:cNvPr>
          <p:cNvSpPr txBox="1"/>
          <p:nvPr/>
        </p:nvSpPr>
        <p:spPr>
          <a:xfrm>
            <a:off x="415600" y="383099"/>
            <a:ext cx="1136079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Решающее дерево на примере Ирисов Фишера</a:t>
            </a:r>
            <a:endParaRPr lang="ru-RU" sz="40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8369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7"/>
          <p:cNvSpPr txBox="1">
            <a:spLocks noGrp="1"/>
          </p:cNvSpPr>
          <p:nvPr>
            <p:ph type="body" idx="1"/>
          </p:nvPr>
        </p:nvSpPr>
        <p:spPr>
          <a:xfrm>
            <a:off x="891828" y="1540868"/>
            <a:ext cx="10408344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Построим совокупность решающих деревьев, каждое из которых будем обучать по случайной подвыборке и случайному подмножеству признаков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26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Каждое дерево приняло решение о классификации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26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Будем принимать окончательное решение обычным голосованием</a:t>
            </a:r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26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Выходит эффективно</a:t>
            </a:r>
            <a:endParaRPr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32F35-965D-7042-8776-CAC9396E14D4}"/>
              </a:ext>
            </a:extLst>
          </p:cNvPr>
          <p:cNvSpPr txBox="1"/>
          <p:nvPr/>
        </p:nvSpPr>
        <p:spPr>
          <a:xfrm>
            <a:off x="1512376" y="383099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Решающий лес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869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Google Shape;390;p63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28250" y="1562133"/>
                <a:ext cx="6048995" cy="452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>
                  <a:buClr>
                    <a:srgbClr val="119A2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ru-RU" sz="2600" dirty="0"/>
                  <a:t>Ищем алгоритм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o-RO" sz="2600" dirty="0"/>
                  <a:t> </a:t>
                </a:r>
                <a:r>
                  <a:rPr lang="ru-RU" sz="2600" dirty="0"/>
                  <a:t>в семействе алгоритмов, параметризуемых вектором весов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ro-RO" sz="2600" i="1" dirty="0"/>
              </a:p>
              <a:p>
                <a:pPr>
                  <a:buClr>
                    <a:srgbClr val="119A22"/>
                  </a:buClr>
                  <a:buSzPct val="120000"/>
                  <a:buFont typeface="Arial" panose="020B0604020202020204" pitchFamily="34" charset="0"/>
                  <a:buChar char="•"/>
                </a:pPr>
                <a:endParaRPr lang="ro-RO" sz="1400" i="1" dirty="0"/>
              </a:p>
              <a:p>
                <a:pPr>
                  <a:buClr>
                    <a:srgbClr val="119A2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ru-RU" sz="2600" dirty="0"/>
                  <a:t>Находим вектор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o-RO" sz="2600" i="1" dirty="0"/>
                  <a:t>, </a:t>
                </a:r>
                <a:r>
                  <a:rPr lang="ru-RU" sz="2600" dirty="0"/>
                  <a:t>минимизирующий заданную функцию потерь</a:t>
                </a:r>
              </a:p>
              <a:p>
                <a:pPr>
                  <a:buClr>
                    <a:srgbClr val="119A22"/>
                  </a:buClr>
                  <a:buSzPct val="120000"/>
                  <a:buFont typeface="Arial" panose="020B0604020202020204" pitchFamily="34" charset="0"/>
                  <a:buChar char="•"/>
                </a:pPr>
                <a:endParaRPr lang="ru-RU" sz="1400" dirty="0"/>
              </a:p>
              <a:p>
                <a:pPr>
                  <a:buClr>
                    <a:srgbClr val="119A2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ru-RU" sz="2600" dirty="0"/>
                  <a:t>Поиск осуществляется градиентным спуском или любым другим алгоритмом оптимизации</a:t>
                </a:r>
                <a:endParaRPr sz="2600" dirty="0"/>
              </a:p>
            </p:txBody>
          </p:sp>
        </mc:Choice>
        <mc:Fallback xmlns="">
          <p:sp>
            <p:nvSpPr>
              <p:cNvPr id="390" name="Google Shape;390;p6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250" y="1562133"/>
                <a:ext cx="6048995" cy="4529600"/>
              </a:xfrm>
              <a:prstGeom prst="rect">
                <a:avLst/>
              </a:prstGeom>
              <a:blipFill>
                <a:blip r:embed="rId3"/>
                <a:stretch>
                  <a:fillRect t="-1676" r="-8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1" name="Google Shape;391;p63"/>
          <p:cNvPicPr preferRelativeResize="0"/>
          <p:nvPr/>
        </p:nvPicPr>
        <p:blipFill rotWithShape="1">
          <a:blip r:embed="rId4">
            <a:alphaModFix/>
          </a:blip>
          <a:srcRect l="8622" r="23855"/>
          <a:stretch/>
        </p:blipFill>
        <p:spPr>
          <a:xfrm>
            <a:off x="6677246" y="1562133"/>
            <a:ext cx="4359349" cy="373288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696C53-AF1F-4E43-AEA1-7A17E15B1F93}"/>
              </a:ext>
            </a:extLst>
          </p:cNvPr>
          <p:cNvSpPr txBox="1"/>
          <p:nvPr/>
        </p:nvSpPr>
        <p:spPr>
          <a:xfrm>
            <a:off x="999460" y="468159"/>
            <a:ext cx="10164726" cy="7386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2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Оптимизация для настройки алгоритмов</a:t>
            </a:r>
            <a:endParaRPr lang="ru-RU" sz="42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217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14" name="Google Shape;414;p6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15600" y="1562133"/>
                <a:ext cx="5544632" cy="4529600"/>
              </a:xfrm>
              <a:prstGeom prst="rect">
                <a:avLst/>
              </a:prstGeom>
            </p:spPr>
            <p:txBody>
              <a:bodyPr spcFirstLastPara="1" vert="horz" wrap="square" lIns="121900" tIns="121900" rIns="121900" bIns="121900" rtlCol="0" anchor="t" anchorCtr="0">
                <a:noAutofit/>
              </a:bodyPr>
              <a:lstStyle/>
              <a:p>
                <a:pPr>
                  <a:buClr>
                    <a:srgbClr val="119A2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ru-RU" sz="2600" dirty="0"/>
                  <a:t>Ищем полосу максимальной длины, разделяющую объекты обучающей выборки</a:t>
                </a:r>
              </a:p>
              <a:p>
                <a:pPr>
                  <a:buClr>
                    <a:srgbClr val="119A2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ru-RU" sz="2600" dirty="0"/>
                  <a:t>Задача эквивалентна задаче оптимизации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при условии, что точки разделяются прямой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𝑤𝑥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o-RO" sz="2600" i="1" dirty="0"/>
                  <a:t> </a:t>
                </a:r>
                <a:r>
                  <a:rPr lang="ro-RO" sz="2600" dirty="0"/>
                  <a:t> </a:t>
                </a:r>
                <a:r>
                  <a:rPr lang="ru-RU" sz="2600" dirty="0"/>
                  <a:t>на два класса</a:t>
                </a:r>
              </a:p>
              <a:p>
                <a:pPr>
                  <a:buClr>
                    <a:srgbClr val="119A22"/>
                  </a:buClr>
                  <a:buSzPct val="120000"/>
                  <a:buFont typeface="Arial" panose="020B0604020202020204" pitchFamily="34" charset="0"/>
                  <a:buChar char="•"/>
                </a:pPr>
                <a:r>
                  <a:rPr lang="ru-RU" sz="2600" dirty="0"/>
                  <a:t>Эквивалентная задача оптимизации:</a:t>
                </a:r>
              </a:p>
            </p:txBody>
          </p:sp>
        </mc:Choice>
        <mc:Fallback xmlns="">
          <p:sp>
            <p:nvSpPr>
              <p:cNvPr id="414" name="Google Shape;414;p6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5600" y="1562133"/>
                <a:ext cx="5544632" cy="4529600"/>
              </a:xfrm>
              <a:prstGeom prst="rect">
                <a:avLst/>
              </a:prstGeom>
              <a:blipFill>
                <a:blip r:embed="rId3"/>
                <a:stretch>
                  <a:fillRect t="-16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5" name="Google Shape;41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562134"/>
            <a:ext cx="5544632" cy="3733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5772" y="5295867"/>
            <a:ext cx="5285997" cy="9827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33701" y="5613799"/>
            <a:ext cx="3976807" cy="57953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1C826A-EC44-154F-BF05-8B24834BF2DF}"/>
              </a:ext>
            </a:extLst>
          </p:cNvPr>
          <p:cNvSpPr txBox="1"/>
          <p:nvPr/>
        </p:nvSpPr>
        <p:spPr>
          <a:xfrm>
            <a:off x="999460" y="531954"/>
            <a:ext cx="10164726" cy="7386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2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Пример: </a:t>
            </a:r>
            <a:r>
              <a:rPr lang="ro-RO" sz="42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SVM — </a:t>
            </a:r>
            <a:r>
              <a:rPr lang="ro-RO" sz="42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</a:t>
            </a:r>
            <a:r>
              <a:rPr lang="ro-RO" sz="42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Vector </a:t>
            </a:r>
            <a:r>
              <a:rPr lang="ro-RO" sz="42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Machine</a:t>
            </a:r>
            <a:endParaRPr lang="ru-RU" sz="42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922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268361" y="306833"/>
            <a:ext cx="9512710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Постановка задачи машинного обучения</a:t>
            </a:r>
            <a:endParaRPr lang="ru-RU" sz="40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238;p46">
                <a:extLst>
                  <a:ext uri="{FF2B5EF4-FFF2-40B4-BE49-F238E27FC236}">
                    <a16:creationId xmlns:a16="http://schemas.microsoft.com/office/drawing/2014/main" id="{10D3EDD2-4819-504A-9158-2B704226BE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9117" y="1461486"/>
                <a:ext cx="4933500" cy="517558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o-RO" sz="2600" dirty="0"/>
                  <a:t> — </a:t>
                </a:r>
                <a:r>
                  <a:rPr lang="ru-RU" sz="2600" dirty="0"/>
                  <a:t>множество </a:t>
                </a:r>
                <a:r>
                  <a:rPr lang="ru-RU" sz="2600" i="1" u="sng" dirty="0"/>
                  <a:t>объектов</a:t>
                </a:r>
              </a:p>
              <a:p>
                <a:pPr marL="0" indent="0">
                  <a:spcBef>
                    <a:spcPts val="1600"/>
                  </a:spcBef>
                  <a:buFont typeface="Arial" panose="020B0604020202020204" pitchFamily="34" charset="0"/>
                  <a:buNone/>
                </a:pPr>
                <a:br>
                  <a:rPr lang="ro-RO" sz="2600" dirty="0"/>
                </a:br>
                <a:r>
                  <a:rPr lang="ro-RO" sz="2600" dirty="0"/>
                  <a:t> </a:t>
                </a:r>
                <a:endParaRPr lang="ro-RO" sz="2600" baseline="-25000" dirty="0"/>
              </a:p>
            </p:txBody>
          </p:sp>
        </mc:Choice>
        <mc:Fallback xmlns="">
          <p:sp>
            <p:nvSpPr>
              <p:cNvPr id="3" name="Google Shape;238;p46">
                <a:extLst>
                  <a:ext uri="{FF2B5EF4-FFF2-40B4-BE49-F238E27FC236}">
                    <a16:creationId xmlns:a16="http://schemas.microsoft.com/office/drawing/2014/main" id="{10D3EDD2-4819-504A-9158-2B704226B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7" y="1461486"/>
                <a:ext cx="4933500" cy="517558"/>
              </a:xfrm>
              <a:prstGeom prst="rect">
                <a:avLst/>
              </a:prstGeom>
              <a:blipFill>
                <a:blip r:embed="rId3"/>
                <a:stretch>
                  <a:fillRect l="-257" t="-7143" b="-238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239;p46">
            <a:extLst>
              <a:ext uri="{FF2B5EF4-FFF2-40B4-BE49-F238E27FC236}">
                <a16:creationId xmlns:a16="http://schemas.microsoft.com/office/drawing/2014/main" id="{AF9C42ED-B6BB-A841-BBF5-368BB1122800}"/>
              </a:ext>
            </a:extLst>
          </p:cNvPr>
          <p:cNvSpPr/>
          <p:nvPr/>
        </p:nvSpPr>
        <p:spPr>
          <a:xfrm>
            <a:off x="7202230" y="1483304"/>
            <a:ext cx="4224777" cy="140452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6">
                  <a:lumMod val="5000"/>
                  <a:lumOff val="95000"/>
                </a:schemeClr>
              </a:gs>
              <a:gs pos="37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</a:gra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     X</a:t>
            </a:r>
            <a:endParaRPr sz="3000" dirty="0"/>
          </a:p>
        </p:txBody>
      </p:sp>
      <p:sp>
        <p:nvSpPr>
          <p:cNvPr id="5" name="Google Shape;240;p46">
            <a:extLst>
              <a:ext uri="{FF2B5EF4-FFF2-40B4-BE49-F238E27FC236}">
                <a16:creationId xmlns:a16="http://schemas.microsoft.com/office/drawing/2014/main" id="{F35C0FDD-A5FB-EE4A-903A-D049AF3ABED6}"/>
              </a:ext>
            </a:extLst>
          </p:cNvPr>
          <p:cNvSpPr/>
          <p:nvPr/>
        </p:nvSpPr>
        <p:spPr>
          <a:xfrm>
            <a:off x="8931870" y="1746713"/>
            <a:ext cx="2226538" cy="87770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обучающая выборка</a:t>
            </a:r>
            <a:endParaRPr sz="1600" dirty="0"/>
          </a:p>
        </p:txBody>
      </p:sp>
      <p:sp>
        <p:nvSpPr>
          <p:cNvPr id="6" name="Google Shape;241;p46">
            <a:extLst>
              <a:ext uri="{FF2B5EF4-FFF2-40B4-BE49-F238E27FC236}">
                <a16:creationId xmlns:a16="http://schemas.microsoft.com/office/drawing/2014/main" id="{A35D722E-9FB1-EB48-AEB4-69CF6D30D8B9}"/>
              </a:ext>
            </a:extLst>
          </p:cNvPr>
          <p:cNvSpPr/>
          <p:nvPr/>
        </p:nvSpPr>
        <p:spPr>
          <a:xfrm>
            <a:off x="8370283" y="4230213"/>
            <a:ext cx="1888671" cy="1193798"/>
          </a:xfrm>
          <a:prstGeom prst="roundRect">
            <a:avLst>
              <a:gd name="adj" fmla="val 16667"/>
            </a:avLst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37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 dirty="0"/>
              <a:t>Y</a:t>
            </a:r>
            <a:endParaRPr sz="2400" dirty="0"/>
          </a:p>
        </p:txBody>
      </p:sp>
      <p:cxnSp>
        <p:nvCxnSpPr>
          <p:cNvPr id="8" name="Google Shape;242;p46">
            <a:extLst>
              <a:ext uri="{FF2B5EF4-FFF2-40B4-BE49-F238E27FC236}">
                <a16:creationId xmlns:a16="http://schemas.microsoft.com/office/drawing/2014/main" id="{0F2B27B4-231B-C249-94DD-9B02175BE737}"/>
              </a:ext>
            </a:extLst>
          </p:cNvPr>
          <p:cNvCxnSpPr>
            <a:cxnSpLocks/>
          </p:cNvCxnSpPr>
          <p:nvPr/>
        </p:nvCxnSpPr>
        <p:spPr>
          <a:xfrm>
            <a:off x="7609779" y="2114479"/>
            <a:ext cx="1093447" cy="2695810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9" name="Google Shape;243;p46">
            <a:extLst>
              <a:ext uri="{FF2B5EF4-FFF2-40B4-BE49-F238E27FC236}">
                <a16:creationId xmlns:a16="http://schemas.microsoft.com/office/drawing/2014/main" id="{4D26F408-FE0F-8C4F-9D04-68ECF1B807E8}"/>
              </a:ext>
            </a:extLst>
          </p:cNvPr>
          <p:cNvCxnSpPr>
            <a:cxnSpLocks/>
          </p:cNvCxnSpPr>
          <p:nvPr/>
        </p:nvCxnSpPr>
        <p:spPr>
          <a:xfrm>
            <a:off x="8703226" y="2032556"/>
            <a:ext cx="566273" cy="2598324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cxnSp>
      <p:cxnSp>
        <p:nvCxnSpPr>
          <p:cNvPr id="11" name="Google Shape;245;p46">
            <a:extLst>
              <a:ext uri="{FF2B5EF4-FFF2-40B4-BE49-F238E27FC236}">
                <a16:creationId xmlns:a16="http://schemas.microsoft.com/office/drawing/2014/main" id="{EF428660-8DB8-1D49-9B32-77338C9418EB}"/>
              </a:ext>
            </a:extLst>
          </p:cNvPr>
          <p:cNvCxnSpPr>
            <a:cxnSpLocks/>
          </p:cNvCxnSpPr>
          <p:nvPr/>
        </p:nvCxnSpPr>
        <p:spPr>
          <a:xfrm flipH="1">
            <a:off x="8832429" y="2413854"/>
            <a:ext cx="656101" cy="2758221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46;p46">
            <a:extLst>
              <a:ext uri="{FF2B5EF4-FFF2-40B4-BE49-F238E27FC236}">
                <a16:creationId xmlns:a16="http://schemas.microsoft.com/office/drawing/2014/main" id="{371C1B3D-E1C7-3643-9B72-9F812AB514A7}"/>
              </a:ext>
            </a:extLst>
          </p:cNvPr>
          <p:cNvCxnSpPr>
            <a:cxnSpLocks/>
          </p:cNvCxnSpPr>
          <p:nvPr/>
        </p:nvCxnSpPr>
        <p:spPr>
          <a:xfrm flipH="1">
            <a:off x="9572921" y="2371967"/>
            <a:ext cx="521974" cy="2800108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247;p46">
            <a:extLst>
              <a:ext uri="{FF2B5EF4-FFF2-40B4-BE49-F238E27FC236}">
                <a16:creationId xmlns:a16="http://schemas.microsoft.com/office/drawing/2014/main" id="{629986A2-EDDD-4242-B289-0C447FEB9136}"/>
              </a:ext>
            </a:extLst>
          </p:cNvPr>
          <p:cNvCxnSpPr/>
          <p:nvPr/>
        </p:nvCxnSpPr>
        <p:spPr>
          <a:xfrm flipH="1">
            <a:off x="10035133" y="2395367"/>
            <a:ext cx="676079" cy="1966142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248;p46">
            <a:extLst>
              <a:ext uri="{FF2B5EF4-FFF2-40B4-BE49-F238E27FC236}">
                <a16:creationId xmlns:a16="http://schemas.microsoft.com/office/drawing/2014/main" id="{3D0E260C-3C73-544F-8E23-DCAE5BA3DAD9}"/>
              </a:ext>
            </a:extLst>
          </p:cNvPr>
          <p:cNvSpPr/>
          <p:nvPr/>
        </p:nvSpPr>
        <p:spPr>
          <a:xfrm>
            <a:off x="7470589" y="1993821"/>
            <a:ext cx="228644" cy="226737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50;p46">
            <a:extLst>
              <a:ext uri="{FF2B5EF4-FFF2-40B4-BE49-F238E27FC236}">
                <a16:creationId xmlns:a16="http://schemas.microsoft.com/office/drawing/2014/main" id="{3AE53AA7-414D-204C-A50C-2D44086AB670}"/>
              </a:ext>
            </a:extLst>
          </p:cNvPr>
          <p:cNvSpPr/>
          <p:nvPr/>
        </p:nvSpPr>
        <p:spPr>
          <a:xfrm>
            <a:off x="8563625" y="1929119"/>
            <a:ext cx="228644" cy="226737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51;p46">
            <a:extLst>
              <a:ext uri="{FF2B5EF4-FFF2-40B4-BE49-F238E27FC236}">
                <a16:creationId xmlns:a16="http://schemas.microsoft.com/office/drawing/2014/main" id="{3A931439-5CE1-F149-9303-BB8ADA70019E}"/>
              </a:ext>
            </a:extLst>
          </p:cNvPr>
          <p:cNvSpPr/>
          <p:nvPr/>
        </p:nvSpPr>
        <p:spPr>
          <a:xfrm>
            <a:off x="9388678" y="2285075"/>
            <a:ext cx="228644" cy="226737"/>
          </a:xfrm>
          <a:prstGeom prst="ellipse">
            <a:avLst/>
          </a:prstGeom>
          <a:solidFill>
            <a:srgbClr val="6AA84F"/>
          </a:soli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52;p46">
            <a:extLst>
              <a:ext uri="{FF2B5EF4-FFF2-40B4-BE49-F238E27FC236}">
                <a16:creationId xmlns:a16="http://schemas.microsoft.com/office/drawing/2014/main" id="{29E5F6C2-32AB-ED4F-8AB9-A5DB82980F8A}"/>
              </a:ext>
            </a:extLst>
          </p:cNvPr>
          <p:cNvSpPr/>
          <p:nvPr/>
        </p:nvSpPr>
        <p:spPr>
          <a:xfrm>
            <a:off x="9985430" y="2285075"/>
            <a:ext cx="228644" cy="226737"/>
          </a:xfrm>
          <a:prstGeom prst="ellipse">
            <a:avLst/>
          </a:prstGeom>
          <a:solidFill>
            <a:srgbClr val="6AA84F"/>
          </a:soli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253;p46">
            <a:extLst>
              <a:ext uri="{FF2B5EF4-FFF2-40B4-BE49-F238E27FC236}">
                <a16:creationId xmlns:a16="http://schemas.microsoft.com/office/drawing/2014/main" id="{55090D00-9E78-3244-AB87-3719E7553EFA}"/>
              </a:ext>
            </a:extLst>
          </p:cNvPr>
          <p:cNvSpPr/>
          <p:nvPr/>
        </p:nvSpPr>
        <p:spPr>
          <a:xfrm>
            <a:off x="10582182" y="2285075"/>
            <a:ext cx="228644" cy="226737"/>
          </a:xfrm>
          <a:prstGeom prst="ellipse">
            <a:avLst/>
          </a:prstGeom>
          <a:solidFill>
            <a:srgbClr val="6AA84F"/>
          </a:soli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54;p46">
            <a:extLst>
              <a:ext uri="{FF2B5EF4-FFF2-40B4-BE49-F238E27FC236}">
                <a16:creationId xmlns:a16="http://schemas.microsoft.com/office/drawing/2014/main" id="{8D91F0F4-AAFA-3945-840C-629E86125F87}"/>
              </a:ext>
            </a:extLst>
          </p:cNvPr>
          <p:cNvSpPr/>
          <p:nvPr/>
        </p:nvSpPr>
        <p:spPr>
          <a:xfrm>
            <a:off x="9209289" y="3378438"/>
            <a:ext cx="1279800" cy="36297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знаем</a:t>
            </a:r>
            <a:endParaRPr sz="1600" dirty="0"/>
          </a:p>
        </p:txBody>
      </p:sp>
      <p:sp>
        <p:nvSpPr>
          <p:cNvPr id="21" name="Google Shape;255;p46">
            <a:extLst>
              <a:ext uri="{FF2B5EF4-FFF2-40B4-BE49-F238E27FC236}">
                <a16:creationId xmlns:a16="http://schemas.microsoft.com/office/drawing/2014/main" id="{6228D2DA-7631-1246-8092-B146EE540EED}"/>
              </a:ext>
            </a:extLst>
          </p:cNvPr>
          <p:cNvSpPr/>
          <p:nvPr/>
        </p:nvSpPr>
        <p:spPr>
          <a:xfrm>
            <a:off x="7699233" y="3371391"/>
            <a:ext cx="1386504" cy="36297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 dirty="0"/>
              <a:t>хотим узнать</a:t>
            </a:r>
            <a:endParaRPr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09E15D4-8C91-4141-B302-5CCE7080DB2B}"/>
                  </a:ext>
                </a:extLst>
              </p:cNvPr>
              <p:cNvSpPr/>
              <p:nvPr/>
            </p:nvSpPr>
            <p:spPr>
              <a:xfrm>
                <a:off x="854247" y="5064536"/>
                <a:ext cx="6096000" cy="89255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spcBef>
                    <a:spcPts val="1600"/>
                  </a:spcBef>
                </a:pPr>
                <a:r>
                  <a:rPr lang="ru-RU" sz="2600" b="1" dirty="0"/>
                  <a:t>Цель: </a:t>
                </a:r>
                <a:r>
                  <a:rPr lang="ru-RU" sz="2600" dirty="0"/>
                  <a:t>подобрать </a:t>
                </a:r>
                <a:r>
                  <a:rPr lang="ru-RU" sz="2600" i="1" u="sng" dirty="0"/>
                  <a:t>алгоритм</a:t>
                </a:r>
                <a:r>
                  <a:rPr lang="ru-RU" sz="2600" i="1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o-RO" sz="2600" dirty="0"/>
                  <a:t>, </a:t>
                </a:r>
                <a:r>
                  <a:rPr lang="ru-RU" sz="2600" dirty="0"/>
                  <a:t>приближающий функцию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600" dirty="0"/>
                  <a:t> </a:t>
                </a:r>
                <a:r>
                  <a:rPr lang="ru-RU" sz="2600" dirty="0"/>
                  <a:t>на всём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o-RO" sz="2600" i="1" dirty="0"/>
              </a:p>
            </p:txBody>
          </p:sp>
        </mc:Choice>
        <mc:Fallback xmlns="">
          <p:sp>
            <p:nvSpPr>
              <p:cNvPr id="22" name="Прямоугольник 21">
                <a:extLst>
                  <a:ext uri="{FF2B5EF4-FFF2-40B4-BE49-F238E27FC236}">
                    <a16:creationId xmlns:a16="http://schemas.microsoft.com/office/drawing/2014/main" id="{A09E15D4-8C91-4141-B302-5CCE7080DB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247" y="5064536"/>
                <a:ext cx="6096000" cy="892552"/>
              </a:xfrm>
              <a:prstGeom prst="rect">
                <a:avLst/>
              </a:prstGeom>
              <a:blipFill>
                <a:blip r:embed="rId4"/>
                <a:stretch>
                  <a:fillRect l="-1663" t="-5634" b="-154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CE540F9-6A7F-2443-9223-6700CBB62B69}"/>
                  </a:ext>
                </a:extLst>
              </p:cNvPr>
              <p:cNvSpPr/>
              <p:nvPr/>
            </p:nvSpPr>
            <p:spPr>
              <a:xfrm>
                <a:off x="850185" y="3917737"/>
                <a:ext cx="6754818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sz="2600" b="1" dirty="0"/>
                  <a:t>Дано: </a:t>
                </a:r>
                <a:r>
                  <a:rPr lang="ru-RU" sz="2600" i="1" u="sng" dirty="0"/>
                  <a:t>обучающая выборка</a:t>
                </a:r>
                <a:r>
                  <a:rPr lang="en-US" sz="2600" i="1" dirty="0"/>
                  <a:t> </a:t>
                </a:r>
                <a:r>
                  <a:rPr lang="ro-RO" sz="2600" dirty="0"/>
                  <a:t>— </a:t>
                </a:r>
                <a:r>
                  <a:rPr lang="ru-RU" sz="2600" dirty="0"/>
                  <a:t>подмножество </a:t>
                </a:r>
                <a14:m>
                  <m:oMath xmlns:m="http://schemas.openxmlformats.org/officeDocument/2006/math">
                    <m:r>
                      <a:rPr lang="ru-RU" sz="2600" i="1" dirty="0">
                        <a:latin typeface="Cambria Math" panose="02040503050406030204" pitchFamily="18" charset="0"/>
                      </a:rPr>
                      <m:t>{</m:t>
                    </m:r>
                    <m:r>
                      <a:rPr lang="ro-RO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26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2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26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ro-RO" sz="2600" i="1" dirty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ro-RO" sz="26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o-RO" sz="26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600" i="1" dirty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множества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sz="2600" dirty="0"/>
              </a:p>
            </p:txBody>
          </p:sp>
        </mc:Choice>
        <mc:Fallback xmlns="">
          <p:sp>
            <p:nvSpPr>
              <p:cNvPr id="23" name="Прямоугольник 22">
                <a:extLst>
                  <a:ext uri="{FF2B5EF4-FFF2-40B4-BE49-F238E27FC236}">
                    <a16:creationId xmlns:a16="http://schemas.microsoft.com/office/drawing/2014/main" id="{1CE540F9-6A7F-2443-9223-6700CBB62B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5" y="3917737"/>
                <a:ext cx="6754818" cy="892552"/>
              </a:xfrm>
              <a:prstGeom prst="rect">
                <a:avLst/>
              </a:prstGeom>
              <a:blipFill>
                <a:blip r:embed="rId5"/>
                <a:stretch>
                  <a:fillRect l="-1501" t="-4167" b="-152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FB1ACE5A-6A96-4641-9882-E99DB8FCA9B9}"/>
                  </a:ext>
                </a:extLst>
              </p:cNvPr>
              <p:cNvSpPr/>
              <p:nvPr/>
            </p:nvSpPr>
            <p:spPr>
              <a:xfrm>
                <a:off x="850185" y="3096948"/>
                <a:ext cx="6008737" cy="4924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o-RO" sz="2600" dirty="0"/>
                  <a:t> — </a:t>
                </a:r>
                <a:r>
                  <a:rPr lang="ru-RU" sz="2600" dirty="0"/>
                  <a:t>неизвестная закономерность</a:t>
                </a:r>
              </a:p>
            </p:txBody>
          </p:sp>
        </mc:Choice>
        <mc:Fallback xmlns=""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FB1ACE5A-6A96-4641-9882-E99DB8FCA9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85" y="3096948"/>
                <a:ext cx="6008737" cy="492443"/>
              </a:xfrm>
              <a:prstGeom prst="rect">
                <a:avLst/>
              </a:prstGeom>
              <a:blipFill>
                <a:blip r:embed="rId6"/>
                <a:stretch>
                  <a:fillRect l="-422" t="-10000" r="-1055" b="-2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C1A138A2-FD4A-3C49-9BE3-C1D74B3ACBAA}"/>
                  </a:ext>
                </a:extLst>
              </p:cNvPr>
              <p:cNvSpPr/>
              <p:nvPr/>
            </p:nvSpPr>
            <p:spPr>
              <a:xfrm>
                <a:off x="919117" y="1988452"/>
                <a:ext cx="5687080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600"/>
                  </a:spcBef>
                </a:pP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o-RO" sz="2600" dirty="0"/>
                  <a:t> — </a:t>
                </a:r>
                <a:r>
                  <a:rPr lang="ru-RU" sz="2600" dirty="0"/>
                  <a:t>множество </a:t>
                </a:r>
                <a:r>
                  <a:rPr lang="ru-RU" sz="2600" i="1" u="sng" dirty="0"/>
                  <a:t>ответов</a:t>
                </a:r>
                <a:r>
                  <a:rPr lang="ru-RU" sz="2600" dirty="0"/>
                  <a:t> (например, два класса или произвольные числа)</a:t>
                </a:r>
              </a:p>
            </p:txBody>
          </p:sp>
        </mc:Choice>
        <mc:Fallback xmlns="">
          <p:sp>
            <p:nvSpPr>
              <p:cNvPr id="25" name="Прямоугольник 24">
                <a:extLst>
                  <a:ext uri="{FF2B5EF4-FFF2-40B4-BE49-F238E27FC236}">
                    <a16:creationId xmlns:a16="http://schemas.microsoft.com/office/drawing/2014/main" id="{C1A138A2-FD4A-3C49-9BE3-C1D74B3ACB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17" y="1988452"/>
                <a:ext cx="5687080" cy="892552"/>
              </a:xfrm>
              <a:prstGeom prst="rect">
                <a:avLst/>
              </a:prstGeom>
              <a:blipFill>
                <a:blip r:embed="rId7"/>
                <a:stretch>
                  <a:fillRect l="-2009" t="-5634" b="-169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Google Shape;242;p46">
            <a:extLst>
              <a:ext uri="{FF2B5EF4-FFF2-40B4-BE49-F238E27FC236}">
                <a16:creationId xmlns:a16="http://schemas.microsoft.com/office/drawing/2014/main" id="{51EEC05D-6E13-604C-81D1-A9F29A608276}"/>
              </a:ext>
            </a:extLst>
          </p:cNvPr>
          <p:cNvCxnSpPr>
            <a:cxnSpLocks/>
            <a:stCxn id="15" idx="0"/>
          </p:cNvCxnSpPr>
          <p:nvPr/>
        </p:nvCxnSpPr>
        <p:spPr>
          <a:xfrm>
            <a:off x="8360226" y="2415928"/>
            <a:ext cx="725511" cy="2756147"/>
          </a:xfrm>
          <a:prstGeom prst="straightConnector1">
            <a:avLst/>
          </a:prstGeom>
          <a:noFill/>
          <a:ln w="19050" cap="flat" cmpd="sng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15" name="Google Shape;249;p46">
            <a:extLst>
              <a:ext uri="{FF2B5EF4-FFF2-40B4-BE49-F238E27FC236}">
                <a16:creationId xmlns:a16="http://schemas.microsoft.com/office/drawing/2014/main" id="{B79E6BCB-E522-D34A-91FE-CC9CA345CCD2}"/>
              </a:ext>
            </a:extLst>
          </p:cNvPr>
          <p:cNvSpPr/>
          <p:nvPr/>
        </p:nvSpPr>
        <p:spPr>
          <a:xfrm>
            <a:off x="8245904" y="2415928"/>
            <a:ext cx="228644" cy="226737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5067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7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dirty="0"/>
              <a:t>Задача классификации, а не регрессии</a:t>
            </a:r>
            <a:endParaRPr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dirty="0"/>
              <a:t>Предсказываем вероятности попадания в класс 1 против класса -1</a:t>
            </a:r>
            <a:endParaRPr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dirty="0"/>
              <a:t>Минимизируем функцию потерь </a:t>
            </a:r>
            <a:br>
              <a:rPr lang="ru" dirty="0"/>
            </a:br>
            <a:br>
              <a:rPr lang="ru" dirty="0"/>
            </a:br>
            <a:br>
              <a:rPr lang="ru" dirty="0"/>
            </a:br>
            <a:endParaRPr lang="en-US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dirty="0"/>
              <a:t>Величина                  </a:t>
            </a:r>
            <a:r>
              <a:rPr lang="en-US" dirty="0"/>
              <a:t>    </a:t>
            </a:r>
            <a:r>
              <a:rPr lang="ru" dirty="0"/>
              <a:t>интерпретируется как вероятность попадания объекта </a:t>
            </a:r>
            <a:r>
              <a:rPr lang="ru" i="1" dirty="0"/>
              <a:t>x </a:t>
            </a:r>
            <a:r>
              <a:rPr lang="ru" dirty="0"/>
              <a:t>в класс 1</a:t>
            </a:r>
            <a:endParaRPr lang="en-US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dirty="0"/>
              <a:t>Классификация проводится по формуле </a:t>
            </a:r>
            <a:r>
              <a:rPr lang="ru" i="1" dirty="0"/>
              <a:t>y(x) = </a:t>
            </a:r>
            <a:r>
              <a:rPr lang="ru" dirty="0"/>
              <a:t>sign(</a:t>
            </a:r>
            <a:r>
              <a:rPr lang="ru" i="1" dirty="0"/>
              <a:t>&lt;w, x&gt;</a:t>
            </a:r>
            <a:r>
              <a:rPr lang="ru" dirty="0"/>
              <a:t>)</a:t>
            </a:r>
            <a:endParaRPr dirty="0"/>
          </a:p>
        </p:txBody>
      </p:sp>
      <p:pic>
        <p:nvPicPr>
          <p:cNvPr id="424" name="Google Shape;42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874" y="3124647"/>
            <a:ext cx="6889897" cy="1303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70792" y="4166361"/>
            <a:ext cx="1273247" cy="6510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0BCC53-82C3-074C-9F3C-416E684FA8F2}"/>
              </a:ext>
            </a:extLst>
          </p:cNvPr>
          <p:cNvSpPr txBox="1"/>
          <p:nvPr/>
        </p:nvSpPr>
        <p:spPr>
          <a:xfrm>
            <a:off x="999460" y="510689"/>
            <a:ext cx="10164726" cy="7386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2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Пример: логистическая регрессия</a:t>
            </a:r>
            <a:endParaRPr lang="ru-RU" sz="42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0188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426464" y="328661"/>
            <a:ext cx="9339072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Метрики в задаче регрессии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Google Shape;374;p61">
            <a:extLst>
              <a:ext uri="{FF2B5EF4-FFF2-40B4-BE49-F238E27FC236}">
                <a16:creationId xmlns:a16="http://schemas.microsoft.com/office/drawing/2014/main" id="{97CD679F-443F-A14B-8C05-9A77F2BF5A0F}"/>
              </a:ext>
            </a:extLst>
          </p:cNvPr>
          <p:cNvSpPr txBox="1">
            <a:spLocks/>
          </p:cNvSpPr>
          <p:nvPr/>
        </p:nvSpPr>
        <p:spPr>
          <a:xfrm>
            <a:off x="348276" y="1317903"/>
            <a:ext cx="11410908" cy="53577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dirty="0"/>
              <a:t>MSE (</a:t>
            </a:r>
            <a:r>
              <a:rPr lang="ro-RO" dirty="0" err="1"/>
              <a:t>Mean</a:t>
            </a:r>
            <a:r>
              <a:rPr lang="ro-RO" dirty="0"/>
              <a:t> Square </a:t>
            </a:r>
            <a:r>
              <a:rPr lang="ro-RO" dirty="0" err="1"/>
              <a:t>Error</a:t>
            </a:r>
            <a:r>
              <a:rPr lang="ro-RO" dirty="0"/>
              <a:t>): 	MSE(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,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) = (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 -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)</a:t>
            </a:r>
            <a:r>
              <a:rPr lang="ro-RO" baseline="30000" dirty="0"/>
              <a:t>2</a:t>
            </a:r>
            <a:br>
              <a:rPr lang="ro-RO" dirty="0"/>
            </a:br>
            <a:r>
              <a:rPr lang="ru-RU" dirty="0">
                <a:solidFill>
                  <a:srgbClr val="666666"/>
                </a:solidFill>
              </a:rPr>
              <a:t>Легко оптимизировать, сложнее интерпретировать</a:t>
            </a: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dirty="0"/>
              <a:t>MAE (</a:t>
            </a:r>
            <a:r>
              <a:rPr lang="ro-RO" dirty="0" err="1"/>
              <a:t>Mean</a:t>
            </a:r>
            <a:r>
              <a:rPr lang="ro-RO" dirty="0"/>
              <a:t> Absolute </a:t>
            </a:r>
            <a:r>
              <a:rPr lang="ro-RO" dirty="0" err="1"/>
              <a:t>Error</a:t>
            </a:r>
            <a:r>
              <a:rPr lang="ro-RO" dirty="0"/>
              <a:t>): 	MAE(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,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) = |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 -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|</a:t>
            </a:r>
            <a:br>
              <a:rPr lang="ro-RO" dirty="0"/>
            </a:br>
            <a:r>
              <a:rPr lang="ru-RU" dirty="0">
                <a:solidFill>
                  <a:srgbClr val="666666"/>
                </a:solidFill>
              </a:rPr>
              <a:t>Легко интерпретировать, но сложно оптимизировать</a:t>
            </a: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o-RO" dirty="0"/>
              <a:t>R</a:t>
            </a:r>
            <a:r>
              <a:rPr lang="ro-RO" baseline="30000" dirty="0"/>
              <a:t>2 </a:t>
            </a:r>
            <a:r>
              <a:rPr lang="ro-RO" dirty="0"/>
              <a:t>— </a:t>
            </a:r>
            <a:r>
              <a:rPr lang="ru-RU" dirty="0"/>
              <a:t>коэффициент детерминации: </a:t>
            </a:r>
            <a:r>
              <a:rPr lang="ro-RO" dirty="0"/>
              <a:t>R</a:t>
            </a:r>
            <a:r>
              <a:rPr lang="ro-RO" baseline="30000" dirty="0"/>
              <a:t>2</a:t>
            </a:r>
            <a:r>
              <a:rPr lang="ro-RO" dirty="0"/>
              <a:t>(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r>
              <a:rPr lang="ro-RO" dirty="0"/>
              <a:t>, </a:t>
            </a:r>
            <a:r>
              <a:rPr lang="ro-RO" i="1" dirty="0" err="1"/>
              <a:t>y</a:t>
            </a:r>
            <a:r>
              <a:rPr lang="ro-RO" baseline="-25000" dirty="0" err="1"/>
              <a:t>predicted</a:t>
            </a:r>
            <a:r>
              <a:rPr lang="ro-RO" dirty="0"/>
              <a:t>) = 1 - MSE / </a:t>
            </a:r>
            <a:r>
              <a:rPr lang="ro-RO" dirty="0" err="1"/>
              <a:t>D</a:t>
            </a:r>
            <a:r>
              <a:rPr lang="ro-RO" i="1" dirty="0" err="1"/>
              <a:t>y</a:t>
            </a:r>
            <a:r>
              <a:rPr lang="ro-RO" baseline="-25000" dirty="0" err="1"/>
              <a:t>true</a:t>
            </a:r>
            <a:br>
              <a:rPr lang="ro-RO" dirty="0"/>
            </a:br>
            <a:r>
              <a:rPr lang="ru-RU" dirty="0">
                <a:solidFill>
                  <a:srgbClr val="666666"/>
                </a:solidFill>
              </a:rPr>
              <a:t>У хороших моделей близок к 1, у не очень хороших близок к 0. Если </a:t>
            </a:r>
            <a:r>
              <a:rPr lang="ro-RO" dirty="0">
                <a:solidFill>
                  <a:srgbClr val="666666"/>
                </a:solidFill>
              </a:rPr>
              <a:t>R</a:t>
            </a:r>
            <a:r>
              <a:rPr lang="ro-RO" baseline="30000" dirty="0">
                <a:solidFill>
                  <a:srgbClr val="666666"/>
                </a:solidFill>
              </a:rPr>
              <a:t>2</a:t>
            </a:r>
            <a:r>
              <a:rPr lang="ro-RO" dirty="0">
                <a:solidFill>
                  <a:srgbClr val="666666"/>
                </a:solidFill>
              </a:rPr>
              <a:t> &lt; 0, </a:t>
            </a:r>
            <a:r>
              <a:rPr lang="ru-RU" dirty="0">
                <a:solidFill>
                  <a:srgbClr val="666666"/>
                </a:solidFill>
              </a:rPr>
              <a:t>то модель “очень плохая”.</a:t>
            </a: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endParaRPr lang="ru-RU" sz="800" dirty="0">
              <a:solidFill>
                <a:srgbClr val="666666"/>
              </a:solidFill>
            </a:endParaRPr>
          </a:p>
          <a:p>
            <a:pPr marL="571500" indent="-457200">
              <a:lnSpc>
                <a:spcPct val="115000"/>
              </a:lnSpc>
              <a:spcBef>
                <a:spcPts val="0"/>
              </a:spcBef>
              <a:buClr>
                <a:srgbClr val="119A22"/>
              </a:buClr>
              <a:buSzPct val="120000"/>
            </a:pPr>
            <a:r>
              <a:rPr lang="ru-RU" dirty="0"/>
              <a:t>Несимметричные функции потерь</a:t>
            </a:r>
            <a:br>
              <a:rPr lang="ru-RU" dirty="0"/>
            </a:br>
            <a:r>
              <a:rPr lang="ru-RU" dirty="0">
                <a:solidFill>
                  <a:srgbClr val="666666"/>
                </a:solidFill>
              </a:rPr>
              <a:t>За “недостачу” штрафуют сильнее, чем за “избыток”</a:t>
            </a:r>
            <a:br>
              <a:rPr lang="ru-RU" dirty="0"/>
            </a:br>
            <a:endParaRPr lang="ru-RU" dirty="0"/>
          </a:p>
        </p:txBody>
      </p:sp>
      <p:cxnSp>
        <p:nvCxnSpPr>
          <p:cNvPr id="4" name="Google Shape;375;p61">
            <a:extLst>
              <a:ext uri="{FF2B5EF4-FFF2-40B4-BE49-F238E27FC236}">
                <a16:creationId xmlns:a16="http://schemas.microsoft.com/office/drawing/2014/main" id="{58CA2B8D-5816-9640-9C1B-DC822B1F41E0}"/>
              </a:ext>
            </a:extLst>
          </p:cNvPr>
          <p:cNvCxnSpPr>
            <a:cxnSpLocks/>
          </p:cNvCxnSpPr>
          <p:nvPr/>
        </p:nvCxnSpPr>
        <p:spPr>
          <a:xfrm>
            <a:off x="8083803" y="1496293"/>
            <a:ext cx="1931054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" name="Google Shape;375;p61">
            <a:extLst>
              <a:ext uri="{FF2B5EF4-FFF2-40B4-BE49-F238E27FC236}">
                <a16:creationId xmlns:a16="http://schemas.microsoft.com/office/drawing/2014/main" id="{1F02C383-CE5D-5A4D-ADA6-032038314FC2}"/>
              </a:ext>
            </a:extLst>
          </p:cNvPr>
          <p:cNvCxnSpPr>
            <a:cxnSpLocks/>
          </p:cNvCxnSpPr>
          <p:nvPr/>
        </p:nvCxnSpPr>
        <p:spPr>
          <a:xfrm>
            <a:off x="9107386" y="2650179"/>
            <a:ext cx="1931054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98276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5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6144857" cy="4529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Ищем алгоритм </a:t>
            </a:r>
            <a:r>
              <a:rPr lang="ru" sz="2600" i="1" dirty="0"/>
              <a:t>a</a:t>
            </a:r>
            <a:r>
              <a:rPr lang="ru" sz="2600" dirty="0"/>
              <a:t> в классе линейных алгоритмов: </a:t>
            </a:r>
            <a:br>
              <a:rPr lang="ru" sz="2600" dirty="0"/>
            </a:br>
            <a:r>
              <a:rPr lang="ru" sz="2600" i="1" dirty="0"/>
              <a:t>y</a:t>
            </a:r>
            <a:r>
              <a:rPr lang="ru" sz="2600" baseline="-25000" dirty="0"/>
              <a:t>predicted</a:t>
            </a:r>
            <a:r>
              <a:rPr lang="ru" sz="2600" dirty="0"/>
              <a:t> = </a:t>
            </a:r>
            <a:r>
              <a:rPr lang="ru" sz="2600" i="1" dirty="0"/>
              <a:t>a(x)</a:t>
            </a:r>
            <a:r>
              <a:rPr lang="ru" sz="2600" dirty="0"/>
              <a:t> = &lt;</a:t>
            </a:r>
            <a:r>
              <a:rPr lang="ru" sz="2600" i="1" dirty="0"/>
              <a:t>w, x&gt; </a:t>
            </a:r>
            <a:r>
              <a:rPr lang="ru" sz="2600" dirty="0"/>
              <a:t>- </a:t>
            </a:r>
            <a:r>
              <a:rPr lang="ru" sz="2600" i="1" dirty="0"/>
              <a:t>w</a:t>
            </a:r>
            <a:r>
              <a:rPr lang="ru" sz="2600" i="1" baseline="-25000" dirty="0"/>
              <a:t>0</a:t>
            </a:r>
            <a:endParaRPr lang="en-US" sz="2600" i="1" baseline="-250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2600" i="1" baseline="-250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Настраиваем веса </a:t>
            </a:r>
            <a:r>
              <a:rPr lang="ru" sz="2600" i="1" dirty="0"/>
              <a:t>w, w</a:t>
            </a:r>
            <a:r>
              <a:rPr lang="ru" sz="2600" i="1" baseline="-25000" dirty="0"/>
              <a:t>0</a:t>
            </a:r>
            <a:r>
              <a:rPr lang="ru" sz="2600" dirty="0"/>
              <a:t> так, чтобы минимизировать MSE:</a:t>
            </a:r>
            <a:br>
              <a:rPr lang="ru" sz="2600" dirty="0"/>
            </a:br>
            <a:r>
              <a:rPr lang="ru" sz="2600" dirty="0"/>
              <a:t>(</a:t>
            </a:r>
            <a:r>
              <a:rPr lang="ru" sz="2600" i="1" dirty="0"/>
              <a:t>y</a:t>
            </a:r>
            <a:r>
              <a:rPr lang="ru" sz="2600" baseline="-25000" dirty="0"/>
              <a:t>predicted </a:t>
            </a:r>
            <a:r>
              <a:rPr lang="ru" sz="2600" dirty="0"/>
              <a:t>- </a:t>
            </a:r>
            <a:r>
              <a:rPr lang="ru" sz="2600" i="1" dirty="0"/>
              <a:t>y</a:t>
            </a:r>
            <a:r>
              <a:rPr lang="ru" sz="2600" baseline="-25000" dirty="0"/>
              <a:t>true</a:t>
            </a:r>
            <a:r>
              <a:rPr lang="ru" sz="2600" dirty="0"/>
              <a:t>)</a:t>
            </a:r>
            <a:r>
              <a:rPr lang="ru" sz="2600" baseline="30000" dirty="0"/>
              <a:t>2</a:t>
            </a:r>
            <a:r>
              <a:rPr lang="ru" sz="2600" dirty="0"/>
              <a:t> → min</a:t>
            </a:r>
            <a:endParaRPr lang="en-US" sz="26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sz="2600" dirty="0"/>
          </a:p>
          <a:p>
            <a:pPr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" sz="2600" dirty="0"/>
              <a:t>Итоговая задача оптимизации:</a:t>
            </a:r>
            <a:br>
              <a:rPr lang="ru" sz="2600" dirty="0"/>
            </a:br>
            <a:r>
              <a:rPr lang="ru" sz="2600" dirty="0"/>
              <a:t>(&lt;</a:t>
            </a:r>
            <a:r>
              <a:rPr lang="ru" sz="2600" i="1" dirty="0"/>
              <a:t>w, x&gt; </a:t>
            </a:r>
            <a:r>
              <a:rPr lang="ru" sz="2600" dirty="0"/>
              <a:t>- </a:t>
            </a:r>
            <a:r>
              <a:rPr lang="ru" sz="2600" i="1" dirty="0"/>
              <a:t>w</a:t>
            </a:r>
            <a:r>
              <a:rPr lang="ru" sz="2600" i="1" baseline="-25000" dirty="0"/>
              <a:t>0</a:t>
            </a:r>
            <a:r>
              <a:rPr lang="ru" sz="2600" baseline="-25000" dirty="0"/>
              <a:t> </a:t>
            </a:r>
            <a:r>
              <a:rPr lang="ru" sz="2600" dirty="0"/>
              <a:t>- </a:t>
            </a:r>
            <a:r>
              <a:rPr lang="ru" sz="2600" i="1" dirty="0"/>
              <a:t>y</a:t>
            </a:r>
            <a:r>
              <a:rPr lang="ru" sz="2600" baseline="-25000" dirty="0"/>
              <a:t>true</a:t>
            </a:r>
            <a:r>
              <a:rPr lang="ru" sz="2600" dirty="0"/>
              <a:t>)</a:t>
            </a:r>
            <a:r>
              <a:rPr lang="ru" sz="2600" baseline="30000" dirty="0"/>
              <a:t>2</a:t>
            </a:r>
            <a:r>
              <a:rPr lang="ru" sz="2600" dirty="0"/>
              <a:t> → min</a:t>
            </a:r>
            <a:endParaRPr sz="2600" baseline="-25000" dirty="0"/>
          </a:p>
        </p:txBody>
      </p:sp>
      <p:cxnSp>
        <p:nvCxnSpPr>
          <p:cNvPr id="407" name="Google Shape;407;p65"/>
          <p:cNvCxnSpPr>
            <a:cxnSpLocks/>
          </p:cNvCxnSpPr>
          <p:nvPr/>
        </p:nvCxnSpPr>
        <p:spPr>
          <a:xfrm>
            <a:off x="1308109" y="3699398"/>
            <a:ext cx="1638291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8" name="Google Shape;408;p65"/>
          <p:cNvPicPr preferRelativeResize="0"/>
          <p:nvPr/>
        </p:nvPicPr>
        <p:blipFill rotWithShape="1">
          <a:blip r:embed="rId3">
            <a:alphaModFix/>
          </a:blip>
          <a:srcRect l="52280" t="10015" r="949" b="2815"/>
          <a:stretch/>
        </p:blipFill>
        <p:spPr>
          <a:xfrm>
            <a:off x="7613600" y="1714500"/>
            <a:ext cx="3816467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0A50F3-B391-F944-A678-C6908865AC3E}"/>
              </a:ext>
            </a:extLst>
          </p:cNvPr>
          <p:cNvSpPr txBox="1"/>
          <p:nvPr/>
        </p:nvSpPr>
        <p:spPr>
          <a:xfrm>
            <a:off x="999460" y="510689"/>
            <a:ext cx="10164726" cy="7386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2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Пример: линейная регрессия</a:t>
            </a:r>
            <a:endParaRPr lang="ru-RU" sz="42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Google Shape;407;p65">
            <a:extLst>
              <a:ext uri="{FF2B5EF4-FFF2-40B4-BE49-F238E27FC236}">
                <a16:creationId xmlns:a16="http://schemas.microsoft.com/office/drawing/2014/main" id="{BC2DCD73-ACDD-F248-9B6A-7532C34BAE4F}"/>
              </a:ext>
            </a:extLst>
          </p:cNvPr>
          <p:cNvCxnSpPr/>
          <p:nvPr/>
        </p:nvCxnSpPr>
        <p:spPr>
          <a:xfrm>
            <a:off x="1308109" y="4809741"/>
            <a:ext cx="2053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827307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1825AC4-42FE-3643-A8F4-54EEB6836427}"/>
              </a:ext>
            </a:extLst>
          </p:cNvPr>
          <p:cNvGrpSpPr/>
          <p:nvPr/>
        </p:nvGrpSpPr>
        <p:grpSpPr>
          <a:xfrm>
            <a:off x="402336" y="1289931"/>
            <a:ext cx="11101931" cy="4278138"/>
            <a:chOff x="1682496" y="2326193"/>
            <a:chExt cx="8767101" cy="3378409"/>
          </a:xfrm>
        </p:grpSpPr>
        <p:pic>
          <p:nvPicPr>
            <p:cNvPr id="4" name="Google Shape;452;p70">
              <a:extLst>
                <a:ext uri="{FF2B5EF4-FFF2-40B4-BE49-F238E27FC236}">
                  <a16:creationId xmlns:a16="http://schemas.microsoft.com/office/drawing/2014/main" id="{0446443F-7216-1C40-A5ED-24566048052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76596" y="2423243"/>
              <a:ext cx="2217726" cy="257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453;p70">
              <a:extLst>
                <a:ext uri="{FF2B5EF4-FFF2-40B4-BE49-F238E27FC236}">
                  <a16:creationId xmlns:a16="http://schemas.microsoft.com/office/drawing/2014/main" id="{41663E4C-B696-544D-951A-37C2AAE78CA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l="10113" t="9655" r="9494" b="10351"/>
            <a:stretch/>
          </p:blipFill>
          <p:spPr>
            <a:xfrm>
              <a:off x="1682496" y="2441418"/>
              <a:ext cx="2503989" cy="2491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454;p70">
              <a:extLst>
                <a:ext uri="{FF2B5EF4-FFF2-40B4-BE49-F238E27FC236}">
                  <a16:creationId xmlns:a16="http://schemas.microsoft.com/office/drawing/2014/main" id="{DC069D22-1A41-E244-8327-FFFD5534D85D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10247" y="2326193"/>
              <a:ext cx="3619501" cy="1266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oogle Shape;455;p70">
              <a:extLst>
                <a:ext uri="{FF2B5EF4-FFF2-40B4-BE49-F238E27FC236}">
                  <a16:creationId xmlns:a16="http://schemas.microsoft.com/office/drawing/2014/main" id="{F0B6F771-8C35-8242-8FCE-E9229265C28F}"/>
                </a:ext>
              </a:extLst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10246" y="3745418"/>
              <a:ext cx="3639351" cy="19591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646394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578077" y="328661"/>
            <a:ext cx="9055510" cy="76944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Признаковое описание объектов</a:t>
            </a:r>
            <a:endParaRPr lang="ru-RU" sz="44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7AECCD3-030A-2F46-9692-5B8328BF3E60}"/>
              </a:ext>
            </a:extLst>
          </p:cNvPr>
          <p:cNvSpPr/>
          <p:nvPr/>
        </p:nvSpPr>
        <p:spPr>
          <a:xfrm>
            <a:off x="6940344" y="3732284"/>
            <a:ext cx="155683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cs typeface="Calibri" panose="020F0502020204030204" pitchFamily="34" charset="0"/>
              </a:rPr>
              <a:t>числовые</a:t>
            </a:r>
            <a:endParaRPr lang="ru-RU" sz="260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515D1F4-0D02-F043-9F2B-69BB4AA8E823}"/>
              </a:ext>
            </a:extLst>
          </p:cNvPr>
          <p:cNvSpPr/>
          <p:nvPr/>
        </p:nvSpPr>
        <p:spPr>
          <a:xfrm>
            <a:off x="9643968" y="3750749"/>
            <a:ext cx="162095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cs typeface="Calibri" panose="020F0502020204030204" pitchFamily="34" charset="0"/>
              </a:rPr>
              <a:t>бинарные</a:t>
            </a:r>
            <a:endParaRPr lang="ru-RU" sz="26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456FFA0-07BE-6546-8CA3-A4925F59F8B0}"/>
              </a:ext>
            </a:extLst>
          </p:cNvPr>
          <p:cNvSpPr/>
          <p:nvPr/>
        </p:nvSpPr>
        <p:spPr>
          <a:xfrm>
            <a:off x="7812911" y="4665510"/>
            <a:ext cx="248420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cs typeface="Calibri" panose="020F0502020204030204" pitchFamily="34" charset="0"/>
              </a:rPr>
              <a:t>категроиальные</a:t>
            </a:r>
            <a:endParaRPr lang="ru-RU" sz="2600" dirty="0"/>
          </a:p>
        </p:txBody>
      </p:sp>
      <p:sp>
        <p:nvSpPr>
          <p:cNvPr id="9" name="Скругленный прямоугольник 8">
            <a:extLst>
              <a:ext uri="{FF2B5EF4-FFF2-40B4-BE49-F238E27FC236}">
                <a16:creationId xmlns:a16="http://schemas.microsoft.com/office/drawing/2014/main" id="{DB37D0AA-5A56-4847-BD35-A38DC445D6FC}"/>
              </a:ext>
            </a:extLst>
          </p:cNvPr>
          <p:cNvSpPr/>
          <p:nvPr/>
        </p:nvSpPr>
        <p:spPr>
          <a:xfrm>
            <a:off x="6754881" y="3698847"/>
            <a:ext cx="1857330" cy="596249"/>
          </a:xfrm>
          <a:prstGeom prst="round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5F47B553-320D-464D-BA20-FAFBE125971A}"/>
              </a:ext>
            </a:extLst>
          </p:cNvPr>
          <p:cNvSpPr/>
          <p:nvPr/>
        </p:nvSpPr>
        <p:spPr>
          <a:xfrm>
            <a:off x="9470052" y="3698847"/>
            <a:ext cx="1857330" cy="596249"/>
          </a:xfrm>
          <a:prstGeom prst="round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7331CE51-F60D-F941-8665-F79391E6BB1E}"/>
              </a:ext>
            </a:extLst>
          </p:cNvPr>
          <p:cNvSpPr/>
          <p:nvPr/>
        </p:nvSpPr>
        <p:spPr>
          <a:xfrm>
            <a:off x="7645110" y="4623768"/>
            <a:ext cx="2757948" cy="596249"/>
          </a:xfrm>
          <a:prstGeom prst="roundRect">
            <a:avLst/>
          </a:prstGeom>
          <a:noFill/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CD6AB4D-89B2-D449-BC57-AD03F660292C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9024084" y="3151915"/>
            <a:ext cx="30930" cy="1471853"/>
          </a:xfrm>
          <a:prstGeom prst="straightConnector1">
            <a:avLst/>
          </a:prstGeom>
          <a:ln w="25400">
            <a:solidFill>
              <a:schemeClr val="accent3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04CD3CEC-22DF-0844-B333-CDF13ACB630B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7683546" y="3008671"/>
            <a:ext cx="928665" cy="690176"/>
          </a:xfrm>
          <a:prstGeom prst="straightConnector1">
            <a:avLst/>
          </a:prstGeom>
          <a:ln w="25400">
            <a:solidFill>
              <a:schemeClr val="accent3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388B6FE6-EAC7-4E4B-9A23-4C7787FCA756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9470052" y="2890684"/>
            <a:ext cx="928665" cy="808163"/>
          </a:xfrm>
          <a:prstGeom prst="straightConnector1">
            <a:avLst/>
          </a:prstGeom>
          <a:ln w="25400">
            <a:solidFill>
              <a:schemeClr val="accent3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42635A44-19A3-554D-A56E-B95A65A92F31}"/>
              </a:ext>
            </a:extLst>
          </p:cNvPr>
          <p:cNvSpPr/>
          <p:nvPr/>
        </p:nvSpPr>
        <p:spPr>
          <a:xfrm>
            <a:off x="8126349" y="2555666"/>
            <a:ext cx="1857330" cy="59624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EBB5E92-26B3-D647-BBE2-97980D11B10B}"/>
              </a:ext>
            </a:extLst>
          </p:cNvPr>
          <p:cNvSpPr/>
          <p:nvPr/>
        </p:nvSpPr>
        <p:spPr>
          <a:xfrm>
            <a:off x="8313408" y="2598931"/>
            <a:ext cx="1524776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cs typeface="Calibri" panose="020F0502020204030204" pitchFamily="34" charset="0"/>
              </a:rPr>
              <a:t>признаки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1AF64BED-61D2-4441-A4DC-A6C49AB5B1C1}"/>
                  </a:ext>
                </a:extLst>
              </p:cNvPr>
              <p:cNvSpPr/>
              <p:nvPr/>
            </p:nvSpPr>
            <p:spPr>
              <a:xfrm>
                <a:off x="979452" y="1598741"/>
                <a:ext cx="6434647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" sz="2600" dirty="0"/>
                  <a:t>Объект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" sz="2600" dirty="0"/>
                  <a:t> задаётся </a:t>
                </a:r>
                <a:r>
                  <a:rPr lang="ru" sz="2600" i="1" u="sng" dirty="0"/>
                  <a:t>признаковым описанием</a:t>
                </a:r>
                <a:endParaRPr lang="ru-RU" sz="2600" u="sng" dirty="0"/>
              </a:p>
            </p:txBody>
          </p:sp>
        </mc:Choice>
        <mc:Fallback xmlns="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1AF64BED-61D2-4441-A4DC-A6C49AB5B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52" y="1598741"/>
                <a:ext cx="6434647" cy="492443"/>
              </a:xfrm>
              <a:prstGeom prst="rect">
                <a:avLst/>
              </a:prstGeom>
              <a:blipFill>
                <a:blip r:embed="rId3"/>
                <a:stretch>
                  <a:fillRect l="-1575" t="-10000" r="-591" b="-2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05B4457-BD70-C446-AA30-CE0528010861}"/>
                  </a:ext>
                </a:extLst>
              </p:cNvPr>
              <p:cNvSpPr/>
              <p:nvPr/>
            </p:nvSpPr>
            <p:spPr>
              <a:xfrm>
                <a:off x="1009565" y="2152460"/>
                <a:ext cx="6138155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600" dirty="0"/>
                  <a:t> – </a:t>
                </a:r>
                <a:r>
                  <a:rPr lang="ru-RU" sz="2600" dirty="0"/>
                  <a:t>признаки объекта</a:t>
                </a:r>
                <a:endParaRPr lang="en-US" sz="2600" dirty="0"/>
              </a:p>
            </p:txBody>
          </p:sp>
        </mc:Choice>
        <mc:Fallback xmlns="">
          <p:sp>
            <p:nvSpPr>
              <p:cNvPr id="31" name="Прямоугольник 30">
                <a:extLst>
                  <a:ext uri="{FF2B5EF4-FFF2-40B4-BE49-F238E27FC236}">
                    <a16:creationId xmlns:a16="http://schemas.microsoft.com/office/drawing/2014/main" id="{E05B4457-BD70-C446-AA30-CE0528010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65" y="2152460"/>
                <a:ext cx="6138155" cy="492443"/>
              </a:xfrm>
              <a:prstGeom prst="rect">
                <a:avLst/>
              </a:prstGeom>
              <a:blipFill>
                <a:blip r:embed="rId4"/>
                <a:stretch>
                  <a:fillRect l="-825" t="-7500" b="-275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901DA910-1DA7-BF40-8CB7-8420E895700B}"/>
              </a:ext>
            </a:extLst>
          </p:cNvPr>
          <p:cNvGrpSpPr/>
          <p:nvPr/>
        </p:nvGrpSpPr>
        <p:grpSpPr>
          <a:xfrm>
            <a:off x="1939391" y="3134064"/>
            <a:ext cx="3919101" cy="2090811"/>
            <a:chOff x="1924166" y="3690202"/>
            <a:chExt cx="3919101" cy="20908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Прямоугольник 31">
                  <a:extLst>
                    <a:ext uri="{FF2B5EF4-FFF2-40B4-BE49-F238E27FC236}">
                      <a16:creationId xmlns:a16="http://schemas.microsoft.com/office/drawing/2014/main" id="{01901E0B-0901-6C4E-9B0F-9F79AA219078}"/>
                    </a:ext>
                  </a:extLst>
                </p:cNvPr>
                <p:cNvSpPr/>
                <p:nvPr/>
              </p:nvSpPr>
              <p:spPr>
                <a:xfrm>
                  <a:off x="2072939" y="3764553"/>
                  <a:ext cx="3770328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600" dirty="0"/>
                    <a:t> </a:t>
                  </a:r>
                  <a:endParaRPr lang="ru-RU" sz="2600" dirty="0"/>
                </a:p>
              </p:txBody>
            </p:sp>
          </mc:Choice>
          <mc:Fallback xmlns="">
            <p:sp>
              <p:nvSpPr>
                <p:cNvPr id="32" name="Прямоугольник 31">
                  <a:extLst>
                    <a:ext uri="{FF2B5EF4-FFF2-40B4-BE49-F238E27FC236}">
                      <a16:creationId xmlns:a16="http://schemas.microsoft.com/office/drawing/2014/main" id="{01901E0B-0901-6C4E-9B0F-9F79AA2190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2939" y="3764553"/>
                  <a:ext cx="3770328" cy="492443"/>
                </a:xfrm>
                <a:prstGeom prst="rect">
                  <a:avLst/>
                </a:prstGeom>
                <a:blipFill>
                  <a:blip r:embed="rId5"/>
                  <a:stretch>
                    <a:fillRect l="-1342" b="-2051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Прямоугольник 32">
                  <a:extLst>
                    <a:ext uri="{FF2B5EF4-FFF2-40B4-BE49-F238E27FC236}">
                      <a16:creationId xmlns:a16="http://schemas.microsoft.com/office/drawing/2014/main" id="{4B1F0C73-C152-014D-9099-43552422EF1D}"/>
                    </a:ext>
                  </a:extLst>
                </p:cNvPr>
                <p:cNvSpPr/>
                <p:nvPr/>
              </p:nvSpPr>
              <p:spPr>
                <a:xfrm>
                  <a:off x="2030107" y="4256996"/>
                  <a:ext cx="3813160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>
                          <a:latin typeface="Cambria Math" panose="02040503050406030204" pitchFamily="18" charset="0"/>
                        </a:rPr>
                        <m:t>…</m:t>
                      </m:r>
                    </m:oMath>
                  </a14:m>
                  <a:r>
                    <a:rPr lang="en-US" sz="26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600" dirty="0"/>
                    <a:t> </a:t>
                  </a:r>
                  <a:endParaRPr lang="ru-RU" sz="2600" dirty="0"/>
                </a:p>
              </p:txBody>
            </p:sp>
          </mc:Choice>
          <mc:Fallback xmlns="">
            <p:sp>
              <p:nvSpPr>
                <p:cNvPr id="33" name="Прямоугольник 32">
                  <a:extLst>
                    <a:ext uri="{FF2B5EF4-FFF2-40B4-BE49-F238E27FC236}">
                      <a16:creationId xmlns:a16="http://schemas.microsoft.com/office/drawing/2014/main" id="{4B1F0C73-C152-014D-9099-43552422EF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107" y="4256996"/>
                  <a:ext cx="3813160" cy="492443"/>
                </a:xfrm>
                <a:prstGeom prst="rect">
                  <a:avLst/>
                </a:prstGeom>
                <a:blipFill>
                  <a:blip r:embed="rId6"/>
                  <a:stretch>
                    <a:fillRect l="-1329" b="-17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D6F99442-9415-2045-9E0B-DDF463AC75A9}"/>
                    </a:ext>
                  </a:extLst>
                </p:cNvPr>
                <p:cNvSpPr/>
                <p:nvPr/>
              </p:nvSpPr>
              <p:spPr>
                <a:xfrm>
                  <a:off x="2030107" y="5150128"/>
                  <a:ext cx="3813160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>
                          <a:latin typeface="Cambria Math" panose="02040503050406030204" pitchFamily="18" charset="0"/>
                        </a:rPr>
                        <m:t>…</m:t>
                      </m:r>
                    </m:oMath>
                  </a14:m>
                  <a:r>
                    <a:rPr lang="en-US" sz="26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600" dirty="0"/>
                    <a:t> </a:t>
                  </a:r>
                  <a:endParaRPr lang="ru-RU" sz="2600" dirty="0"/>
                </a:p>
              </p:txBody>
            </p:sp>
          </mc:Choice>
          <mc:Fallback xmlns="">
            <p:sp>
              <p:nvSpPr>
                <p:cNvPr id="34" name="Прямоугольник 33">
                  <a:extLst>
                    <a:ext uri="{FF2B5EF4-FFF2-40B4-BE49-F238E27FC236}">
                      <a16:creationId xmlns:a16="http://schemas.microsoft.com/office/drawing/2014/main" id="{D6F99442-9415-2045-9E0B-DDF463AC75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0107" y="5150128"/>
                  <a:ext cx="3813160" cy="492443"/>
                </a:xfrm>
                <a:prstGeom prst="rect">
                  <a:avLst/>
                </a:prstGeom>
                <a:blipFill>
                  <a:blip r:embed="rId7"/>
                  <a:stretch>
                    <a:fillRect l="-1329" b="-175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6C9E7EDD-72B9-194F-A007-6FF403D5CAEC}"/>
                    </a:ext>
                  </a:extLst>
                </p:cNvPr>
                <p:cNvSpPr/>
                <p:nvPr/>
              </p:nvSpPr>
              <p:spPr>
                <a:xfrm rot="5400000">
                  <a:off x="4956187" y="4696754"/>
                  <a:ext cx="510076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ru-RU" sz="2600" dirty="0"/>
                </a:p>
              </p:txBody>
            </p:sp>
          </mc:Choice>
          <mc:Fallback xmlns="">
            <p:sp>
              <p:nvSpPr>
                <p:cNvPr id="35" name="Прямоугольник 34">
                  <a:extLst>
                    <a:ext uri="{FF2B5EF4-FFF2-40B4-BE49-F238E27FC236}">
                      <a16:creationId xmlns:a16="http://schemas.microsoft.com/office/drawing/2014/main" id="{6C9E7EDD-72B9-194F-A007-6FF403D5C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956187" y="4696754"/>
                  <a:ext cx="510076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9303721D-4F21-894F-A8A1-BE3CA99CC221}"/>
                    </a:ext>
                  </a:extLst>
                </p:cNvPr>
                <p:cNvSpPr/>
                <p:nvPr/>
              </p:nvSpPr>
              <p:spPr>
                <a:xfrm rot="5400000">
                  <a:off x="2427986" y="4697209"/>
                  <a:ext cx="510076" cy="4924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ru-RU" sz="2600" dirty="0"/>
                </a:p>
              </p:txBody>
            </p:sp>
          </mc:Choice>
          <mc:Fallback xmlns="">
            <p:sp>
              <p:nvSpPr>
                <p:cNvPr id="36" name="Прямоугольник 35">
                  <a:extLst>
                    <a:ext uri="{FF2B5EF4-FFF2-40B4-BE49-F238E27FC236}">
                      <a16:creationId xmlns:a16="http://schemas.microsoft.com/office/drawing/2014/main" id="{9303721D-4F21-894F-A8A1-BE3CA99CC2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427986" y="4697209"/>
                  <a:ext cx="510076" cy="4924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Открывающая квадратная скобка 38">
              <a:extLst>
                <a:ext uri="{FF2B5EF4-FFF2-40B4-BE49-F238E27FC236}">
                  <a16:creationId xmlns:a16="http://schemas.microsoft.com/office/drawing/2014/main" id="{F0DD255F-CE7D-1041-9A00-2052BAB85AF0}"/>
                </a:ext>
              </a:extLst>
            </p:cNvPr>
            <p:cNvSpPr/>
            <p:nvPr/>
          </p:nvSpPr>
          <p:spPr>
            <a:xfrm>
              <a:off x="1924166" y="3717865"/>
              <a:ext cx="148773" cy="2063148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ткрывающая квадратная скобка 39">
              <a:extLst>
                <a:ext uri="{FF2B5EF4-FFF2-40B4-BE49-F238E27FC236}">
                  <a16:creationId xmlns:a16="http://schemas.microsoft.com/office/drawing/2014/main" id="{4CE433F3-F31E-D147-9638-6E94D2B507E4}"/>
                </a:ext>
              </a:extLst>
            </p:cNvPr>
            <p:cNvSpPr/>
            <p:nvPr/>
          </p:nvSpPr>
          <p:spPr>
            <a:xfrm rot="10800000">
              <a:off x="5536667" y="3690202"/>
              <a:ext cx="148773" cy="2063148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FC0917E-022C-FD41-BECD-C18F4B379B60}"/>
              </a:ext>
            </a:extLst>
          </p:cNvPr>
          <p:cNvSpPr/>
          <p:nvPr/>
        </p:nvSpPr>
        <p:spPr>
          <a:xfrm>
            <a:off x="1666329" y="5471096"/>
            <a:ext cx="4396973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" sz="2600" dirty="0">
                <a:ea typeface="Old Standard TT"/>
                <a:cs typeface="Old Standard TT"/>
                <a:sym typeface="Old Standard TT"/>
              </a:rPr>
              <a:t>матрица “объекты-признаки”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076768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682496" y="255509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9E06286-3C11-CA4E-A60E-56D10AB2613E}"/>
              </a:ext>
            </a:extLst>
          </p:cNvPr>
          <p:cNvSpPr/>
          <p:nvPr/>
        </p:nvSpPr>
        <p:spPr>
          <a:xfrm>
            <a:off x="932688" y="1368243"/>
            <a:ext cx="1040587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классификации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Предсказываем класс объекта: </a:t>
            </a:r>
            <a:r>
              <a:rPr lang="ro-RO" sz="2600" i="1" dirty="0">
                <a:solidFill>
                  <a:srgbClr val="666666"/>
                </a:solidFill>
              </a:rPr>
              <a:t>Y</a:t>
            </a:r>
            <a:r>
              <a:rPr lang="ro-RO" sz="2600" dirty="0">
                <a:solidFill>
                  <a:srgbClr val="666666"/>
                </a:solidFill>
              </a:rPr>
              <a:t> = {class</a:t>
            </a:r>
            <a:r>
              <a:rPr lang="ro-RO" sz="2600" baseline="-25000" dirty="0">
                <a:solidFill>
                  <a:srgbClr val="666666"/>
                </a:solidFill>
              </a:rPr>
              <a:t>1</a:t>
            </a:r>
            <a:r>
              <a:rPr lang="ro-RO" sz="2600" dirty="0">
                <a:solidFill>
                  <a:srgbClr val="666666"/>
                </a:solidFill>
              </a:rPr>
              <a:t>, class</a:t>
            </a:r>
            <a:r>
              <a:rPr lang="ro-RO" sz="2600" baseline="-25000" dirty="0">
                <a:solidFill>
                  <a:srgbClr val="666666"/>
                </a:solidFill>
              </a:rPr>
              <a:t>2</a:t>
            </a:r>
            <a:r>
              <a:rPr lang="ro-RO" sz="2600" dirty="0">
                <a:solidFill>
                  <a:srgbClr val="666666"/>
                </a:solidFill>
              </a:rPr>
              <a:t>, …, </a:t>
            </a:r>
            <a:r>
              <a:rPr lang="ro-RO" sz="2600" dirty="0" err="1">
                <a:solidFill>
                  <a:srgbClr val="666666"/>
                </a:solidFill>
              </a:rPr>
              <a:t>class</a:t>
            </a:r>
            <a:r>
              <a:rPr lang="ro-RO" sz="2600" baseline="-25000" dirty="0" err="1">
                <a:solidFill>
                  <a:srgbClr val="666666"/>
                </a:solidFill>
              </a:rPr>
              <a:t>m</a:t>
            </a:r>
            <a:r>
              <a:rPr lang="ro-RO" sz="2600" dirty="0">
                <a:solidFill>
                  <a:srgbClr val="666666"/>
                </a:solidFill>
              </a:rPr>
              <a:t>}</a:t>
            </a:r>
            <a:r>
              <a:rPr lang="ru-RU" sz="2600" dirty="0">
                <a:solidFill>
                  <a:srgbClr val="666666"/>
                </a:solidFill>
              </a:rPr>
              <a:t>, зная классы объектов обучающей выборки</a:t>
            </a: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o-RO" sz="1600" dirty="0">
              <a:solidFill>
                <a:srgbClr val="666666"/>
              </a:solidFill>
            </a:endParaRP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восстановления </a:t>
            </a:r>
            <a:r>
              <a:rPr lang="ru-RU" sz="2600" dirty="0" err="1"/>
              <a:t>регресии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Предсказываем число: </a:t>
            </a:r>
            <a:r>
              <a:rPr lang="ro-RO" sz="2600" i="1" dirty="0">
                <a:solidFill>
                  <a:srgbClr val="666666"/>
                </a:solidFill>
              </a:rPr>
              <a:t>Y</a:t>
            </a:r>
            <a:r>
              <a:rPr lang="ro-RO" sz="2600" dirty="0">
                <a:solidFill>
                  <a:srgbClr val="666666"/>
                </a:solidFill>
              </a:rPr>
              <a:t> — </a:t>
            </a:r>
            <a:r>
              <a:rPr lang="ru-RU" sz="2600" dirty="0">
                <a:solidFill>
                  <a:srgbClr val="666666"/>
                </a:solidFill>
              </a:rPr>
              <a:t>множество действительных чисел, зная ответы для объектов обучающей выборки</a:t>
            </a: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1600" dirty="0">
              <a:solidFill>
                <a:srgbClr val="666666"/>
              </a:solidFill>
            </a:endParaRP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прогнозирования временных рядов</a:t>
            </a:r>
          </a:p>
          <a:p>
            <a:pPr marL="596900" lvl="1">
              <a:buClr>
                <a:srgbClr val="119A22"/>
              </a:buClr>
              <a:buSzPct val="120000"/>
            </a:pPr>
            <a:r>
              <a:rPr lang="ru-RU" sz="2600" dirty="0">
                <a:solidFill>
                  <a:srgbClr val="666666"/>
                </a:solidFill>
              </a:rPr>
              <a:t> 	Предсказываем число: </a:t>
            </a:r>
            <a:r>
              <a:rPr lang="ro-RO" sz="2600" i="1" dirty="0">
                <a:solidFill>
                  <a:srgbClr val="666666"/>
                </a:solidFill>
              </a:rPr>
              <a:t>Y</a:t>
            </a:r>
            <a:r>
              <a:rPr lang="ru-RU" sz="2600" i="1" dirty="0">
                <a:solidFill>
                  <a:srgbClr val="666666"/>
                </a:solidFill>
              </a:rPr>
              <a:t>. </a:t>
            </a:r>
            <a:r>
              <a:rPr lang="ru-RU" sz="2600" dirty="0">
                <a:solidFill>
                  <a:srgbClr val="666666"/>
                </a:solidFill>
              </a:rPr>
              <a:t>Объекты упорядочены по времени</a:t>
            </a:r>
          </a:p>
          <a:p>
            <a:pPr marL="596900" lvl="1">
              <a:buClr>
                <a:srgbClr val="119A22"/>
              </a:buClr>
              <a:buSzPct val="120000"/>
            </a:pPr>
            <a:endParaRPr lang="ru-RU" sz="1600" dirty="0">
              <a:solidFill>
                <a:srgbClr val="666666"/>
              </a:solidFill>
            </a:endParaRPr>
          </a:p>
          <a:p>
            <a:pPr marL="914400" lvl="1" indent="-3175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ранжирования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Предсказываем, какие объекты наиболее </a:t>
            </a:r>
            <a:r>
              <a:rPr lang="ru-RU" sz="2600" dirty="0" err="1">
                <a:solidFill>
                  <a:srgbClr val="666666"/>
                </a:solidFill>
              </a:rPr>
              <a:t>релевантны</a:t>
            </a:r>
            <a:r>
              <a:rPr lang="ru-RU" sz="2600" dirty="0">
                <a:solidFill>
                  <a:srgbClr val="666666"/>
                </a:solidFill>
              </a:rPr>
              <a:t> запросу</a:t>
            </a:r>
          </a:p>
        </p:txBody>
      </p:sp>
    </p:spTree>
    <p:extLst>
      <p:ext uri="{BB962C8B-B14F-4D97-AF65-F5344CB8AC3E}">
        <p14:creationId xmlns:p14="http://schemas.microsoft.com/office/powerpoint/2010/main" val="424921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682496" y="292085"/>
            <a:ext cx="8827008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ro-RO" sz="48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o-RO" sz="4800" b="1" dirty="0" err="1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  <a:endParaRPr lang="ru-RU" sz="48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144A6E7-4AA0-D44D-9DCC-C22ACB424EBC}"/>
              </a:ext>
            </a:extLst>
          </p:cNvPr>
          <p:cNvSpPr/>
          <p:nvPr/>
        </p:nvSpPr>
        <p:spPr>
          <a:xfrm>
            <a:off x="1444752" y="1982450"/>
            <a:ext cx="9528048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54100" lvl="1" indent="-4572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кластеризации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Разбиваем объекты на группы похожих. Понятие «сходства» обычно тоже не формализовано.</a:t>
            </a:r>
          </a:p>
          <a:p>
            <a:pPr marL="1054100" lvl="1" indent="-4572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endParaRPr lang="ru-RU" sz="3200" dirty="0">
              <a:solidFill>
                <a:srgbClr val="666666"/>
              </a:solidFill>
            </a:endParaRPr>
          </a:p>
          <a:p>
            <a:pPr marL="1054100" lvl="1" indent="-457200">
              <a:buClr>
                <a:srgbClr val="119A22"/>
              </a:buClr>
              <a:buSzPct val="120000"/>
              <a:buFont typeface="Arial" panose="020B0604020202020204" pitchFamily="34" charset="0"/>
              <a:buChar char="•"/>
            </a:pPr>
            <a:r>
              <a:rPr lang="ru-RU" sz="2600" dirty="0"/>
              <a:t>Задача понижения размерности</a:t>
            </a:r>
            <a:br>
              <a:rPr lang="ru-RU" sz="2600" dirty="0"/>
            </a:br>
            <a:r>
              <a:rPr lang="ru-RU" sz="2600" dirty="0">
                <a:solidFill>
                  <a:srgbClr val="666666"/>
                </a:solidFill>
              </a:rPr>
              <a:t>“Сжимаем” данные, пытаясь потерять как можно меньше информации. </a:t>
            </a:r>
          </a:p>
        </p:txBody>
      </p:sp>
    </p:spTree>
    <p:extLst>
      <p:ext uri="{BB962C8B-B14F-4D97-AF65-F5344CB8AC3E}">
        <p14:creationId xmlns:p14="http://schemas.microsoft.com/office/powerpoint/2010/main" val="73568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3B20F2D-50B3-1843-8CD3-DC04FB88CE7E}"/>
              </a:ext>
            </a:extLst>
          </p:cNvPr>
          <p:cNvSpPr txBox="1"/>
          <p:nvPr/>
        </p:nvSpPr>
        <p:spPr>
          <a:xfrm>
            <a:off x="1268357" y="292085"/>
            <a:ext cx="9727839" cy="70788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rgbClr val="119A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Ранжирование поисковой выдачи</a:t>
            </a:r>
            <a:endParaRPr lang="ru-RU" sz="4000" dirty="0">
              <a:solidFill>
                <a:srgbClr val="119A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9693A38-AA6F-7643-9118-7A6762576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632" y="1243584"/>
            <a:ext cx="9589564" cy="513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4104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D:\Документы\электричество-в9\"/>
  <p:tag name="ISPRING_PRESENTATION_PATH" val="D:\Документы\электричество-в9.pptx"/>
  <p:tag name="ISPRING_PROJECT_FOLDER_UPDATED" val="1"/>
  <p:tag name="ISPRING_SCREEN_RECS_UPDATED" val="D:\Документы\электричество-в9"/>
  <p:tag name="ISPRING_UUID" val="{C9AD1EB1-C4A6-468B-99F8-CA3B95372924}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3973714</TotalTime>
  <Words>1518</Words>
  <Application>Microsoft Macintosh PowerPoint</Application>
  <PresentationFormat>Широкоэкранный</PresentationFormat>
  <Paragraphs>431</Paragraphs>
  <Slides>53</Slides>
  <Notes>50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9" baseType="lpstr">
      <vt:lpstr>Old Standard TT</vt:lpstr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a__l@mail.ru</cp:lastModifiedBy>
  <cp:revision>914</cp:revision>
  <dcterms:created xsi:type="dcterms:W3CDTF">2018-11-07T16:39:37Z</dcterms:created>
  <dcterms:modified xsi:type="dcterms:W3CDTF">2019-07-06T18:19:04Z</dcterms:modified>
</cp:coreProperties>
</file>