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78"/>
  </p:notesMasterIdLst>
  <p:handoutMasterIdLst>
    <p:handoutMasterId r:id="rId79"/>
  </p:handoutMasterIdLst>
  <p:sldIdLst>
    <p:sldId id="338" r:id="rId2"/>
    <p:sldId id="375" r:id="rId3"/>
    <p:sldId id="710" r:id="rId4"/>
    <p:sldId id="815" r:id="rId5"/>
    <p:sldId id="711" r:id="rId6"/>
    <p:sldId id="820" r:id="rId7"/>
    <p:sldId id="720" r:id="rId8"/>
    <p:sldId id="721" r:id="rId9"/>
    <p:sldId id="723" r:id="rId10"/>
    <p:sldId id="724" r:id="rId11"/>
    <p:sldId id="725" r:id="rId12"/>
    <p:sldId id="726" r:id="rId13"/>
    <p:sldId id="837" r:id="rId14"/>
    <p:sldId id="807" r:id="rId15"/>
    <p:sldId id="718" r:id="rId16"/>
    <p:sldId id="729" r:id="rId17"/>
    <p:sldId id="728" r:id="rId18"/>
    <p:sldId id="841" r:id="rId19"/>
    <p:sldId id="840" r:id="rId20"/>
    <p:sldId id="808" r:id="rId21"/>
    <p:sldId id="733" r:id="rId22"/>
    <p:sldId id="734" r:id="rId23"/>
    <p:sldId id="736" r:id="rId24"/>
    <p:sldId id="839" r:id="rId25"/>
    <p:sldId id="844" r:id="rId26"/>
    <p:sldId id="845" r:id="rId27"/>
    <p:sldId id="848" r:id="rId28"/>
    <p:sldId id="846" r:id="rId29"/>
    <p:sldId id="847" r:id="rId30"/>
    <p:sldId id="809" r:id="rId31"/>
    <p:sldId id="749" r:id="rId32"/>
    <p:sldId id="744" r:id="rId33"/>
    <p:sldId id="712" r:id="rId34"/>
    <p:sldId id="713" r:id="rId35"/>
    <p:sldId id="745" r:id="rId36"/>
    <p:sldId id="746" r:id="rId37"/>
    <p:sldId id="747" r:id="rId38"/>
    <p:sldId id="750" r:id="rId39"/>
    <p:sldId id="754" r:id="rId40"/>
    <p:sldId id="810" r:id="rId41"/>
    <p:sldId id="756" r:id="rId42"/>
    <p:sldId id="757" r:id="rId43"/>
    <p:sldId id="850" r:id="rId44"/>
    <p:sldId id="759" r:id="rId45"/>
    <p:sldId id="760" r:id="rId46"/>
    <p:sldId id="762" r:id="rId47"/>
    <p:sldId id="830" r:id="rId48"/>
    <p:sldId id="854" r:id="rId49"/>
    <p:sldId id="849" r:id="rId50"/>
    <p:sldId id="838" r:id="rId51"/>
    <p:sldId id="811" r:id="rId52"/>
    <p:sldId id="851" r:id="rId53"/>
    <p:sldId id="764" r:id="rId54"/>
    <p:sldId id="834" r:id="rId55"/>
    <p:sldId id="852" r:id="rId56"/>
    <p:sldId id="791" r:id="rId57"/>
    <p:sldId id="792" r:id="rId58"/>
    <p:sldId id="798" r:id="rId59"/>
    <p:sldId id="769" r:id="rId60"/>
    <p:sldId id="789" r:id="rId61"/>
    <p:sldId id="782" r:id="rId62"/>
    <p:sldId id="784" r:id="rId63"/>
    <p:sldId id="799" r:id="rId64"/>
    <p:sldId id="801" r:id="rId65"/>
    <p:sldId id="794" r:id="rId66"/>
    <p:sldId id="797" r:id="rId67"/>
    <p:sldId id="804" r:id="rId68"/>
    <p:sldId id="806" r:id="rId69"/>
    <p:sldId id="805" r:id="rId70"/>
    <p:sldId id="790" r:id="rId71"/>
    <p:sldId id="812" r:id="rId72"/>
    <p:sldId id="853" r:id="rId73"/>
    <p:sldId id="835" r:id="rId74"/>
    <p:sldId id="836" r:id="rId75"/>
    <p:sldId id="778" r:id="rId76"/>
    <p:sldId id="780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7F0739-8EA7-4544-8034-073A94EC0366}">
          <p14:sldIdLst>
            <p14:sldId id="338"/>
            <p14:sldId id="375"/>
            <p14:sldId id="710"/>
            <p14:sldId id="815"/>
            <p14:sldId id="711"/>
            <p14:sldId id="820"/>
            <p14:sldId id="720"/>
            <p14:sldId id="721"/>
            <p14:sldId id="723"/>
            <p14:sldId id="724"/>
            <p14:sldId id="725"/>
            <p14:sldId id="726"/>
            <p14:sldId id="837"/>
            <p14:sldId id="807"/>
            <p14:sldId id="718"/>
            <p14:sldId id="729"/>
            <p14:sldId id="728"/>
            <p14:sldId id="841"/>
            <p14:sldId id="840"/>
            <p14:sldId id="808"/>
            <p14:sldId id="733"/>
            <p14:sldId id="734"/>
            <p14:sldId id="736"/>
            <p14:sldId id="839"/>
            <p14:sldId id="844"/>
            <p14:sldId id="845"/>
            <p14:sldId id="848"/>
            <p14:sldId id="846"/>
            <p14:sldId id="847"/>
            <p14:sldId id="809"/>
            <p14:sldId id="749"/>
            <p14:sldId id="744"/>
            <p14:sldId id="712"/>
            <p14:sldId id="713"/>
            <p14:sldId id="745"/>
            <p14:sldId id="746"/>
            <p14:sldId id="747"/>
            <p14:sldId id="750"/>
            <p14:sldId id="754"/>
            <p14:sldId id="810"/>
            <p14:sldId id="756"/>
            <p14:sldId id="757"/>
            <p14:sldId id="850"/>
            <p14:sldId id="759"/>
            <p14:sldId id="760"/>
            <p14:sldId id="762"/>
            <p14:sldId id="830"/>
            <p14:sldId id="854"/>
            <p14:sldId id="849"/>
            <p14:sldId id="838"/>
            <p14:sldId id="811"/>
            <p14:sldId id="851"/>
            <p14:sldId id="764"/>
            <p14:sldId id="834"/>
            <p14:sldId id="852"/>
            <p14:sldId id="791"/>
            <p14:sldId id="792"/>
            <p14:sldId id="798"/>
            <p14:sldId id="769"/>
            <p14:sldId id="789"/>
            <p14:sldId id="782"/>
            <p14:sldId id="784"/>
            <p14:sldId id="799"/>
            <p14:sldId id="801"/>
            <p14:sldId id="794"/>
            <p14:sldId id="797"/>
            <p14:sldId id="804"/>
            <p14:sldId id="806"/>
            <p14:sldId id="805"/>
            <p14:sldId id="790"/>
            <p14:sldId id="812"/>
            <p14:sldId id="853"/>
            <p14:sldId id="835"/>
            <p14:sldId id="836"/>
            <p14:sldId id="778"/>
            <p14:sldId id="7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D32EF"/>
    <a:srgbClr val="660066"/>
    <a:srgbClr val="9E2260"/>
    <a:srgbClr val="B4F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0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0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C9CA1-AA4D-4232-BE7A-67713327344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7F04-416B-4FAB-9BFF-FFB73B622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4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2BCC2-616C-4FFB-8DF1-5AF8FEC0E09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47AAA-87B2-4631-AE66-CEE2D57F1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5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47AAA-87B2-4631-AE66-CEE2D57F1CA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3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47AAA-87B2-4631-AE66-CEE2D57F1CA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8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47AAA-87B2-4631-AE66-CEE2D57F1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47AAA-87B2-4631-AE66-CEE2D57F1CA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47AAA-87B2-4631-AE66-CEE2D57F1CA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2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000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C74339-8C24-4A46-B1E6-692A30A6B2FC}" type="slidenum">
              <a:rPr lang="ko-KR" altLang="en-US" smtClean="0"/>
              <a:pPr/>
              <a:t>61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 smtClean="0"/>
              <a:t>Chapter 2</a:t>
            </a:r>
            <a:endParaRPr lang="ko-KR" altLang="en-US" sz="44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7992888" cy="2520280"/>
          </a:xfrm>
        </p:spPr>
        <p:txBody>
          <a:bodyPr>
            <a:normAutofit fontScale="77500" lnSpcReduction="20000"/>
          </a:bodyPr>
          <a:lstStyle/>
          <a:p>
            <a:pPr marL="624078" indent="-514350" algn="ctr">
              <a:lnSpc>
                <a:spcPct val="120000"/>
              </a:lnSpc>
              <a:buNone/>
            </a:pPr>
            <a:r>
              <a:rPr lang="en-US" altLang="ko-KR" sz="5400" dirty="0" smtClean="0">
                <a:solidFill>
                  <a:srgbClr val="002060"/>
                </a:solidFill>
              </a:rPr>
              <a:t> </a:t>
            </a:r>
            <a:br>
              <a:rPr lang="en-US" altLang="ko-KR" sz="5400" dirty="0" smtClean="0">
                <a:solidFill>
                  <a:srgbClr val="002060"/>
                </a:solidFill>
              </a:rPr>
            </a:br>
            <a:r>
              <a:rPr lang="ko-KR" altLang="en-US" sz="5400" dirty="0" smtClean="0">
                <a:solidFill>
                  <a:srgbClr val="002060"/>
                </a:solidFill>
              </a:rPr>
              <a:t>과학적 심리학의 방법론</a:t>
            </a:r>
            <a:endParaRPr lang="en-US" altLang="ko-KR" sz="5400" dirty="0" smtClean="0">
              <a:solidFill>
                <a:srgbClr val="002060"/>
              </a:solidFill>
            </a:endParaRPr>
          </a:p>
          <a:p>
            <a:pPr marL="624078" indent="-514350" algn="ctr">
              <a:lnSpc>
                <a:spcPct val="120000"/>
              </a:lnSpc>
              <a:buNone/>
            </a:pPr>
            <a:r>
              <a:rPr lang="en-US" altLang="ko-KR" sz="5400" dirty="0" smtClean="0">
                <a:solidFill>
                  <a:srgbClr val="002060"/>
                </a:solidFill>
              </a:rPr>
              <a:t>Methods of Scientific Psychology</a:t>
            </a:r>
            <a:endParaRPr lang="ko-KR" altLang="en-US" sz="5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22"/>
    </mc:Choice>
    <mc:Fallback xmlns="">
      <p:transition spd="slow" advTm="4962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후견편파의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Fischhoff</a:t>
            </a:r>
            <a:r>
              <a:rPr lang="en-US" altLang="ko-KR" b="1" dirty="0" smtClean="0">
                <a:solidFill>
                  <a:srgbClr val="002060"/>
                </a:solidFill>
              </a:rPr>
              <a:t>, 1975)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3612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통제집단의 문항 </a:t>
            </a:r>
            <a:r>
              <a:rPr lang="en-US" altLang="ko-KR" sz="3200" dirty="0" smtClean="0"/>
              <a:t>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800" dirty="0" smtClean="0"/>
              <a:t>위의 이야기를 들은 후에 다음 </a:t>
            </a:r>
            <a:r>
              <a:rPr lang="ko-KR" altLang="en-US" sz="2800" dirty="0"/>
              <a:t>네 가지 사건 중 어느 사건이 가장 실제로 </a:t>
            </a:r>
            <a:r>
              <a:rPr lang="ko-KR" altLang="en-US" sz="2800" dirty="0" smtClean="0"/>
              <a:t>일어났었을 </a:t>
            </a:r>
            <a:r>
              <a:rPr lang="ko-KR" altLang="en-US" sz="2800" dirty="0"/>
              <a:t>가능성이 높은 지 그 가능성을 추정해 </a:t>
            </a:r>
            <a:r>
              <a:rPr lang="ko-KR" altLang="en-US" sz="2800" dirty="0" smtClean="0"/>
              <a:t>보시오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네 가지 가능성의 합은 </a:t>
            </a:r>
            <a:r>
              <a:rPr lang="en-US" altLang="ko-KR" sz="2800" dirty="0" smtClean="0"/>
              <a:t>100%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영국의 승리로 끝이 났다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</a:t>
            </a:r>
            <a:r>
              <a:rPr lang="ko-KR" altLang="en-US" sz="2400" dirty="0" err="1" smtClean="0"/>
              <a:t>구르카</a:t>
            </a:r>
            <a:r>
              <a:rPr lang="ko-KR" altLang="en-US" sz="2400" dirty="0" smtClean="0"/>
              <a:t> 족의 승리로 끝이 났다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답보상태가 유지되었으나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결국 평화협정은 체결되지 못하였다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답보상태가 유지된 끝에 평화협정을 맺음으로써 끝나게 되었다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0921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339"/>
    </mc:Choice>
    <mc:Fallback xmlns="">
      <p:transition spd="slow" advTm="23133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후견편파의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Fischhoff</a:t>
            </a:r>
            <a:r>
              <a:rPr lang="en-US" altLang="ko-KR" b="1" dirty="0" smtClean="0">
                <a:solidFill>
                  <a:srgbClr val="002060"/>
                </a:solidFill>
              </a:rPr>
              <a:t>, 1975)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36124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 smtClean="0"/>
              <a:t>“1770</a:t>
            </a:r>
            <a:r>
              <a:rPr lang="ko-KR" altLang="en-US" sz="2400" dirty="0"/>
              <a:t>년대 중반 </a:t>
            </a:r>
            <a:r>
              <a:rPr lang="ko-KR" altLang="en-US" sz="2400" dirty="0" smtClean="0"/>
              <a:t>이후 </a:t>
            </a:r>
            <a:r>
              <a:rPr lang="ko-KR" altLang="en-US" sz="2400" dirty="0"/>
              <a:t>영국군은 </a:t>
            </a:r>
            <a:r>
              <a:rPr lang="ko-KR" altLang="en-US" sz="2400" dirty="0" smtClean="0"/>
              <a:t>인도에서 몇 차례 </a:t>
            </a:r>
            <a:r>
              <a:rPr lang="ko-KR" altLang="en-US" sz="2400" dirty="0"/>
              <a:t>크고 작은 전쟁을 일으켰다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첫 번째 </a:t>
            </a:r>
            <a:r>
              <a:rPr lang="ko-KR" altLang="en-US" sz="2400" dirty="0"/>
              <a:t>전쟁중의 하나는 </a:t>
            </a:r>
            <a:r>
              <a:rPr lang="ko-KR" altLang="en-US" sz="2400" dirty="0" err="1" smtClean="0"/>
              <a:t>벵갈의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북쪽 변경에서 자주 인도변경을 침략하던 네팔의 </a:t>
            </a:r>
            <a:r>
              <a:rPr lang="ko-KR" altLang="en-US" sz="2400" dirty="0" err="1" smtClean="0"/>
              <a:t>구르카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Gurka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족과의 </a:t>
            </a:r>
            <a:r>
              <a:rPr lang="ko-KR" altLang="en-US" sz="2400" dirty="0"/>
              <a:t>전쟁이었다</a:t>
            </a:r>
            <a:r>
              <a:rPr lang="en-US" altLang="ko-KR" sz="2400" dirty="0" smtClean="0"/>
              <a:t>. 1814</a:t>
            </a:r>
            <a:r>
              <a:rPr lang="ko-KR" altLang="en-US" sz="2400" dirty="0"/>
              <a:t>년 </a:t>
            </a:r>
            <a:r>
              <a:rPr lang="en-US" altLang="ko-KR" sz="2400" dirty="0"/>
              <a:t>11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동인도회사 총독 </a:t>
            </a:r>
            <a:r>
              <a:rPr lang="en-US" altLang="ko-KR" sz="2400" dirty="0"/>
              <a:t>Hastings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그루카족에게</a:t>
            </a:r>
            <a:r>
              <a:rPr lang="ko-KR" altLang="en-US" sz="2400" dirty="0"/>
              <a:t> 전쟁을 </a:t>
            </a:r>
            <a:r>
              <a:rPr lang="ko-KR" altLang="en-US" sz="2400" dirty="0" smtClean="0"/>
              <a:t>선포하고 기세 좋게 전진하였지만 고전을 면치 못한다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당시 </a:t>
            </a:r>
            <a:r>
              <a:rPr lang="ko-KR" altLang="en-US" sz="2400" dirty="0" err="1"/>
              <a:t>그루카족은</a:t>
            </a:r>
            <a:r>
              <a:rPr lang="ko-KR" altLang="en-US" sz="2400" dirty="0"/>
              <a:t> 단지 </a:t>
            </a:r>
            <a:r>
              <a:rPr lang="en-US" altLang="ko-KR" sz="2400" dirty="0"/>
              <a:t>12,000</a:t>
            </a:r>
            <a:r>
              <a:rPr lang="ko-KR" altLang="en-US" sz="2400" dirty="0"/>
              <a:t>명 정도 밖에 없었으나 매우 용맹한 전사들이었으며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잘 </a:t>
            </a:r>
            <a:r>
              <a:rPr lang="ko-KR" altLang="en-US" sz="2400" dirty="0"/>
              <a:t>조직된 전술과 지형지물을 이용한 습격에 능했다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반면 </a:t>
            </a:r>
            <a:r>
              <a:rPr lang="ko-KR" altLang="en-US" sz="2400" dirty="0"/>
              <a:t>당시 영국 장교들은 확실한 공격을 </a:t>
            </a:r>
            <a:r>
              <a:rPr lang="ko-KR" altLang="en-US" sz="2400" dirty="0" smtClean="0"/>
              <a:t>주고 받는 </a:t>
            </a:r>
            <a:r>
              <a:rPr lang="ko-KR" altLang="en-US" sz="2400" dirty="0"/>
              <a:t>평원에서의 전쟁에 익숙했는데</a:t>
            </a:r>
            <a:r>
              <a:rPr lang="en-US" altLang="ko-KR" sz="2400" dirty="0"/>
              <a:t>, </a:t>
            </a:r>
            <a:r>
              <a:rPr lang="ko-KR" altLang="en-US" sz="2400" dirty="0"/>
              <a:t>네팔의 산악지대에서는 적이 어디에 있는 지 찾기도 쉽지 않았던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병사와 </a:t>
            </a:r>
            <a:r>
              <a:rPr lang="ko-KR" altLang="en-US" sz="2400" dirty="0" err="1"/>
              <a:t>운송마들은</a:t>
            </a:r>
            <a:r>
              <a:rPr lang="ko-KR" altLang="en-US" sz="2400" dirty="0"/>
              <a:t> 극심한 더위와 추위에 시달렸으며</a:t>
            </a:r>
            <a:r>
              <a:rPr lang="en-US" altLang="ko-KR" sz="2400" dirty="0"/>
              <a:t>, </a:t>
            </a:r>
            <a:r>
              <a:rPr lang="ko-KR" altLang="en-US" sz="2400" dirty="0"/>
              <a:t>이 모든 것을 엄청난 패배를 </a:t>
            </a:r>
            <a:r>
              <a:rPr lang="ko-KR" altLang="en-US" sz="2400" dirty="0" smtClean="0"/>
              <a:t>하고 나서야 </a:t>
            </a:r>
            <a:r>
              <a:rPr lang="ko-KR" altLang="en-US" sz="2400" dirty="0"/>
              <a:t>알게 되었다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1520" y="5805264"/>
            <a:ext cx="8490053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고전을 거듭한 후에 영국군은 겨우 전쟁에서 승리를 거두었다</a:t>
            </a:r>
            <a:r>
              <a:rPr lang="en-US" altLang="ko-KR" sz="2400" dirty="0" smtClean="0"/>
              <a:t>.”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58411" y="5805264"/>
            <a:ext cx="8490053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결국 영국군은 전쟁에서 패배하고 산악지대에서 후퇴하였다</a:t>
            </a:r>
            <a:r>
              <a:rPr lang="en-US" altLang="ko-KR" sz="2400" dirty="0" smtClean="0"/>
              <a:t>.”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5877272"/>
            <a:ext cx="8496944" cy="6480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결국 전쟁은 양측간의 평화협정은 체결되지 못한 채로 답보상태를 유지하였다</a:t>
            </a:r>
            <a:r>
              <a:rPr lang="en-US" altLang="ko-KR" sz="2400" dirty="0" smtClean="0"/>
              <a:t>.”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251520" y="5805264"/>
            <a:ext cx="8593991" cy="86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결국 전쟁은 양측간의 평화협정을 체결함으로써 끝났다</a:t>
            </a:r>
            <a:r>
              <a:rPr lang="en-US" altLang="ko-KR" sz="2400" dirty="0" smtClean="0"/>
              <a:t>.”</a:t>
            </a:r>
          </a:p>
          <a:p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7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46"/>
    </mc:Choice>
    <mc:Fallback xmlns="">
      <p:transition spd="slow" advTm="13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후견편파의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Fischhoff</a:t>
            </a:r>
            <a:r>
              <a:rPr lang="en-US" altLang="ko-KR" b="1" dirty="0" smtClean="0">
                <a:solidFill>
                  <a:srgbClr val="002060"/>
                </a:solidFill>
              </a:rPr>
              <a:t>, 1975)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3612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편파집단의 문항 </a:t>
            </a:r>
            <a:r>
              <a:rPr lang="en-US" altLang="ko-KR" sz="3200" dirty="0" smtClean="0"/>
              <a:t>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800" dirty="0" smtClean="0"/>
              <a:t>위의 이야기를 들은 후에 </a:t>
            </a:r>
            <a:r>
              <a:rPr lang="ko-KR" altLang="en-US" sz="2800" i="1" dirty="0" smtClean="0"/>
              <a:t>당신이 </a:t>
            </a:r>
            <a:r>
              <a:rPr lang="ko-KR" altLang="en-US" sz="2800" i="1" dirty="0" smtClean="0">
                <a:solidFill>
                  <a:srgbClr val="FF0000"/>
                </a:solidFill>
              </a:rPr>
              <a:t>실제 역사적으로 무슨 일이 일어났는지 모른다고 가정하고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다음 네 가지 사건 중 어느 사건이 가장 실제로 일어났었을 가능성이 높은 지 그 가능성을 추정해 보시오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네 가지 가능성의 합은 </a:t>
            </a:r>
            <a:r>
              <a:rPr lang="en-US" altLang="ko-KR" sz="2800" dirty="0" smtClean="0"/>
              <a:t>100%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영국의 승리로 끝이 났다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</a:t>
            </a:r>
            <a:r>
              <a:rPr lang="ko-KR" altLang="en-US" sz="2400" dirty="0" err="1" smtClean="0"/>
              <a:t>구르카</a:t>
            </a:r>
            <a:r>
              <a:rPr lang="ko-KR" altLang="en-US" sz="2400" dirty="0" smtClean="0"/>
              <a:t> 족의 승리로 끝이 났다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답보상태가 유지되었으나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결국 평화협정은 체결되지 못하였다</a:t>
            </a:r>
            <a:endParaRPr lang="en-US" altLang="ko-KR" sz="2400" dirty="0" smtClean="0"/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ko-KR" altLang="en-US" sz="2400" dirty="0" smtClean="0"/>
              <a:t>전쟁은 답보상태가 유지된 끝에 평화협정을 맺음으로써 끝나게 되었다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897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79"/>
    </mc:Choice>
    <mc:Fallback xmlns="">
      <p:transition spd="slow" advTm="9027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후견편파의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Fischhoff</a:t>
            </a:r>
            <a:r>
              <a:rPr lang="en-US" altLang="ko-KR" b="1" dirty="0" smtClean="0">
                <a:solidFill>
                  <a:srgbClr val="002060"/>
                </a:solidFill>
              </a:rPr>
              <a:t>, 1975)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1" name="내용 개체 틀 2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51520" y="836712"/>
          <a:ext cx="8568950" cy="57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가능성</a:t>
                      </a:r>
                      <a:r>
                        <a:rPr lang="en-US" altLang="ko-KR" sz="2400" dirty="0" smtClean="0"/>
                        <a:t>1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영국 승리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가능성</a:t>
                      </a:r>
                      <a:r>
                        <a:rPr lang="en-US" altLang="ko-KR" sz="2400" dirty="0" smtClean="0"/>
                        <a:t>2</a:t>
                      </a:r>
                    </a:p>
                    <a:p>
                      <a:pPr latinLnBrk="1"/>
                      <a:r>
                        <a:rPr lang="ko-KR" altLang="en-US" sz="2400" dirty="0" err="1" smtClean="0"/>
                        <a:t>그루카</a:t>
                      </a:r>
                      <a:r>
                        <a:rPr lang="ko-KR" altLang="en-US" sz="2400" dirty="0" smtClean="0"/>
                        <a:t> 승리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가능성</a:t>
                      </a:r>
                      <a:r>
                        <a:rPr lang="en-US" altLang="ko-KR" sz="2400" dirty="0" smtClean="0"/>
                        <a:t>3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답보상태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가능성</a:t>
                      </a:r>
                      <a:r>
                        <a:rPr lang="en-US" altLang="ko-KR" sz="2400" dirty="0" smtClean="0"/>
                        <a:t>4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평화협정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3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통제집단</a:t>
                      </a:r>
                      <a:endParaRPr lang="en-US" altLang="ko-KR" sz="2800" dirty="0" smtClean="0"/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7030A0"/>
                          </a:solidFill>
                        </a:rPr>
                        <a:t>33.8</a:t>
                      </a:r>
                      <a:endParaRPr lang="ko-KR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7030A0"/>
                          </a:solidFill>
                        </a:rPr>
                        <a:t>21.3</a:t>
                      </a:r>
                      <a:endParaRPr lang="ko-KR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7030A0"/>
                          </a:solidFill>
                        </a:rPr>
                        <a:t>32.3</a:t>
                      </a:r>
                      <a:endParaRPr lang="ko-KR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7030A0"/>
                          </a:solidFill>
                        </a:rPr>
                        <a:t>12.3</a:t>
                      </a:r>
                      <a:endParaRPr lang="ko-KR" alt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 smtClean="0"/>
                        <a:t>영국승</a:t>
                      </a:r>
                      <a:r>
                        <a:rPr lang="ko-KR" altLang="en-US" sz="2800" dirty="0" smtClean="0"/>
                        <a:t> 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ko-KR" altLang="en-US" sz="2800" dirty="0" smtClean="0"/>
                        <a:t>편파집단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C00000"/>
                          </a:solidFill>
                        </a:rPr>
                        <a:t>57.2</a:t>
                      </a:r>
                      <a:endParaRPr lang="ko-KR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14.3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15.3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13.4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 smtClean="0"/>
                        <a:t>그루카승</a:t>
                      </a:r>
                      <a:r>
                        <a:rPr lang="ko-KR" altLang="en-US" sz="2800" baseline="0" dirty="0" smtClean="0"/>
                        <a:t> </a:t>
                      </a:r>
                      <a:endParaRPr lang="en-US" altLang="ko-KR" sz="2800" baseline="0" dirty="0" smtClean="0"/>
                    </a:p>
                    <a:p>
                      <a:pPr latinLnBrk="1"/>
                      <a:r>
                        <a:rPr lang="ko-KR" altLang="en-US" sz="2800" baseline="0" dirty="0" smtClean="0"/>
                        <a:t>편파</a:t>
                      </a:r>
                      <a:r>
                        <a:rPr lang="ko-KR" altLang="en-US" sz="2800" dirty="0" smtClean="0"/>
                        <a:t>집단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30.3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C00000"/>
                          </a:solidFill>
                        </a:rPr>
                        <a:t>38.4</a:t>
                      </a:r>
                      <a:endParaRPr lang="ko-KR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20.4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10.5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답보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ko-KR" altLang="en-US" sz="2800" dirty="0" smtClean="0"/>
                        <a:t>편파집단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25.7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17.0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C00000"/>
                          </a:solidFill>
                        </a:rPr>
                        <a:t>48.0</a:t>
                      </a:r>
                      <a:endParaRPr lang="ko-KR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9.9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평화협정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ko-KR" altLang="en-US" sz="2800" dirty="0" smtClean="0"/>
                        <a:t>편파집단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33.0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15.8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24.3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C00000"/>
                          </a:solidFill>
                        </a:rPr>
                        <a:t>27.0</a:t>
                      </a:r>
                      <a:endParaRPr lang="ko-KR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60"/>
    </mc:Choice>
    <mc:Fallback xmlns="">
      <p:transition spd="slow" advTm="1988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1-1. </a:t>
            </a:r>
            <a:r>
              <a:rPr lang="ko-KR" altLang="en-US" b="1" dirty="0" smtClean="0">
                <a:solidFill>
                  <a:srgbClr val="002060"/>
                </a:solidFill>
              </a:rPr>
              <a:t>상식과 직관은 왜 정확하지 않는가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36124" cy="5040560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상식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직관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은 주관적이며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주관적인 관찰은 다양한 오류에 노출되어 있다</a:t>
            </a:r>
            <a:r>
              <a:rPr lang="en-US" altLang="ko-KR" sz="32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일상생활을 하면서 언제나 가설검증을 하지 않는다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오히려 사후약방문식으로 결과를 이용하여 원인을 해석하는 경향이 있다</a:t>
            </a:r>
            <a:r>
              <a:rPr lang="en-US" altLang="ko-KR" sz="28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우리는 우리의 상식과 직관의 능력을 과신하는 경향이 있다</a:t>
            </a:r>
            <a:r>
              <a:rPr lang="en-US" altLang="ko-KR" sz="2800" dirty="0" smtClean="0">
                <a:solidFill>
                  <a:srgbClr val="C00000"/>
                </a:solidFill>
              </a:rPr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보고 싶은 것만 보고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믿고 싶은 것만 믿는다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1291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33"/>
    </mc:Choice>
    <mc:Fallback xmlns="">
      <p:transition spd="slow" advTm="1072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1-3.</a:t>
            </a:r>
            <a:r>
              <a:rPr lang="ko-KR" altLang="en-US" b="1" dirty="0" smtClean="0">
                <a:solidFill>
                  <a:srgbClr val="002060"/>
                </a:solidFill>
              </a:rPr>
              <a:t>상식과 직관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그리고 과신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124744"/>
            <a:ext cx="8636124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우리는 우리의 상식과 직관을 과신하는 경향이 있다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인간은 실제보다 더 많이 알고 있다고 생각하는 경향이 있다</a:t>
            </a:r>
            <a:r>
              <a:rPr lang="en-US" altLang="ko-KR" sz="2800" dirty="0" smtClean="0"/>
              <a:t>)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따라서 직관이나 상식은 실제를 과대평가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과소평가 하도록 만들 가능성이 높다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종이 한 장을 반씩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번 접는다고 상상해 보라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 두께는 대략 몇 </a:t>
            </a:r>
            <a:r>
              <a:rPr lang="en-US" altLang="ko-KR" sz="2800" dirty="0" smtClean="0"/>
              <a:t>cm</a:t>
            </a:r>
            <a:r>
              <a:rPr lang="ko-KR" altLang="en-US" sz="2800" dirty="0" smtClean="0"/>
              <a:t>가 될 것인가</a:t>
            </a:r>
            <a:r>
              <a:rPr lang="en-US" altLang="ko-KR" sz="2800" dirty="0" smtClean="0"/>
              <a:t>?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4091" y="4725144"/>
            <a:ext cx="8636124" cy="14401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종이 두께가 </a:t>
            </a:r>
            <a:r>
              <a:rPr lang="en-US" altLang="ko-KR" sz="2800" dirty="0" smtClean="0"/>
              <a:t>1mm</a:t>
            </a:r>
            <a:r>
              <a:rPr lang="ko-KR" altLang="en-US" sz="2800" dirty="0" smtClean="0"/>
              <a:t>라고 가정하면 </a:t>
            </a:r>
            <a:r>
              <a:rPr lang="ko-KR" altLang="en-US" sz="2800" dirty="0"/>
              <a:t>한</a:t>
            </a:r>
            <a:r>
              <a:rPr lang="ko-KR" altLang="en-US" sz="2800" dirty="0" smtClean="0"/>
              <a:t>번 접으면 </a:t>
            </a:r>
            <a:r>
              <a:rPr lang="en-US" altLang="ko-KR" sz="2800" dirty="0" smtClean="0"/>
              <a:t>2mm, </a:t>
            </a:r>
            <a:r>
              <a:rPr lang="ko-KR" altLang="en-US" sz="2800" dirty="0" smtClean="0"/>
              <a:t>두 번 접으면 </a:t>
            </a:r>
            <a:r>
              <a:rPr lang="en-US" altLang="ko-KR" sz="2800" dirty="0" smtClean="0"/>
              <a:t>4mm, </a:t>
            </a:r>
            <a:r>
              <a:rPr lang="ko-KR" altLang="en-US" sz="2800" dirty="0" smtClean="0"/>
              <a:t>세 번 접으면 </a:t>
            </a:r>
            <a:r>
              <a:rPr lang="en-US" altLang="ko-KR" sz="2800" dirty="0" smtClean="0"/>
              <a:t>8mm…</a:t>
            </a:r>
            <a:r>
              <a:rPr lang="ko-KR" altLang="en-US" sz="2800" dirty="0" smtClean="0"/>
              <a:t>백 번 접으면 </a:t>
            </a:r>
            <a:r>
              <a:rPr lang="en-US" altLang="ko-KR" sz="2800" dirty="0" smtClean="0"/>
              <a:t>133,461,606,444</a:t>
            </a:r>
            <a:r>
              <a:rPr lang="ko-KR" altLang="en-US" sz="2800" dirty="0" smtClean="0"/>
              <a:t>광년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즉 우주의 크기 만큼 길어진다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8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16"/>
    </mc:Choice>
    <mc:Fallback xmlns="">
      <p:transition spd="slow" advTm="148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537" y="62068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1-3.</a:t>
            </a:r>
            <a:r>
              <a:rPr lang="ko-KR" altLang="en-US" b="1" dirty="0" smtClean="0">
                <a:solidFill>
                  <a:srgbClr val="002060"/>
                </a:solidFill>
              </a:rPr>
              <a:t>과신의 예 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Vallone</a:t>
            </a:r>
            <a:r>
              <a:rPr lang="en-US" altLang="ko-KR" b="1" dirty="0" smtClean="0">
                <a:solidFill>
                  <a:srgbClr val="002060"/>
                </a:solidFill>
              </a:rPr>
              <a:t> et al., 1990</a:t>
            </a:r>
            <a:r>
              <a:rPr lang="ko-KR" altLang="en-US" b="1" dirty="0" smtClean="0">
                <a:solidFill>
                  <a:srgbClr val="002060"/>
                </a:solidFill>
              </a:rPr>
              <a:t>에서 편집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340768"/>
            <a:ext cx="8636124" cy="51845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/>
              <a:t>다음의 </a:t>
            </a:r>
            <a:r>
              <a:rPr lang="ko-KR" altLang="en-US" sz="2800" dirty="0" smtClean="0"/>
              <a:t>상황을 얼마나 확신하나요 </a:t>
            </a:r>
            <a:r>
              <a:rPr lang="en-US" altLang="ko-KR" sz="2800" dirty="0" smtClean="0"/>
              <a:t>(50%: </a:t>
            </a:r>
            <a:r>
              <a:rPr lang="ko-KR" altLang="en-US" sz="2800" dirty="0" smtClean="0"/>
              <a:t>전혀 확신 못함</a:t>
            </a:r>
            <a:r>
              <a:rPr lang="en-US" altLang="ko-KR" sz="2800" dirty="0" smtClean="0"/>
              <a:t>. 100%: </a:t>
            </a:r>
            <a:r>
              <a:rPr lang="ko-KR" altLang="en-US" sz="2800" dirty="0" smtClean="0"/>
              <a:t>완전 확신함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이번 </a:t>
            </a:r>
            <a:r>
              <a:rPr lang="ko-KR" altLang="en-US" dirty="0"/>
              <a:t>학기가 끝나면 나는</a:t>
            </a:r>
            <a:r>
              <a:rPr lang="en-US" altLang="ko-KR" dirty="0"/>
              <a:t>...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2200" dirty="0" smtClean="0"/>
              <a:t>6</a:t>
            </a:r>
            <a:r>
              <a:rPr lang="ko-KR" altLang="en-US" sz="2200" dirty="0"/>
              <a:t>번 이상 영화를 봤을 것이다 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한번 </a:t>
            </a:r>
            <a:r>
              <a:rPr lang="ko-KR" altLang="en-US" sz="2200" dirty="0"/>
              <a:t>이상 투표를 했을 것이다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평균적으로 </a:t>
            </a:r>
            <a:r>
              <a:rPr lang="ko-KR" altLang="en-US" sz="2200" dirty="0"/>
              <a:t>하루에 </a:t>
            </a:r>
            <a:r>
              <a:rPr lang="ko-KR" altLang="en-US" sz="2200" dirty="0" smtClean="0"/>
              <a:t>두 시간 </a:t>
            </a:r>
            <a:r>
              <a:rPr lang="ko-KR" altLang="en-US" sz="2200" dirty="0"/>
              <a:t>이상 공부를 했을 것이다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한 개 </a:t>
            </a:r>
            <a:r>
              <a:rPr lang="ko-KR" altLang="en-US" sz="2200" dirty="0"/>
              <a:t>이상의 과목을 철회했을 것이다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한 개 </a:t>
            </a:r>
            <a:r>
              <a:rPr lang="ko-KR" altLang="en-US" sz="2200" dirty="0"/>
              <a:t>이상의 과목을 수강변경 했을 것이다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한국시리즈 </a:t>
            </a:r>
            <a:r>
              <a:rPr lang="ko-KR" altLang="en-US" sz="2200" dirty="0"/>
              <a:t>같은 중요한 스포츠 경기를 한번 이상 관람했을 것이다</a:t>
            </a:r>
            <a:r>
              <a:rPr lang="en-US" altLang="ko-KR" sz="2200" dirty="0"/>
              <a:t>.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부모님에게 한 달에 두 번 </a:t>
            </a:r>
            <a:r>
              <a:rPr lang="ko-KR" altLang="en-US" sz="2200" dirty="0"/>
              <a:t>이상 전화했을 것이다</a:t>
            </a:r>
          </a:p>
          <a:p>
            <a:pPr marL="1082040" lvl="2" indent="-5334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룸메이트와 </a:t>
            </a:r>
            <a:r>
              <a:rPr lang="ko-KR" altLang="en-US" sz="2200" dirty="0"/>
              <a:t>친하게 지내고 있을 것이다</a:t>
            </a:r>
          </a:p>
          <a:p>
            <a:pPr marL="533400" indent="-533400">
              <a:lnSpc>
                <a:spcPct val="110000"/>
              </a:lnSpc>
            </a:pPr>
            <a:endParaRPr lang="ko-KR" altLang="en-US" sz="2800" dirty="0"/>
          </a:p>
          <a:p>
            <a:pPr marL="533400" indent="-533400">
              <a:lnSpc>
                <a:spcPct val="110000"/>
              </a:lnSpc>
            </a:pPr>
            <a:endParaRPr lang="ko-KR" altLang="en-US" sz="2800" dirty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/>
              <a:t>앞으로 </a:t>
            </a:r>
            <a:r>
              <a:rPr lang="en-US" altLang="ko-KR" sz="2800" dirty="0"/>
              <a:t>1</a:t>
            </a:r>
            <a:r>
              <a:rPr lang="ko-KR" altLang="en-US" sz="2800" dirty="0"/>
              <a:t>년이 지나면 나는</a:t>
            </a:r>
            <a:r>
              <a:rPr lang="en-US" altLang="ko-KR" sz="2800" dirty="0"/>
              <a:t>..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1. 3</a:t>
            </a:r>
            <a:r>
              <a:rPr lang="ko-KR" altLang="en-US" sz="2800" dirty="0"/>
              <a:t>번 이상 바다를 보러 갔을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동아리 활동에 하나 이상 참가했을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3. </a:t>
            </a:r>
            <a:r>
              <a:rPr lang="ko-KR" altLang="en-US" sz="2800" dirty="0"/>
              <a:t>작년보다 높은 학점을 받았을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4. </a:t>
            </a:r>
            <a:r>
              <a:rPr lang="ko-KR" altLang="en-US" sz="2800" dirty="0"/>
              <a:t>룸메이트의 절친이 되었을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5. </a:t>
            </a:r>
            <a:r>
              <a:rPr lang="ko-KR" altLang="en-US" sz="2800" dirty="0"/>
              <a:t>학부 졸업 이후의 계획을 세웠을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6. </a:t>
            </a:r>
            <a:r>
              <a:rPr lang="ko-KR" altLang="en-US" sz="2800" dirty="0"/>
              <a:t>보다 자유로운 사상을 가졌을 것이다</a:t>
            </a:r>
            <a:r>
              <a:rPr lang="en-US" altLang="ko-KR" sz="2800" dirty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7. </a:t>
            </a:r>
            <a:r>
              <a:rPr lang="ko-KR" altLang="en-US" sz="2800" dirty="0"/>
              <a:t>내 </a:t>
            </a:r>
            <a:r>
              <a:rPr lang="ko-KR" altLang="en-US" sz="2800" dirty="0" err="1"/>
              <a:t>남친</a:t>
            </a:r>
            <a:r>
              <a:rPr lang="en-US" altLang="ko-KR" sz="2800" dirty="0"/>
              <a:t>/</a:t>
            </a:r>
            <a:r>
              <a:rPr lang="ko-KR" altLang="en-US" sz="2800" dirty="0" err="1"/>
              <a:t>여친과</a:t>
            </a:r>
            <a:r>
              <a:rPr lang="ko-KR" altLang="en-US" sz="2800" dirty="0"/>
              <a:t> 지속적인 관계를 유지하고 있을 것이다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/>
              <a:t>8. </a:t>
            </a:r>
            <a:r>
              <a:rPr lang="ko-KR" altLang="en-US" sz="2800" dirty="0"/>
              <a:t>내 진로의 목표가 바뀌었을 것이다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948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09"/>
    </mc:Choice>
    <mc:Fallback xmlns="">
      <p:transition spd="slow" advTm="1186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5496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1-3.</a:t>
            </a:r>
            <a:r>
              <a:rPr lang="ko-KR" altLang="en-US" b="1" dirty="0">
                <a:solidFill>
                  <a:srgbClr val="002060"/>
                </a:solidFill>
              </a:rPr>
              <a:t>과신의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</a:rPr>
              <a:t>Vallone</a:t>
            </a:r>
            <a:r>
              <a:rPr lang="en-US" altLang="ko-KR" b="1" dirty="0">
                <a:solidFill>
                  <a:srgbClr val="002060"/>
                </a:solidFill>
              </a:rPr>
              <a:t> et al., 1990</a:t>
            </a:r>
            <a:r>
              <a:rPr lang="ko-KR" altLang="en-US" b="1" dirty="0">
                <a:solidFill>
                  <a:srgbClr val="002060"/>
                </a:solidFill>
              </a:rPr>
              <a:t>에서 편집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12776"/>
            <a:ext cx="8636124" cy="51845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/>
              <a:t>다음의 </a:t>
            </a:r>
            <a:r>
              <a:rPr lang="ko-KR" altLang="en-US" sz="2800" dirty="0" smtClean="0"/>
              <a:t>상황을 얼마나 확신하나요 </a:t>
            </a:r>
            <a:r>
              <a:rPr lang="en-US" altLang="ko-KR" sz="2800" dirty="0" smtClean="0"/>
              <a:t>(50%: </a:t>
            </a:r>
            <a:r>
              <a:rPr lang="ko-KR" altLang="en-US" sz="2800" dirty="0" smtClean="0"/>
              <a:t>전혀 확신 못함</a:t>
            </a:r>
            <a:r>
              <a:rPr lang="en-US" altLang="ko-KR" sz="2800" dirty="0" smtClean="0"/>
              <a:t>. 100%: </a:t>
            </a:r>
            <a:r>
              <a:rPr lang="ko-KR" altLang="en-US" sz="2800" dirty="0" smtClean="0"/>
              <a:t>완전 확신함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앞으로 </a:t>
            </a:r>
            <a:r>
              <a:rPr lang="en-US" altLang="ko-KR" dirty="0"/>
              <a:t>1</a:t>
            </a:r>
            <a:r>
              <a:rPr lang="ko-KR" altLang="en-US" dirty="0"/>
              <a:t>년이 지나면 나는</a:t>
            </a:r>
            <a:r>
              <a:rPr lang="en-US" altLang="ko-KR" dirty="0"/>
              <a:t>..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en-US" altLang="ko-KR" sz="2200" dirty="0" smtClean="0"/>
              <a:t>3</a:t>
            </a:r>
            <a:r>
              <a:rPr lang="ko-KR" altLang="en-US" sz="2200" dirty="0"/>
              <a:t>번 이상 바다를 보러 갔을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동아리 </a:t>
            </a:r>
            <a:r>
              <a:rPr lang="ko-KR" altLang="en-US" sz="2200" dirty="0"/>
              <a:t>활동에 하나 이상 참가했을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작년보다 </a:t>
            </a:r>
            <a:r>
              <a:rPr lang="ko-KR" altLang="en-US" sz="2200" dirty="0"/>
              <a:t>높은 학점을 받았을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룸메이트의 </a:t>
            </a:r>
            <a:r>
              <a:rPr lang="ko-KR" altLang="en-US" sz="2200" dirty="0"/>
              <a:t>절친이 되었을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학부 </a:t>
            </a:r>
            <a:r>
              <a:rPr lang="ko-KR" altLang="en-US" sz="2200" dirty="0"/>
              <a:t>졸업 이후의 계획을 세웠을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보다 </a:t>
            </a:r>
            <a:r>
              <a:rPr lang="ko-KR" altLang="en-US" sz="2200" dirty="0"/>
              <a:t>자유로운 사상을 가졌을 것이다</a:t>
            </a:r>
            <a:r>
              <a:rPr lang="en-US" altLang="ko-KR" sz="2200" dirty="0"/>
              <a:t>.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내 </a:t>
            </a:r>
            <a:r>
              <a:rPr lang="ko-KR" altLang="en-US" sz="2200" dirty="0" err="1"/>
              <a:t>남친</a:t>
            </a:r>
            <a:r>
              <a:rPr lang="en-US" altLang="ko-KR" sz="2200" dirty="0"/>
              <a:t>/</a:t>
            </a:r>
            <a:r>
              <a:rPr lang="ko-KR" altLang="en-US" sz="2200" dirty="0" err="1"/>
              <a:t>여친과</a:t>
            </a:r>
            <a:r>
              <a:rPr lang="ko-KR" altLang="en-US" sz="2200" dirty="0"/>
              <a:t> 지속적인 관계를 유지하고 있을 것이다</a:t>
            </a:r>
          </a:p>
          <a:p>
            <a:pPr marL="1082040" lvl="2" indent="-53340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sz="2200" dirty="0" smtClean="0"/>
              <a:t>내 </a:t>
            </a:r>
            <a:r>
              <a:rPr lang="ko-KR" altLang="en-US" sz="2200" dirty="0"/>
              <a:t>진로의 목표가 바뀌었을 것이다</a:t>
            </a:r>
            <a:endParaRPr lang="en-US" altLang="ko-KR" sz="2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979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97"/>
    </mc:Choice>
    <mc:Fallback xmlns="">
      <p:transition spd="slow" advTm="8499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1-3.</a:t>
            </a:r>
            <a:r>
              <a:rPr lang="ko-KR" altLang="en-US" b="1" dirty="0">
                <a:solidFill>
                  <a:srgbClr val="002060"/>
                </a:solidFill>
              </a:rPr>
              <a:t>과신의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</a:rPr>
              <a:t>Vallone</a:t>
            </a:r>
            <a:r>
              <a:rPr lang="en-US" altLang="ko-KR" b="1" dirty="0">
                <a:solidFill>
                  <a:srgbClr val="002060"/>
                </a:solidFill>
              </a:rPr>
              <a:t> et al., 1990</a:t>
            </a:r>
            <a:r>
              <a:rPr lang="ko-KR" altLang="en-US" b="1" dirty="0">
                <a:solidFill>
                  <a:srgbClr val="002060"/>
                </a:solidFill>
              </a:rPr>
              <a:t>에서 편집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/>
              <a:buNone/>
            </a:pP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1520" y="1522694"/>
          <a:ext cx="8640960" cy="485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평균 </a:t>
                      </a:r>
                      <a:endParaRPr lang="en-US" altLang="ko-KR" sz="3200" dirty="0" smtClean="0"/>
                    </a:p>
                    <a:p>
                      <a:pPr latinLnBrk="1"/>
                      <a:r>
                        <a:rPr lang="ko-KR" altLang="en-US" sz="3200" dirty="0" smtClean="0"/>
                        <a:t>확신감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평균 </a:t>
                      </a:r>
                      <a:endParaRPr lang="en-US" altLang="ko-KR" sz="3200" dirty="0" smtClean="0"/>
                    </a:p>
                    <a:p>
                      <a:pPr latinLnBrk="1"/>
                      <a:r>
                        <a:rPr lang="ko-KR" altLang="en-US" sz="3200" dirty="0" smtClean="0"/>
                        <a:t>정확도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 smtClean="0"/>
                        <a:t>과신률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한 학기 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   자신에 대한 물음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87.6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76.9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>
                          <a:solidFill>
                            <a:srgbClr val="C00000"/>
                          </a:solidFill>
                        </a:rPr>
                        <a:t>10.7</a:t>
                      </a:r>
                      <a:endParaRPr lang="ko-KR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   룸메이트에 관한 물음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83.3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70.4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>
                          <a:solidFill>
                            <a:srgbClr val="C00000"/>
                          </a:solidFill>
                        </a:rPr>
                        <a:t>12.9</a:t>
                      </a:r>
                      <a:endParaRPr lang="ko-KR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일년 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   자신에 대한 물음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78.7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69.1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>
                          <a:solidFill>
                            <a:srgbClr val="C00000"/>
                          </a:solidFill>
                        </a:rPr>
                        <a:t>9.6</a:t>
                      </a:r>
                      <a:endParaRPr lang="ko-KR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   룸메이트에 관한 물음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77.4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66.3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>
                          <a:solidFill>
                            <a:srgbClr val="C00000"/>
                          </a:solidFill>
                        </a:rPr>
                        <a:t>11.1</a:t>
                      </a:r>
                      <a:endParaRPr lang="ko-KR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521"/>
    </mc:Choice>
    <mc:Fallback xmlns="">
      <p:transition spd="slow" advTm="2345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1-3.</a:t>
            </a:r>
            <a:r>
              <a:rPr lang="ko-KR" altLang="en-US" b="1" dirty="0">
                <a:solidFill>
                  <a:srgbClr val="002060"/>
                </a:solidFill>
              </a:rPr>
              <a:t>과신의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</a:rPr>
              <a:t>Vallone</a:t>
            </a:r>
            <a:r>
              <a:rPr lang="en-US" altLang="ko-KR" b="1" dirty="0">
                <a:solidFill>
                  <a:srgbClr val="002060"/>
                </a:solidFill>
              </a:rPr>
              <a:t> et al., 1990</a:t>
            </a:r>
            <a:r>
              <a:rPr lang="ko-KR" altLang="en-US" b="1" dirty="0">
                <a:solidFill>
                  <a:srgbClr val="002060"/>
                </a:solidFill>
              </a:rPr>
              <a:t>에서 편집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/>
              <a:buNone/>
            </a:pP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51520" y="1340768"/>
          <a:ext cx="864096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608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평균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확신감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평균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정확도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과신률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9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낮은 확신집단 </a:t>
                      </a:r>
                      <a:r>
                        <a:rPr lang="en-US" altLang="ko-KR" sz="2000" dirty="0" smtClean="0"/>
                        <a:t>(&lt;69%)</a:t>
                      </a:r>
                      <a:endParaRPr lang="ko-KR" altLang="en-US" sz="2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/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자신에 대한 물음</a:t>
                      </a:r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58.2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58.6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-0.4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룸메이트에 관한 물음</a:t>
                      </a:r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58.9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58.3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-0.6</a:t>
                      </a:r>
                      <a:endParaRPr lang="ko-KR" altLang="en-US" sz="2000" dirty="0"/>
                    </a:p>
                  </a:txBody>
                  <a:tcPr>
                    <a:solidFill>
                      <a:srgbClr val="B4F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9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중간 확신집단 </a:t>
                      </a:r>
                      <a:r>
                        <a:rPr lang="en-US" altLang="ko-KR" sz="2000" dirty="0" smtClean="0"/>
                        <a:t>(&lt;89%)</a:t>
                      </a:r>
                      <a:endParaRPr lang="ko-KR" altLang="en-US" sz="2000" dirty="0" smtClean="0"/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자신에 대한 물음</a:t>
                      </a:r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78.7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67.0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11.7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룸메이트에 관한 물음</a:t>
                      </a:r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78.6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61.7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16.9</a:t>
                      </a:r>
                      <a:endParaRPr lang="ko-KR" altLang="en-US" sz="2000" dirty="0"/>
                    </a:p>
                  </a:txBody>
                  <a:tcPr>
                    <a:solidFill>
                      <a:srgbClr val="9E2260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9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높은 확신집단 </a:t>
                      </a:r>
                      <a:r>
                        <a:rPr lang="en-US" altLang="ko-KR" sz="2000" dirty="0" smtClean="0"/>
                        <a:t>(&lt;100%)</a:t>
                      </a:r>
                      <a:endParaRPr lang="ko-KR" altLang="en-US" sz="2000" dirty="0" smtClean="0"/>
                    </a:p>
                    <a:p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자신에 대한 물음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95.9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82.4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13.5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95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룸메이트에 관한 물음</a:t>
                      </a:r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94.8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76.1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18.7</a:t>
                      </a:r>
                      <a:endParaRPr lang="ko-KR" altLang="en-US" sz="2000" dirty="0"/>
                    </a:p>
                  </a:txBody>
                  <a:tcPr>
                    <a:solidFill>
                      <a:srgbClr val="660066">
                        <a:alpha val="3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29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100% </a:t>
                      </a:r>
                      <a:r>
                        <a:rPr lang="ko-KR" altLang="en-US" sz="2000" dirty="0" smtClean="0"/>
                        <a:t>확신집단 </a:t>
                      </a:r>
                      <a:r>
                        <a:rPr lang="en-US" altLang="ko-KR" sz="2000" dirty="0" smtClean="0"/>
                        <a:t>(=100%)</a:t>
                      </a:r>
                      <a:endParaRPr lang="ko-KR" altLang="en-US" sz="2000" dirty="0" smtClean="0"/>
                    </a:p>
                    <a:p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자신에 대한 물음</a:t>
                      </a:r>
                      <a:endParaRPr lang="ko-KR" altLang="en-US" sz="24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89.1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10.9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95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룸메이트에 관한 물음</a:t>
                      </a:r>
                      <a:endParaRPr lang="ko-KR" altLang="en-US" sz="24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82.8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17.2</a:t>
                      </a:r>
                      <a:endParaRPr lang="ko-KR" altLang="en-US" sz="2000" dirty="0"/>
                    </a:p>
                  </a:txBody>
                  <a:tcPr>
                    <a:solidFill>
                      <a:srgbClr val="2D32EF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400488"/>
      </p:ext>
    </p:extLst>
  </p:cSld>
  <p:clrMapOvr>
    <a:masterClrMapping/>
  </p:clrMapOvr>
  <p:transition advTm="38269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440160" cy="63408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>
                <a:solidFill>
                  <a:srgbClr val="002060"/>
                </a:solidFill>
              </a:rPr>
              <a:t>차 </a:t>
            </a:r>
            <a:r>
              <a:rPr lang="ko-KR" altLang="en-US" sz="4400" dirty="0" err="1" smtClean="0">
                <a:solidFill>
                  <a:srgbClr val="002060"/>
                </a:solidFill>
              </a:rPr>
              <a:t>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33670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1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왜 과학적으로 심리학을 연구해야 하는가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한계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오류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결과로부터 원인의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과신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우리의 기대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2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구성요소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이론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가설</a:t>
            </a:r>
            <a:r>
              <a:rPr lang="en-US" altLang="ko-KR" sz="2400" dirty="0" smtClean="0">
                <a:solidFill>
                  <a:srgbClr val="000000"/>
                </a:solidFill>
              </a:rPr>
              <a:t>  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현대 심리학의 가설설정의 원칙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3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기술법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사례연구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설문지 </a:t>
            </a:r>
            <a:r>
              <a:rPr lang="en-US" altLang="ko-KR" sz="2400" dirty="0" smtClean="0">
                <a:solidFill>
                  <a:srgbClr val="000000"/>
                </a:solidFill>
              </a:rPr>
              <a:t>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자연관찰법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참여관찰법 </a:t>
            </a:r>
            <a:r>
              <a:rPr lang="en-US" altLang="ko-KR" sz="2400" dirty="0" smtClean="0">
                <a:solidFill>
                  <a:srgbClr val="000000"/>
                </a:solidFill>
              </a:rPr>
              <a:t>	5) </a:t>
            </a:r>
            <a:r>
              <a:rPr lang="ko-KR" altLang="en-US" sz="2400" dirty="0">
                <a:solidFill>
                  <a:srgbClr val="000000"/>
                </a:solidFill>
              </a:rPr>
              <a:t>심리검사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4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상관법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상관계수  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상관 연구를 통한 인과관계의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5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</a:rPr>
              <a:t>실험법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00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29"/>
    </mc:Choice>
    <mc:Fallback xmlns="">
      <p:transition spd="slow" advTm="9662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1-1. </a:t>
            </a:r>
            <a:r>
              <a:rPr lang="ko-KR" altLang="en-US" b="1" dirty="0" smtClean="0">
                <a:solidFill>
                  <a:srgbClr val="002060"/>
                </a:solidFill>
              </a:rPr>
              <a:t>상식과 직관은 왜 정확하지 않는가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36124" cy="5040560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상식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직관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은 주관적이며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주관적인 관찰은 다양한 오류에 노출되어 있다</a:t>
            </a:r>
            <a:r>
              <a:rPr lang="en-US" altLang="ko-KR" sz="32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일상생활을 하면서 언제나 가설검증을 하지 않는다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오히려 사후약방문식으로 결과를 이용하여 원인을 해석하는 경향이 있다</a:t>
            </a:r>
            <a:r>
              <a:rPr lang="en-US" altLang="ko-KR" sz="28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우리의 상식과 직관의 능력을 과신하는 경향이 있다</a:t>
            </a:r>
            <a:r>
              <a:rPr lang="en-US" altLang="ko-KR" sz="28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우리는 보고 싶은 것만 보고</a:t>
            </a:r>
            <a:r>
              <a:rPr lang="en-US" altLang="ko-KR" sz="2800" dirty="0" smtClean="0">
                <a:solidFill>
                  <a:srgbClr val="C00000"/>
                </a:solidFill>
              </a:rPr>
              <a:t>, </a:t>
            </a:r>
            <a:r>
              <a:rPr lang="ko-KR" altLang="en-US" sz="2800" dirty="0" smtClean="0">
                <a:solidFill>
                  <a:srgbClr val="C00000"/>
                </a:solidFill>
              </a:rPr>
              <a:t>믿고 싶은 것만 믿는다</a:t>
            </a:r>
            <a:r>
              <a:rPr lang="en-US" altLang="ko-KR" sz="2800" dirty="0" smtClean="0">
                <a:solidFill>
                  <a:srgbClr val="C00000"/>
                </a:solidFill>
              </a:rPr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8221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91"/>
    </mc:Choice>
    <mc:Fallback xmlns="">
      <p:transition spd="slow" advTm="5319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38944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 smtClean="0">
                <a:solidFill>
                  <a:srgbClr val="002060"/>
                </a:solidFill>
              </a:rPr>
              <a:t>상식과 직관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그리고 우리의 기대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36124" cy="5256584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우리들은 우리가 믿는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믿고 싶은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사례만 믿으며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이를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상식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이나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직관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이라 생각한다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관찰자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ko-KR" altLang="en-US" sz="2800" dirty="0" smtClean="0">
                <a:solidFill>
                  <a:srgbClr val="C00000"/>
                </a:solidFill>
              </a:rPr>
              <a:t>편향 </a:t>
            </a:r>
            <a:r>
              <a:rPr lang="en-US" altLang="ko-KR" sz="2800" dirty="0" smtClean="0">
                <a:solidFill>
                  <a:srgbClr val="C00000"/>
                </a:solidFill>
              </a:rPr>
              <a:t>(Observer bias)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관찰자의 개인적인 동기와 기대에 기인한 오류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>
                <a:solidFill>
                  <a:srgbClr val="C00000"/>
                </a:solidFill>
              </a:rPr>
              <a:t>확증 편향 </a:t>
            </a:r>
            <a:r>
              <a:rPr lang="en-US" altLang="ko-KR" sz="2800" dirty="0">
                <a:solidFill>
                  <a:srgbClr val="C00000"/>
                </a:solidFill>
              </a:rPr>
              <a:t>(confirmation bias</a:t>
            </a:r>
            <a:r>
              <a:rPr lang="en-US" altLang="ko-KR" sz="2800" dirty="0" smtClean="0">
                <a:solidFill>
                  <a:srgbClr val="C00000"/>
                </a:solidFill>
              </a:rPr>
              <a:t>)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자신의 기대를 확증하는 방식의 선택적인 </a:t>
            </a:r>
            <a:r>
              <a:rPr lang="ko-KR" altLang="en-US" sz="2800" dirty="0" smtClean="0"/>
              <a:t>정보처리 경향성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자기충족적 </a:t>
            </a:r>
            <a:r>
              <a:rPr lang="ko-KR" altLang="en-US" sz="2800" dirty="0">
                <a:solidFill>
                  <a:srgbClr val="C00000"/>
                </a:solidFill>
              </a:rPr>
              <a:t>예언 </a:t>
            </a:r>
            <a:r>
              <a:rPr lang="en-US" altLang="ko-KR" sz="2800" dirty="0">
                <a:solidFill>
                  <a:srgbClr val="C00000"/>
                </a:solidFill>
              </a:rPr>
              <a:t>(self-fulfilling prophecy</a:t>
            </a:r>
            <a:r>
              <a:rPr lang="en-US" altLang="ko-KR" sz="2800" dirty="0" smtClean="0">
                <a:solidFill>
                  <a:srgbClr val="C00000"/>
                </a:solidFill>
              </a:rPr>
              <a:t>)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자기의 기대를 확증하는 방식으로 </a:t>
            </a:r>
            <a:r>
              <a:rPr lang="ko-KR" altLang="en-US" sz="2800" dirty="0" smtClean="0"/>
              <a:t>자신과 타인의 </a:t>
            </a:r>
            <a:r>
              <a:rPr lang="ko-KR" altLang="en-US" sz="2800" dirty="0"/>
              <a:t>행동을 </a:t>
            </a:r>
            <a:r>
              <a:rPr lang="ko-KR" altLang="en-US" sz="2800" dirty="0" smtClean="0"/>
              <a:t>변화시키는 경향성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난 안 되는 놈이니까 </a:t>
            </a:r>
            <a:r>
              <a:rPr lang="ko-KR" altLang="en-US" sz="2800" dirty="0" err="1" smtClean="0"/>
              <a:t>해봤자</a:t>
            </a:r>
            <a:r>
              <a:rPr lang="ko-KR" altLang="en-US" sz="2800" dirty="0" smtClean="0"/>
              <a:t> 뭘 하겠어</a:t>
            </a:r>
            <a:r>
              <a:rPr lang="en-US" altLang="ko-KR" sz="2800" dirty="0" smtClean="0"/>
              <a:t>..)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356992"/>
            <a:ext cx="4536504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80"/>
    </mc:Choice>
    <mc:Fallback xmlns="">
      <p:transition spd="slow" advTm="44358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 smtClean="0">
                <a:solidFill>
                  <a:srgbClr val="002060"/>
                </a:solidFill>
              </a:rPr>
              <a:t>확증편향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정보수집의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Snyder &amp; Swann (1978)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2800" dirty="0" smtClean="0"/>
              <a:t>“</a:t>
            </a:r>
            <a:r>
              <a:rPr lang="ko-KR" altLang="en-US" sz="2800" dirty="0" smtClean="0"/>
              <a:t>개인이 </a:t>
            </a:r>
            <a:r>
              <a:rPr lang="ko-KR" altLang="en-US" sz="2800" dirty="0"/>
              <a:t>무얼 좋아하고</a:t>
            </a:r>
            <a:r>
              <a:rPr lang="en-US" altLang="ko-KR" sz="2800" dirty="0"/>
              <a:t>, </a:t>
            </a:r>
            <a:r>
              <a:rPr lang="ko-KR" altLang="en-US" sz="2800" dirty="0"/>
              <a:t>무얼 싫어하고</a:t>
            </a:r>
            <a:r>
              <a:rPr lang="en-US" altLang="ko-KR" sz="2800" dirty="0"/>
              <a:t>, </a:t>
            </a:r>
            <a:r>
              <a:rPr lang="ko-KR" altLang="en-US" sz="2800" dirty="0"/>
              <a:t>그들의 인생과 자신에 대해 어떻게 생각하는 지를 물어보는 걸 통해서 우리는 그 사람에 대해 더 잘 알 수 있습니다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지금 </a:t>
            </a:r>
            <a:r>
              <a:rPr lang="ko-KR" altLang="en-US" sz="2800" dirty="0"/>
              <a:t>밖에 있는 사람이 보이시죠</a:t>
            </a:r>
            <a:r>
              <a:rPr lang="en-US" altLang="ko-KR" sz="2800" dirty="0"/>
              <a:t>? </a:t>
            </a:r>
            <a:r>
              <a:rPr lang="ko-KR" altLang="en-US" sz="2800" dirty="0"/>
              <a:t>지난 주에 실시한 성격검사 결과 저 사람의 성격은 </a:t>
            </a:r>
            <a:r>
              <a:rPr lang="ko-KR" altLang="en-US" sz="2800" dirty="0" smtClean="0">
                <a:solidFill>
                  <a:srgbClr val="FF0000"/>
                </a:solidFill>
              </a:rPr>
              <a:t>외향적</a:t>
            </a:r>
            <a:r>
              <a:rPr lang="en-US" altLang="ko-KR" sz="2800" dirty="0" smtClean="0">
                <a:solidFill>
                  <a:srgbClr val="FF0000"/>
                </a:solidFill>
              </a:rPr>
              <a:t>/</a:t>
            </a:r>
            <a:r>
              <a:rPr lang="ko-KR" altLang="en-US" sz="2800" dirty="0" smtClean="0">
                <a:solidFill>
                  <a:srgbClr val="FF0000"/>
                </a:solidFill>
              </a:rPr>
              <a:t>내향적</a:t>
            </a:r>
            <a:r>
              <a:rPr lang="ko-KR" altLang="en-US" sz="2800" dirty="0" smtClean="0"/>
              <a:t>인 </a:t>
            </a:r>
            <a:r>
              <a:rPr lang="ko-KR" altLang="en-US" sz="2800" dirty="0"/>
              <a:t>것으로 드러났습니다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당신의 과제는 저 사람이 진짜로 </a:t>
            </a:r>
            <a:r>
              <a:rPr lang="ko-KR" altLang="en-US" sz="2800" dirty="0">
                <a:solidFill>
                  <a:srgbClr val="FF0000"/>
                </a:solidFill>
              </a:rPr>
              <a:t>외향적</a:t>
            </a:r>
            <a:r>
              <a:rPr lang="en-US" altLang="ko-KR" sz="2800" dirty="0">
                <a:solidFill>
                  <a:srgbClr val="FF0000"/>
                </a:solidFill>
              </a:rPr>
              <a:t>/</a:t>
            </a:r>
            <a:r>
              <a:rPr lang="ko-KR" altLang="en-US" sz="2800" dirty="0" err="1">
                <a:solidFill>
                  <a:srgbClr val="FF0000"/>
                </a:solidFill>
              </a:rPr>
              <a:t>내향적</a:t>
            </a:r>
            <a:r>
              <a:rPr lang="ko-KR" altLang="en-US" sz="2800" dirty="0" err="1" smtClean="0"/>
              <a:t>인지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아닌 지 다음의 </a:t>
            </a:r>
            <a:r>
              <a:rPr lang="en-US" altLang="ko-KR" sz="2800" dirty="0"/>
              <a:t>26</a:t>
            </a:r>
            <a:r>
              <a:rPr lang="ko-KR" altLang="en-US" sz="2800" dirty="0"/>
              <a:t>개의 질문 중 </a:t>
            </a:r>
            <a:r>
              <a:rPr lang="en-US" altLang="ko-KR" sz="2800" dirty="0"/>
              <a:t>12</a:t>
            </a:r>
            <a:r>
              <a:rPr lang="ko-KR" altLang="en-US" sz="2800" dirty="0"/>
              <a:t>개를 이용하여 가설검증을 해보는 것입니다</a:t>
            </a:r>
            <a:r>
              <a:rPr lang="en-US" altLang="ko-KR" sz="2800" dirty="0" smtClean="0"/>
              <a:t>.”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277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00"/>
    </mc:Choice>
    <mc:Fallback xmlns="">
      <p:transition spd="slow" advTm="1477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43887" cy="360040"/>
          </a:xfrm>
        </p:spPr>
        <p:txBody>
          <a:bodyPr>
            <a:noAutofit/>
          </a:bodyPr>
          <a:lstStyle/>
          <a:p>
            <a:pPr marL="838200" indent="-838200">
              <a:defRPr/>
            </a:pPr>
            <a:r>
              <a:rPr lang="en-US" altLang="ko-KR" sz="3200" b="1" dirty="0" smtClean="0">
                <a:solidFill>
                  <a:srgbClr val="002060"/>
                </a:solidFill>
              </a:rPr>
              <a:t>1-4.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확증편향 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: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정보수집의 편향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784976" cy="6048672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2400" dirty="0" smtClean="0"/>
              <a:t>질문지 리스트의 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26</a:t>
            </a:r>
            <a:r>
              <a:rPr lang="ko-KR" altLang="en-US" sz="2400" dirty="0" smtClean="0"/>
              <a:t>문항</a:t>
            </a:r>
            <a:r>
              <a:rPr lang="en-US" altLang="ko-KR" sz="2400" dirty="0" smtClean="0"/>
              <a:t>)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400" dirty="0"/>
              <a:t>11</a:t>
            </a:r>
            <a:r>
              <a:rPr lang="ko-KR" altLang="en-US" sz="2400" dirty="0"/>
              <a:t>개의 외향적 질문 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술자리의 분위기를 </a:t>
            </a:r>
            <a:r>
              <a:rPr lang="ko-KR" altLang="en-US" sz="2000" dirty="0" smtClean="0"/>
              <a:t>업 시키고 </a:t>
            </a:r>
            <a:r>
              <a:rPr lang="ko-KR" altLang="en-US" sz="2000" dirty="0"/>
              <a:t>싶을 때 어떻게 하나요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새로운 사람들과 만나고 싶을 때 어떤 활동을 하시나요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어떤 상황에서 당신은 가장 말을 많이 하나요</a:t>
            </a:r>
            <a:r>
              <a:rPr lang="en-US" altLang="ko-KR" sz="2000" dirty="0"/>
              <a:t>? </a:t>
            </a:r>
            <a:r>
              <a:rPr lang="ko-KR" altLang="en-US" sz="2000" dirty="0"/>
              <a:t>왜 그 상황에서 가장 말을 많이 하죠</a:t>
            </a:r>
            <a:r>
              <a:rPr lang="en-US" altLang="ko-KR" sz="2000" dirty="0"/>
              <a:t>?"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400" dirty="0" smtClean="0"/>
              <a:t>10</a:t>
            </a:r>
            <a:r>
              <a:rPr lang="ko-KR" altLang="en-US" sz="2400" dirty="0"/>
              <a:t>개의 내향적 질문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내가 조금 더 적극적이 되면 좋았을 걸</a:t>
            </a:r>
            <a:r>
              <a:rPr lang="en-US" altLang="ko-KR" sz="2000" dirty="0"/>
              <a:t>..</a:t>
            </a:r>
            <a:r>
              <a:rPr lang="ko-KR" altLang="en-US" sz="2000" dirty="0"/>
              <a:t>이라고 생각되던 경험은 무엇입니까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다른 사람에게 접근할 때 가장 힘든 점이 무엇인가요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시끄러운 곳이 싫은 이유를 </a:t>
            </a:r>
            <a:r>
              <a:rPr lang="ko-KR" altLang="en-US" sz="2000" dirty="0" smtClean="0"/>
              <a:t>몇 가지 </a:t>
            </a:r>
            <a:r>
              <a:rPr lang="ko-KR" altLang="en-US" sz="2000" dirty="0"/>
              <a:t>대 보시기 바랍니다</a:t>
            </a:r>
            <a:r>
              <a:rPr lang="en-US" altLang="ko-KR" sz="2000" dirty="0"/>
              <a:t>"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2400" dirty="0" smtClean="0"/>
              <a:t>5</a:t>
            </a:r>
            <a:r>
              <a:rPr lang="ko-KR" altLang="en-US" sz="2400" dirty="0"/>
              <a:t>개의 중립적 질문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기부를 한다면 어떤 형태의 기부를 하시겠습니까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/>
              <a:t>"</a:t>
            </a:r>
            <a:r>
              <a:rPr lang="ko-KR" altLang="en-US" sz="2000" dirty="0"/>
              <a:t>미래의 직업적 목표가 무엇이지요</a:t>
            </a:r>
            <a:r>
              <a:rPr lang="en-US" altLang="ko-KR" sz="2000" dirty="0"/>
              <a:t>?"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타인에게 친절하게 행동하는 </a:t>
            </a:r>
            <a:r>
              <a:rPr lang="ko-KR" altLang="en-US" sz="2000" dirty="0"/>
              <a:t>것의 장단점은 뭐라고 생각하나요</a:t>
            </a:r>
            <a:r>
              <a:rPr lang="en-US" altLang="ko-KR" sz="2000" dirty="0"/>
              <a:t>?"</a:t>
            </a:r>
            <a:endParaRPr lang="en-US" altLang="ko-KR" sz="20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496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13"/>
    </mc:Choice>
    <mc:Fallback xmlns="">
      <p:transition spd="slow" advTm="12781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 smtClean="0">
                <a:solidFill>
                  <a:srgbClr val="002060"/>
                </a:solidFill>
              </a:rPr>
              <a:t>확증편향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정보수집의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Snyder &amp; Swann (1978)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043608" y="3645024"/>
          <a:ext cx="756084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078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외향적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내향적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 smtClean="0"/>
                        <a:t>외향</a:t>
                      </a:r>
                      <a:r>
                        <a:rPr lang="ko-KR" altLang="en-US" sz="3200" dirty="0" smtClean="0"/>
                        <a:t> 질문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FF0000"/>
                          </a:solidFill>
                        </a:rPr>
                        <a:t>6.93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4.64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내향질문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2.43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FF0000"/>
                          </a:solidFill>
                        </a:rPr>
                        <a:t>5.57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중립질문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2.64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1.78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2304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사람들은 처음 들은 외향성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내향성 정보를 확증하는 질문을 주로 선택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r>
              <a:rPr lang="en-US" altLang="ko-KR" sz="2800" dirty="0" smtClean="0"/>
              <a:t>‘</a:t>
            </a:r>
            <a:r>
              <a:rPr lang="ko-KR" altLang="en-US" sz="2800" dirty="0" smtClean="0"/>
              <a:t>가설검증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을 하는 것이 아닌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자신의 믿음을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확증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하는 식으로 정보를 수집함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82857065"/>
      </p:ext>
    </p:extLst>
  </p:cSld>
  <p:clrMapOvr>
    <a:masterClrMapping/>
  </p:clrMapOvr>
  <p:transition advTm="14822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>
                <a:solidFill>
                  <a:srgbClr val="002060"/>
                </a:solidFill>
              </a:rPr>
              <a:t>확증편향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정보해석의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Lord, Ross &amp; </a:t>
            </a:r>
            <a:r>
              <a:rPr lang="en-US" altLang="ko-KR" b="1" dirty="0" err="1">
                <a:solidFill>
                  <a:srgbClr val="002060"/>
                </a:solidFill>
              </a:rPr>
              <a:t>Lepper</a:t>
            </a:r>
            <a:r>
              <a:rPr lang="en-US" altLang="ko-KR" b="1" dirty="0">
                <a:solidFill>
                  <a:srgbClr val="002060"/>
                </a:solidFill>
              </a:rPr>
              <a:t> (1979)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1520" y="1412776"/>
            <a:ext cx="8636124" cy="45365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확증편향은 정보 수집 뿐만이 아닌 정보의 해석과 저장에서도 발견됨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사형 </a:t>
            </a:r>
            <a:r>
              <a:rPr lang="ko-KR" altLang="en-US" sz="2800" dirty="0" err="1" smtClean="0"/>
              <a:t>폐지론자와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사형 찬성론자 </a:t>
            </a:r>
            <a:r>
              <a:rPr lang="ko-KR" altLang="en-US" sz="2800" dirty="0" smtClean="0"/>
              <a:t>집단을 구분</a:t>
            </a:r>
            <a:endParaRPr lang="ko-KR" altLang="en-US" sz="2800" dirty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각각 </a:t>
            </a:r>
            <a:r>
              <a:rPr lang="ko-KR" altLang="en-US" sz="2800" dirty="0"/>
              <a:t>다음의 </a:t>
            </a:r>
            <a:r>
              <a:rPr lang="ko-KR" altLang="en-US" sz="2800" dirty="0" smtClean="0"/>
              <a:t>두 가지 연구의 </a:t>
            </a:r>
            <a:r>
              <a:rPr lang="ko-KR" altLang="en-US" sz="2800" dirty="0"/>
              <a:t>요약을 읽고 이 연구에 대해 비판</a:t>
            </a:r>
            <a:r>
              <a:rPr lang="en-US" altLang="ko-KR" sz="2800" dirty="0"/>
              <a:t>, </a:t>
            </a:r>
            <a:r>
              <a:rPr lang="ko-KR" altLang="en-US" sz="2800" dirty="0"/>
              <a:t>평가해 보라고 </a:t>
            </a:r>
            <a:r>
              <a:rPr lang="ko-KR" altLang="en-US" sz="2800" dirty="0" smtClean="0"/>
              <a:t>함</a:t>
            </a: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ko-KR" altLang="en-US" sz="2800" dirty="0"/>
          </a:p>
          <a:p>
            <a:pPr marL="533400" indent="-533400">
              <a:lnSpc>
                <a:spcPct val="110000"/>
              </a:lnSpc>
            </a:pPr>
            <a:endParaRPr lang="ko-KR" altLang="en-US" sz="2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094403"/>
            <a:ext cx="4449688" cy="2502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94402"/>
            <a:ext cx="3754424" cy="2502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6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11"/>
    </mc:Choice>
    <mc:Fallback xmlns="">
      <p:transition spd="slow" advTm="7611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>
                <a:solidFill>
                  <a:srgbClr val="002060"/>
                </a:solidFill>
              </a:rPr>
              <a:t>확증편향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정보해석의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Lord, Ross &amp; </a:t>
            </a:r>
            <a:r>
              <a:rPr lang="en-US" altLang="ko-KR" b="1" dirty="0" err="1">
                <a:solidFill>
                  <a:srgbClr val="002060"/>
                </a:solidFill>
              </a:rPr>
              <a:t>Lepper</a:t>
            </a:r>
            <a:r>
              <a:rPr lang="en-US" altLang="ko-KR" b="1" dirty="0">
                <a:solidFill>
                  <a:srgbClr val="002060"/>
                </a:solidFill>
              </a:rPr>
              <a:t> (1979)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9512" y="1340768"/>
            <a:ext cx="8784976" cy="540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dirty="0" smtClean="0">
                <a:solidFill>
                  <a:srgbClr val="2D32EF"/>
                </a:solidFill>
              </a:rPr>
              <a:t>연구 </a:t>
            </a:r>
            <a:r>
              <a:rPr lang="en-US" altLang="ko-KR" dirty="0" smtClean="0">
                <a:solidFill>
                  <a:srgbClr val="2D32EF"/>
                </a:solidFill>
              </a:rPr>
              <a:t>1 </a:t>
            </a:r>
            <a:r>
              <a:rPr lang="ko-KR" altLang="en-US" dirty="0" err="1" smtClean="0">
                <a:solidFill>
                  <a:srgbClr val="2D32EF"/>
                </a:solidFill>
              </a:rPr>
              <a:t>사형유용론</a:t>
            </a:r>
            <a:r>
              <a:rPr lang="ko-KR" altLang="en-US" dirty="0" smtClean="0">
                <a:solidFill>
                  <a:srgbClr val="2D32EF"/>
                </a:solidFill>
              </a:rPr>
              <a:t> 연구</a:t>
            </a:r>
            <a:r>
              <a:rPr lang="en-US" altLang="ko-KR" dirty="0" smtClean="0"/>
              <a:t>: Kroner</a:t>
            </a:r>
            <a:r>
              <a:rPr lang="ko-KR" altLang="en-US" dirty="0"/>
              <a:t>와 </a:t>
            </a:r>
            <a:r>
              <a:rPr lang="en-US" altLang="ko-KR" dirty="0"/>
              <a:t>Phillips(1977)</a:t>
            </a:r>
            <a:r>
              <a:rPr lang="ko-KR" altLang="en-US" dirty="0"/>
              <a:t>는 사형제도가 도입되기 직전 년도의 </a:t>
            </a:r>
            <a:r>
              <a:rPr lang="ko-KR" altLang="en-US" dirty="0" err="1"/>
              <a:t>살인률과</a:t>
            </a:r>
            <a:r>
              <a:rPr lang="ko-KR" altLang="en-US" dirty="0"/>
              <a:t> 사형제도 도입 직후 년도의 </a:t>
            </a:r>
            <a:r>
              <a:rPr lang="ko-KR" altLang="en-US" dirty="0" err="1"/>
              <a:t>살인률을</a:t>
            </a:r>
            <a:r>
              <a:rPr lang="ko-KR" altLang="en-US" dirty="0"/>
              <a:t> 미국 </a:t>
            </a:r>
            <a:r>
              <a:rPr lang="en-US" altLang="ko-KR" dirty="0"/>
              <a:t>14</a:t>
            </a:r>
            <a:r>
              <a:rPr lang="ko-KR" altLang="en-US" dirty="0"/>
              <a:t>개 주의 자료를 이용하여 비교하였다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14</a:t>
            </a:r>
            <a:r>
              <a:rPr lang="ko-KR" altLang="en-US" dirty="0" smtClean="0"/>
              <a:t>개 주 </a:t>
            </a:r>
            <a:r>
              <a:rPr lang="ko-KR" altLang="en-US" dirty="0"/>
              <a:t>중 </a:t>
            </a:r>
            <a:r>
              <a:rPr lang="en-US" altLang="ko-KR" dirty="0"/>
              <a:t>11</a:t>
            </a:r>
            <a:r>
              <a:rPr lang="ko-KR" altLang="en-US" dirty="0"/>
              <a:t>개 주에서 사형제도 도입 후의 </a:t>
            </a:r>
            <a:r>
              <a:rPr lang="ko-KR" altLang="en-US" dirty="0" err="1"/>
              <a:t>살인률은</a:t>
            </a:r>
            <a:r>
              <a:rPr lang="ko-KR" altLang="en-US" dirty="0"/>
              <a:t> 감소하였으며</a:t>
            </a:r>
            <a:r>
              <a:rPr lang="en-US" altLang="ko-KR" dirty="0"/>
              <a:t>, </a:t>
            </a:r>
            <a:r>
              <a:rPr lang="ko-KR" altLang="en-US" dirty="0"/>
              <a:t>이는 사형제도의 유용성을 함의한다고 할 수 있다</a:t>
            </a:r>
            <a:r>
              <a:rPr lang="en-US" altLang="ko-KR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dirty="0" smtClean="0">
                <a:solidFill>
                  <a:srgbClr val="2D32EF"/>
                </a:solidFill>
              </a:rPr>
              <a:t>연구 </a:t>
            </a:r>
            <a:r>
              <a:rPr lang="en-US" altLang="ko-KR" dirty="0" smtClean="0">
                <a:solidFill>
                  <a:srgbClr val="2D32EF"/>
                </a:solidFill>
              </a:rPr>
              <a:t>2 </a:t>
            </a:r>
            <a:r>
              <a:rPr lang="ko-KR" altLang="en-US" dirty="0" smtClean="0">
                <a:solidFill>
                  <a:srgbClr val="2D32EF"/>
                </a:solidFill>
              </a:rPr>
              <a:t>사형무용론 연구</a:t>
            </a:r>
            <a:r>
              <a:rPr lang="en-US" altLang="ko-KR" dirty="0" smtClean="0"/>
              <a:t>: Palmer</a:t>
            </a:r>
            <a:r>
              <a:rPr lang="ko-KR" altLang="en-US" dirty="0"/>
              <a:t>와 </a:t>
            </a:r>
            <a:r>
              <a:rPr lang="en-US" altLang="ko-KR" dirty="0"/>
              <a:t>Crandall(1977)</a:t>
            </a:r>
            <a:r>
              <a:rPr lang="ko-KR" altLang="en-US" dirty="0"/>
              <a:t>는 서로 다른 사형제도를 가진 인접 주를 무선적으로 </a:t>
            </a:r>
            <a:r>
              <a:rPr lang="en-US" altLang="ko-KR" dirty="0"/>
              <a:t>10</a:t>
            </a:r>
            <a:r>
              <a:rPr lang="ko-KR" altLang="en-US" dirty="0" smtClean="0"/>
              <a:t>개 쌍을 </a:t>
            </a:r>
            <a:r>
              <a:rPr lang="ko-KR" altLang="en-US" dirty="0"/>
              <a:t>선정하여 각각 쌍들의 </a:t>
            </a:r>
            <a:r>
              <a:rPr lang="ko-KR" altLang="en-US" dirty="0" err="1" smtClean="0"/>
              <a:t>살인률을</a:t>
            </a:r>
            <a:r>
              <a:rPr lang="ko-KR" altLang="en-US" dirty="0" smtClean="0"/>
              <a:t> </a:t>
            </a:r>
            <a:r>
              <a:rPr lang="ko-KR" altLang="en-US" dirty="0"/>
              <a:t>조사하였다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10</a:t>
            </a:r>
            <a:r>
              <a:rPr lang="ko-KR" altLang="en-US" dirty="0"/>
              <a:t>개 쌍 중의 </a:t>
            </a:r>
            <a:r>
              <a:rPr lang="en-US" altLang="ko-KR" dirty="0"/>
              <a:t>8</a:t>
            </a:r>
            <a:r>
              <a:rPr lang="ko-KR" altLang="en-US" dirty="0"/>
              <a:t>개 쌍에서 사형제도를 유지하고 있는 주의 </a:t>
            </a:r>
            <a:r>
              <a:rPr lang="ko-KR" altLang="en-US" dirty="0" err="1" smtClean="0"/>
              <a:t>살인률이</a:t>
            </a:r>
            <a:r>
              <a:rPr lang="ko-KR" altLang="en-US" dirty="0" smtClean="0"/>
              <a:t> </a:t>
            </a:r>
            <a:r>
              <a:rPr lang="ko-KR" altLang="en-US" dirty="0"/>
              <a:t>더 높았다</a:t>
            </a:r>
            <a:r>
              <a:rPr lang="en-US" altLang="ko-KR" dirty="0"/>
              <a:t>. </a:t>
            </a:r>
            <a:r>
              <a:rPr lang="ko-KR" altLang="en-US" dirty="0"/>
              <a:t>이는 사형제도가 효과가 없다는 점을 함의한다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506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04"/>
    </mc:Choice>
    <mc:Fallback xmlns="">
      <p:transition spd="slow" advTm="21430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 smtClean="0">
                <a:solidFill>
                  <a:srgbClr val="002060"/>
                </a:solidFill>
              </a:rPr>
              <a:t>확증편향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정보해석의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 smtClean="0">
                <a:solidFill>
                  <a:srgbClr val="002060"/>
                </a:solidFill>
              </a:rPr>
              <a:t>Lord, Ross </a:t>
            </a:r>
            <a:r>
              <a:rPr lang="en-US" altLang="ko-KR" b="1" dirty="0">
                <a:solidFill>
                  <a:srgbClr val="002060"/>
                </a:solidFill>
              </a:rPr>
              <a:t>&amp;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Lepper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smtClean="0">
                <a:solidFill>
                  <a:srgbClr val="002060"/>
                </a:solidFill>
              </a:rPr>
              <a:t>1979)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39552" y="2636912"/>
          <a:ext cx="8348091" cy="3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1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사헝</a:t>
                      </a:r>
                      <a:r>
                        <a:rPr lang="ko-KR" altLang="en-US" sz="2000" dirty="0" smtClean="0"/>
                        <a:t> 찬성론자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사형 반대론자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2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얼마나 그 연구가 과학적으로 수행되었다고 생각하는가</a:t>
                      </a:r>
                      <a:r>
                        <a:rPr lang="en-US" altLang="ko-KR" sz="2000" dirty="0" smtClean="0"/>
                        <a:t>? (-8 - +8)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    </a:t>
                      </a:r>
                      <a:r>
                        <a:rPr lang="ko-KR" altLang="en-US" sz="2000" dirty="0" err="1" smtClean="0"/>
                        <a:t>사형유용론</a:t>
                      </a:r>
                      <a:r>
                        <a:rPr lang="ko-KR" altLang="en-US" sz="2000" dirty="0" smtClean="0"/>
                        <a:t> 연구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C00000"/>
                          </a:solidFill>
                        </a:rPr>
                        <a:t>+1.5</a:t>
                      </a:r>
                      <a:endParaRPr lang="ko-KR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-2.1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    사형무용론 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-1.6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C00000"/>
                          </a:solidFill>
                        </a:rPr>
                        <a:t>-0.3</a:t>
                      </a:r>
                      <a:endParaRPr lang="ko-KR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2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얼마나 그 연구의 결과가 그럴 듯 한가</a:t>
                      </a:r>
                      <a:r>
                        <a:rPr lang="en-US" altLang="ko-KR" sz="2000" dirty="0" smtClean="0"/>
                        <a:t>? (-8 - +8)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    </a:t>
                      </a:r>
                      <a:r>
                        <a:rPr lang="ko-KR" altLang="en-US" sz="2000" dirty="0" err="1" smtClean="0"/>
                        <a:t>사형유용론</a:t>
                      </a:r>
                      <a:r>
                        <a:rPr lang="ko-KR" altLang="en-US" sz="2000" dirty="0" smtClean="0"/>
                        <a:t> 연구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C00000"/>
                          </a:solidFill>
                        </a:rPr>
                        <a:t>+1.4</a:t>
                      </a:r>
                      <a:endParaRPr lang="ko-KR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-2.1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    사형무용론 연구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-1.8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C00000"/>
                          </a:solidFill>
                        </a:rPr>
                        <a:t>+0.1</a:t>
                      </a:r>
                      <a:endParaRPr lang="ko-KR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사람들은 자신의 믿음을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확증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하는 자료는 인정하고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거부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하는 자료는 인정하지 않는 경향이 있음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00321819"/>
      </p:ext>
    </p:extLst>
  </p:cSld>
  <p:clrMapOvr>
    <a:masterClrMapping/>
  </p:clrMapOvr>
  <p:transition advTm="22332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2697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>
                <a:solidFill>
                  <a:srgbClr val="002060"/>
                </a:solidFill>
              </a:rPr>
              <a:t>확증편향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정보해석의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Lord, Ross &amp; </a:t>
            </a:r>
            <a:r>
              <a:rPr lang="en-US" altLang="ko-KR" b="1" dirty="0" err="1">
                <a:solidFill>
                  <a:srgbClr val="002060"/>
                </a:solidFill>
              </a:rPr>
              <a:t>Lepper</a:t>
            </a:r>
            <a:r>
              <a:rPr lang="en-US" altLang="ko-KR" b="1" dirty="0">
                <a:solidFill>
                  <a:srgbClr val="002060"/>
                </a:solidFill>
              </a:rPr>
              <a:t> (</a:t>
            </a:r>
            <a:r>
              <a:rPr lang="en-US" altLang="ko-KR" b="1" dirty="0" smtClean="0">
                <a:solidFill>
                  <a:srgbClr val="002060"/>
                </a:solidFill>
              </a:rPr>
              <a:t>1979)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51845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D32EF"/>
                </a:solidFill>
              </a:rPr>
              <a:t>사형찬성론자 </a:t>
            </a:r>
            <a:r>
              <a:rPr lang="en-US" altLang="ko-KR" sz="3200" dirty="0" smtClean="0">
                <a:solidFill>
                  <a:srgbClr val="2D32EF"/>
                </a:solidFill>
              </a:rPr>
              <a:t>A</a:t>
            </a:r>
            <a:r>
              <a:rPr lang="ko-KR" altLang="en-US" sz="3200" dirty="0" smtClean="0">
                <a:solidFill>
                  <a:srgbClr val="2D32EF"/>
                </a:solidFill>
              </a:rPr>
              <a:t>씨의 코멘트</a:t>
            </a:r>
            <a:endParaRPr lang="en-US" altLang="ko-KR" sz="3200" dirty="0" smtClean="0">
              <a:solidFill>
                <a:srgbClr val="2D32EF"/>
              </a:solidFill>
            </a:endParaRP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1 “</a:t>
            </a:r>
            <a:r>
              <a:rPr lang="ko-KR" altLang="en-US" sz="2800" dirty="0" smtClean="0"/>
              <a:t>사형제도의 유용성을 적절한 자료수집을 이용하여 설득력 있게 보고함</a:t>
            </a:r>
            <a:r>
              <a:rPr lang="en-US" altLang="ko-KR" sz="2800" dirty="0" smtClean="0"/>
              <a:t>”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2 “</a:t>
            </a:r>
            <a:r>
              <a:rPr lang="ko-KR" altLang="en-US" sz="2800" dirty="0" smtClean="0"/>
              <a:t>특정 연도의 전체 </a:t>
            </a:r>
            <a:r>
              <a:rPr lang="ko-KR" altLang="en-US" sz="2800" dirty="0" err="1" smtClean="0"/>
              <a:t>범죄율을</a:t>
            </a:r>
            <a:r>
              <a:rPr lang="ko-KR" altLang="en-US" sz="2800" dirty="0" smtClean="0"/>
              <a:t> 고려하지 않았기 때문에 방법론적 한계가 있음</a:t>
            </a:r>
            <a:r>
              <a:rPr lang="en-US" altLang="ko-KR" sz="2800" dirty="0" smtClean="0"/>
              <a:t>”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D32EF"/>
                </a:solidFill>
              </a:rPr>
              <a:t>사형찬성론자 </a:t>
            </a:r>
            <a:r>
              <a:rPr lang="en-US" altLang="ko-KR" sz="3200" dirty="0" smtClean="0">
                <a:solidFill>
                  <a:srgbClr val="2D32EF"/>
                </a:solidFill>
              </a:rPr>
              <a:t>B</a:t>
            </a:r>
            <a:r>
              <a:rPr lang="ko-KR" altLang="en-US" sz="3200" dirty="0" smtClean="0">
                <a:solidFill>
                  <a:srgbClr val="2D32EF"/>
                </a:solidFill>
              </a:rPr>
              <a:t>씨의 코멘트</a:t>
            </a:r>
            <a:endParaRPr lang="en-US" altLang="ko-KR" sz="3200" dirty="0" smtClean="0">
              <a:solidFill>
                <a:srgbClr val="2D32EF"/>
              </a:solidFill>
            </a:endParaRP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1 “</a:t>
            </a:r>
            <a:r>
              <a:rPr lang="ko-KR" altLang="en-US" sz="2800" dirty="0" smtClean="0"/>
              <a:t>자료수집 방식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연구설계 등이 잘 수행되어 별다른 비판의 여지가 없음</a:t>
            </a:r>
            <a:r>
              <a:rPr lang="en-US" altLang="ko-KR" sz="2800" dirty="0" smtClean="0"/>
              <a:t>”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2 “</a:t>
            </a:r>
            <a:r>
              <a:rPr lang="ko-KR" altLang="en-US" sz="2800" dirty="0" smtClean="0"/>
              <a:t>무선적으로 인접 주를 선정하는 등 자료수집 방식에 있어 심각한 문제가 있음</a:t>
            </a:r>
            <a:r>
              <a:rPr lang="en-US" altLang="ko-KR" sz="2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3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11"/>
    </mc:Choice>
    <mc:Fallback xmlns="">
      <p:transition spd="slow" advTm="6751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2697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1-4. </a:t>
            </a:r>
            <a:r>
              <a:rPr lang="ko-KR" altLang="en-US" b="1" dirty="0">
                <a:solidFill>
                  <a:srgbClr val="002060"/>
                </a:solidFill>
              </a:rPr>
              <a:t>확증편향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정보해석의 편향 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Lord, Ross &amp; </a:t>
            </a:r>
            <a:r>
              <a:rPr lang="en-US" altLang="ko-KR" b="1" dirty="0" err="1">
                <a:solidFill>
                  <a:srgbClr val="002060"/>
                </a:solidFill>
              </a:rPr>
              <a:t>Lepper</a:t>
            </a:r>
            <a:r>
              <a:rPr lang="en-US" altLang="ko-KR" b="1" dirty="0">
                <a:solidFill>
                  <a:srgbClr val="002060"/>
                </a:solidFill>
              </a:rPr>
              <a:t> (</a:t>
            </a:r>
            <a:r>
              <a:rPr lang="en-US" altLang="ko-KR" b="1" dirty="0" smtClean="0">
                <a:solidFill>
                  <a:srgbClr val="002060"/>
                </a:solidFill>
              </a:rPr>
              <a:t>1979)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484784"/>
            <a:ext cx="8636124" cy="52565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D32EF"/>
                </a:solidFill>
              </a:rPr>
              <a:t>사형반대론자 </a:t>
            </a:r>
            <a:r>
              <a:rPr lang="en-US" altLang="ko-KR" sz="3200" dirty="0" smtClean="0">
                <a:solidFill>
                  <a:srgbClr val="2D32EF"/>
                </a:solidFill>
              </a:rPr>
              <a:t>C</a:t>
            </a:r>
            <a:r>
              <a:rPr lang="ko-KR" altLang="en-US" sz="3200" dirty="0" smtClean="0">
                <a:solidFill>
                  <a:srgbClr val="2D32EF"/>
                </a:solidFill>
              </a:rPr>
              <a:t>씨의 코멘트</a:t>
            </a:r>
            <a:endParaRPr lang="en-US" altLang="ko-KR" sz="3200" dirty="0" smtClean="0">
              <a:solidFill>
                <a:srgbClr val="2D32EF"/>
              </a:solidFill>
            </a:endParaRP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1 “</a:t>
            </a:r>
            <a:r>
              <a:rPr lang="ko-KR" altLang="en-US" sz="2800" dirty="0" smtClean="0"/>
              <a:t>사형제도 도입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년 전과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년 후를 분석하는 것은 정확한 효과를 보는데 적절하지 못함</a:t>
            </a:r>
            <a:r>
              <a:rPr lang="en-US" altLang="ko-KR" sz="2800" dirty="0" smtClean="0"/>
              <a:t>”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2 “</a:t>
            </a:r>
            <a:r>
              <a:rPr lang="ko-KR" altLang="en-US" sz="2800" dirty="0" smtClean="0"/>
              <a:t>무선적으로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개 쌍을 선정하였다는 점에서 본 연구의 강점이 발견됨</a:t>
            </a:r>
            <a:r>
              <a:rPr lang="en-US" altLang="ko-KR" sz="2800" dirty="0" smtClean="0"/>
              <a:t>”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D32EF"/>
                </a:solidFill>
              </a:rPr>
              <a:t>사형반대론자 </a:t>
            </a:r>
            <a:r>
              <a:rPr lang="en-US" altLang="ko-KR" sz="3200" dirty="0" smtClean="0">
                <a:solidFill>
                  <a:srgbClr val="2D32EF"/>
                </a:solidFill>
              </a:rPr>
              <a:t>D</a:t>
            </a:r>
            <a:r>
              <a:rPr lang="ko-KR" altLang="en-US" sz="3200" dirty="0" smtClean="0">
                <a:solidFill>
                  <a:srgbClr val="2D32EF"/>
                </a:solidFill>
              </a:rPr>
              <a:t>씨의 코멘트</a:t>
            </a:r>
            <a:endParaRPr lang="en-US" altLang="ko-KR" sz="3200" dirty="0" smtClean="0">
              <a:solidFill>
                <a:srgbClr val="2D32EF"/>
              </a:solidFill>
            </a:endParaRP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1 “</a:t>
            </a:r>
            <a:r>
              <a:rPr lang="ko-KR" altLang="en-US" sz="2800" dirty="0" smtClean="0"/>
              <a:t>위의 자료만 가지고 저렇게 단정적인 결론을 내릴 수 있는 것인지 의심이 됨</a:t>
            </a:r>
            <a:r>
              <a:rPr lang="en-US" altLang="ko-KR" sz="2800" dirty="0" smtClean="0"/>
              <a:t>”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연구</a:t>
            </a:r>
            <a:r>
              <a:rPr lang="en-US" altLang="ko-KR" sz="2800" dirty="0" smtClean="0"/>
              <a:t>2 “</a:t>
            </a:r>
            <a:r>
              <a:rPr lang="ko-KR" altLang="en-US" sz="2800" dirty="0" smtClean="0"/>
              <a:t>연구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의 경우보다 다른 혼입변인이 개입될 여지가 더 적으며 결론이 적절함</a:t>
            </a:r>
            <a:r>
              <a:rPr lang="en-US" altLang="ko-KR" sz="2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89363"/>
      </p:ext>
    </p:extLst>
  </p:cSld>
  <p:clrMapOvr>
    <a:masterClrMapping/>
  </p:clrMapOvr>
  <p:transition spd="slow" advTm="18719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9269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1. </a:t>
            </a:r>
            <a:r>
              <a:rPr lang="ko-KR" altLang="en-US" b="1" dirty="0" smtClean="0">
                <a:solidFill>
                  <a:srgbClr val="002060"/>
                </a:solidFill>
              </a:rPr>
              <a:t>왜 과학적으로 심리학을 연구해야 하는가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4800" dirty="0" smtClean="0"/>
              <a:t>심리학이란 누구나 알고 있는 것을 전문용어로 포장하여 진술하는 학문인가</a:t>
            </a:r>
            <a:r>
              <a:rPr lang="en-US" altLang="ko-KR" sz="4800" dirty="0" smtClean="0"/>
              <a:t>?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ko-KR" sz="4800" dirty="0" smtClean="0"/>
              <a:t>2</a:t>
            </a:r>
            <a:r>
              <a:rPr lang="ko-KR" altLang="en-US" sz="4800" dirty="0" smtClean="0"/>
              <a:t>년 전 오늘 먹었던 점심 메뉴가 생각이 나지 않는 이유는 무엇인가</a:t>
            </a:r>
            <a:r>
              <a:rPr lang="en-US" altLang="ko-KR" sz="4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29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43"/>
    </mc:Choice>
    <mc:Fallback xmlns="">
      <p:transition spd="slow" advTm="18934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440160" cy="63408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>
                <a:solidFill>
                  <a:srgbClr val="002060"/>
                </a:solidFill>
              </a:rPr>
              <a:t>차 </a:t>
            </a:r>
            <a:r>
              <a:rPr lang="ko-KR" altLang="en-US" sz="4400" dirty="0" err="1" smtClean="0">
                <a:solidFill>
                  <a:srgbClr val="002060"/>
                </a:solidFill>
              </a:rPr>
              <a:t>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33670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1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왜 과학적으로 심리학을 연구해야 하는가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한계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오류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결과로부터 원인의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과신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우리의 기대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2</a:t>
            </a:r>
            <a:r>
              <a:rPr lang="en-US" altLang="ko-KR" sz="2800" dirty="0">
                <a:solidFill>
                  <a:srgbClr val="C00000"/>
                </a:solidFill>
              </a:rPr>
              <a:t>. </a:t>
            </a:r>
            <a:r>
              <a:rPr lang="ko-KR" altLang="en-US" sz="2800" dirty="0">
                <a:solidFill>
                  <a:srgbClr val="C00000"/>
                </a:solidFill>
              </a:rPr>
              <a:t>과학적 심리학의 구성요소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    1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이론</a:t>
            </a:r>
            <a:r>
              <a:rPr lang="en-US" altLang="ko-KR" sz="2400" dirty="0" smtClean="0">
                <a:solidFill>
                  <a:srgbClr val="C00000"/>
                </a:solidFill>
              </a:rPr>
              <a:t>	2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가설</a:t>
            </a:r>
            <a:r>
              <a:rPr lang="en-US" altLang="ko-KR" sz="2400" dirty="0" smtClean="0">
                <a:solidFill>
                  <a:srgbClr val="C00000"/>
                </a:solidFill>
              </a:rPr>
              <a:t>  	3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>
                <a:solidFill>
                  <a:srgbClr val="C00000"/>
                </a:solidFill>
              </a:rPr>
              <a:t>현대 심리학의 가설설정의 원칙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3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기술법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사례연구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설문지 </a:t>
            </a:r>
            <a:r>
              <a:rPr lang="en-US" altLang="ko-KR" sz="2400" dirty="0" smtClean="0">
                <a:solidFill>
                  <a:srgbClr val="000000"/>
                </a:solidFill>
              </a:rPr>
              <a:t>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자연관찰법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참여관찰법 </a:t>
            </a:r>
            <a:r>
              <a:rPr lang="en-US" altLang="ko-KR" sz="2400" dirty="0" smtClean="0">
                <a:solidFill>
                  <a:srgbClr val="000000"/>
                </a:solidFill>
              </a:rPr>
              <a:t>	5) </a:t>
            </a:r>
            <a:r>
              <a:rPr lang="ko-KR" altLang="en-US" sz="2400" dirty="0">
                <a:solidFill>
                  <a:srgbClr val="000000"/>
                </a:solidFill>
              </a:rPr>
              <a:t>심리검사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4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상관법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상관계수  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상관 연구를 통한 인과관계의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5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</a:rPr>
              <a:t>실험법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27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29"/>
    </mc:Choice>
    <mc:Fallback xmlns="">
      <p:transition spd="slow" advTm="5182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igure 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2. </a:t>
            </a:r>
            <a:r>
              <a:rPr lang="ko-KR" altLang="en-US" b="1" dirty="0" smtClean="0">
                <a:solidFill>
                  <a:srgbClr val="002060"/>
                </a:solidFill>
              </a:rPr>
              <a:t>과학적 심리학의 구성요소</a:t>
            </a:r>
          </a:p>
        </p:txBody>
      </p:sp>
    </p:spTree>
    <p:extLst>
      <p:ext uri="{BB962C8B-B14F-4D97-AF65-F5344CB8AC3E}">
        <p14:creationId xmlns:p14="http://schemas.microsoft.com/office/powerpoint/2010/main" val="12689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243887" cy="685800"/>
          </a:xfrm>
        </p:spPr>
        <p:txBody>
          <a:bodyPr>
            <a:noAutofit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2. </a:t>
            </a:r>
            <a:r>
              <a:rPr lang="ko-KR" altLang="en-US" b="1" dirty="0" smtClean="0">
                <a:solidFill>
                  <a:srgbClr val="002060"/>
                </a:solidFill>
              </a:rPr>
              <a:t>과학적 심리학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636124" cy="4248472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오늘날의 심리학은 마음과 행동을 </a:t>
            </a:r>
            <a:r>
              <a:rPr lang="ko-KR" altLang="en-US" sz="3200" dirty="0" smtClean="0">
                <a:solidFill>
                  <a:srgbClr val="C00000"/>
                </a:solidFill>
              </a:rPr>
              <a:t>가설연역적 방법 </a:t>
            </a:r>
            <a:r>
              <a:rPr lang="en-US" altLang="ko-KR" sz="3200" dirty="0">
                <a:solidFill>
                  <a:srgbClr val="C00000"/>
                </a:solidFill>
              </a:rPr>
              <a:t>(</a:t>
            </a:r>
            <a:r>
              <a:rPr lang="en-US" altLang="ko-KR" sz="3200" dirty="0" err="1">
                <a:solidFill>
                  <a:srgbClr val="C00000"/>
                </a:solidFill>
              </a:rPr>
              <a:t>hypothetico</a:t>
            </a:r>
            <a:r>
              <a:rPr lang="en-US" altLang="ko-KR" sz="3200" dirty="0">
                <a:solidFill>
                  <a:srgbClr val="C00000"/>
                </a:solidFill>
              </a:rPr>
              <a:t>-deductive </a:t>
            </a:r>
            <a:r>
              <a:rPr lang="en-US" altLang="ko-KR" sz="3200" dirty="0" smtClean="0">
                <a:solidFill>
                  <a:srgbClr val="C00000"/>
                </a:solidFill>
              </a:rPr>
              <a:t>method)</a:t>
            </a:r>
            <a:r>
              <a:rPr lang="ko-KR" altLang="en-US" sz="3200" dirty="0" smtClean="0"/>
              <a:t>을 통해 탐구한다</a:t>
            </a:r>
            <a:r>
              <a:rPr lang="en-US" altLang="ko-KR" sz="32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가설연역적 방법</a:t>
            </a:r>
            <a:r>
              <a:rPr lang="en-US" altLang="ko-KR" sz="3200" dirty="0" smtClean="0"/>
              <a:t>: </a:t>
            </a:r>
            <a:r>
              <a:rPr lang="ko-KR" altLang="en-US" sz="3200" dirty="0" smtClean="0">
                <a:solidFill>
                  <a:srgbClr val="C00000"/>
                </a:solidFill>
              </a:rPr>
              <a:t>이론</a:t>
            </a:r>
            <a:r>
              <a:rPr lang="ko-KR" altLang="en-US" sz="3200" dirty="0" smtClean="0"/>
              <a:t>에서 연역적으로 도출된 </a:t>
            </a:r>
            <a:r>
              <a:rPr lang="ko-KR" altLang="en-US" sz="3200" dirty="0">
                <a:solidFill>
                  <a:srgbClr val="C00000"/>
                </a:solidFill>
              </a:rPr>
              <a:t>가설</a:t>
            </a:r>
            <a:r>
              <a:rPr lang="ko-KR" altLang="en-US" sz="3200" dirty="0"/>
              <a:t>들을 </a:t>
            </a:r>
            <a:r>
              <a:rPr lang="ko-KR" altLang="en-US" sz="3200" dirty="0" smtClean="0">
                <a:solidFill>
                  <a:srgbClr val="C00000"/>
                </a:solidFill>
              </a:rPr>
              <a:t>경험적으로 연구</a:t>
            </a:r>
            <a:r>
              <a:rPr lang="ko-KR" altLang="en-US" sz="3200" dirty="0" smtClean="0"/>
              <a:t>하고</a:t>
            </a:r>
            <a:r>
              <a:rPr lang="en-US" altLang="ko-KR" sz="3200" dirty="0"/>
              <a:t>, </a:t>
            </a:r>
            <a:r>
              <a:rPr lang="ko-KR" altLang="en-US" sz="3200" dirty="0"/>
              <a:t>가설이 지지되지 못하면 </a:t>
            </a:r>
            <a:r>
              <a:rPr lang="ko-KR" altLang="en-US" sz="3200" dirty="0" smtClean="0"/>
              <a:t>이론을 기각하거나 수정하는 과정</a:t>
            </a:r>
            <a:r>
              <a:rPr lang="en-US" altLang="ko-KR" sz="32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9907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792"/>
    </mc:Choice>
    <mc:Fallback xmlns="">
      <p:transition spd="slow" advTm="77279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2-1. </a:t>
            </a:r>
            <a:r>
              <a:rPr lang="ko-KR" altLang="en-US" b="1" dirty="0" smtClean="0">
                <a:solidFill>
                  <a:srgbClr val="002060"/>
                </a:solidFill>
              </a:rPr>
              <a:t>이론 </a:t>
            </a:r>
            <a:r>
              <a:rPr lang="en-US" altLang="ko-KR" b="1" dirty="0" smtClean="0">
                <a:solidFill>
                  <a:srgbClr val="002060"/>
                </a:solidFill>
              </a:rPr>
              <a:t>(theory)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2" cy="5472608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3000" dirty="0" smtClean="0"/>
              <a:t>“</a:t>
            </a:r>
            <a:r>
              <a:rPr lang="ko-KR" altLang="en-US" sz="3000" dirty="0" smtClean="0"/>
              <a:t>그건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이론적인 이야기죠</a:t>
            </a:r>
            <a:r>
              <a:rPr lang="en-US" altLang="ko-KR" sz="3000" dirty="0" smtClean="0"/>
              <a:t>”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000" dirty="0" smtClean="0"/>
              <a:t>현상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또는 현상의 집합을 설명하는 개념들의 조직</a:t>
            </a:r>
            <a:endParaRPr lang="en-US" altLang="ko-KR" sz="30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3000" dirty="0" smtClean="0"/>
              <a:t>심리적 사건들의 특정 원리에 대한 체계적 요약</a:t>
            </a:r>
            <a:endParaRPr lang="en-US" altLang="ko-KR" sz="30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3000" dirty="0" smtClean="0"/>
              <a:t>행동 기저에 있는 원리를 형성함으로써 현상에 대한 유용한 요약을 제공</a:t>
            </a:r>
            <a:endParaRPr lang="en-US" altLang="ko-KR" sz="3000" dirty="0" smtClean="0"/>
          </a:p>
          <a:p>
            <a:pPr marL="807720" lvl="1" indent="-533400">
              <a:lnSpc>
                <a:spcPct val="110000"/>
              </a:lnSpc>
            </a:pPr>
            <a:r>
              <a:rPr lang="en-US" altLang="ko-KR" sz="2600" dirty="0" smtClean="0"/>
              <a:t>“</a:t>
            </a:r>
            <a:r>
              <a:rPr lang="ko-KR" altLang="en-US" sz="2600" dirty="0" smtClean="0"/>
              <a:t>옆집 사는 </a:t>
            </a:r>
            <a:r>
              <a:rPr lang="en-US" altLang="ko-KR" sz="2600" dirty="0" smtClean="0"/>
              <a:t>A</a:t>
            </a:r>
            <a:r>
              <a:rPr lang="ko-KR" altLang="en-US" sz="2600" dirty="0" smtClean="0"/>
              <a:t>씨는 평소에 잘 울고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자신감도 없고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자살 시도도 많이 하고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언제나 힘이 없고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밤에 잠을 자지 못한다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뒷집의 </a:t>
            </a:r>
            <a:r>
              <a:rPr lang="en-US" altLang="ko-KR" sz="2600" dirty="0" smtClean="0"/>
              <a:t>B</a:t>
            </a:r>
            <a:r>
              <a:rPr lang="ko-KR" altLang="en-US" sz="2600" dirty="0" smtClean="0"/>
              <a:t>씨도 그렇고</a:t>
            </a:r>
            <a:r>
              <a:rPr lang="en-US" altLang="ko-KR" sz="2600" dirty="0" smtClean="0"/>
              <a:t>, C</a:t>
            </a:r>
            <a:r>
              <a:rPr lang="ko-KR" altLang="en-US" sz="2600" dirty="0" smtClean="0"/>
              <a:t>씨도</a:t>
            </a:r>
            <a:r>
              <a:rPr lang="en-US" altLang="ko-KR" sz="2600" dirty="0" smtClean="0"/>
              <a:t>..”</a:t>
            </a:r>
          </a:p>
          <a:p>
            <a:pPr marL="807720" lvl="1" indent="-533400">
              <a:lnSpc>
                <a:spcPct val="110000"/>
              </a:lnSpc>
            </a:pPr>
            <a:r>
              <a:rPr lang="en-US" altLang="ko-KR" sz="2600" dirty="0" smtClean="0"/>
              <a:t>“</a:t>
            </a:r>
            <a:r>
              <a:rPr lang="ko-KR" altLang="en-US" sz="2600" dirty="0" smtClean="0"/>
              <a:t>우울증에 걸리면 </a:t>
            </a:r>
            <a:r>
              <a:rPr lang="ko-KR" altLang="en-US" sz="2600" dirty="0" err="1" smtClean="0"/>
              <a:t>자아존중감이</a:t>
            </a:r>
            <a:r>
              <a:rPr lang="ko-KR" altLang="en-US" sz="2600" dirty="0" smtClean="0"/>
              <a:t> 떨어진다</a:t>
            </a:r>
            <a:r>
              <a:rPr lang="en-US" altLang="ko-KR" sz="2600" dirty="0" smtClean="0"/>
              <a:t>”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9536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05"/>
    </mc:Choice>
    <mc:Fallback xmlns="">
      <p:transition spd="slow" advTm="40390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2-2. </a:t>
            </a:r>
            <a:r>
              <a:rPr lang="ko-KR" altLang="en-US" b="1" dirty="0" smtClean="0">
                <a:solidFill>
                  <a:srgbClr val="002060"/>
                </a:solidFill>
              </a:rPr>
              <a:t>가설 </a:t>
            </a:r>
            <a:r>
              <a:rPr lang="en-US" altLang="ko-KR" b="1" dirty="0" smtClean="0">
                <a:solidFill>
                  <a:srgbClr val="002060"/>
                </a:solidFill>
              </a:rPr>
              <a:t>(hypothesis)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6124" cy="4248472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과학적인 방법으로 이론에서 도출된 명제를 검증하기 위해서는 가설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경험적으로 검증 가능한 예언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을 형성해야 함</a:t>
            </a:r>
            <a:r>
              <a:rPr lang="en-US" altLang="ko-KR" sz="32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이론을 부정하거나 개정할 수 있는 예언</a:t>
            </a: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r>
              <a:rPr lang="en-US" altLang="ko-KR" sz="3200" dirty="0" smtClean="0"/>
              <a:t>“</a:t>
            </a:r>
            <a:r>
              <a:rPr lang="ko-KR" altLang="en-US" sz="3200" dirty="0" smtClean="0"/>
              <a:t>우울증 점수가 높은 사람은 </a:t>
            </a:r>
            <a:r>
              <a:rPr lang="ko-KR" altLang="en-US" sz="3200" dirty="0" err="1" smtClean="0"/>
              <a:t>자아존중감</a:t>
            </a:r>
            <a:r>
              <a:rPr lang="ko-KR" altLang="en-US" sz="3200" dirty="0" smtClean="0"/>
              <a:t> 점수가 낮을 것이다</a:t>
            </a:r>
            <a:r>
              <a:rPr lang="en-US" altLang="ko-KR" sz="3200" dirty="0" smtClean="0"/>
              <a:t>.”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9802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62"/>
    </mc:Choice>
    <mc:Fallback xmlns="">
      <p:transition spd="slow" advTm="101562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1-1. </a:t>
            </a:r>
            <a:r>
              <a:rPr lang="ko-KR" altLang="en-US" b="1" dirty="0" smtClean="0">
                <a:solidFill>
                  <a:srgbClr val="002060"/>
                </a:solidFill>
              </a:rPr>
              <a:t>현대 심리학의 가설설정의 원칙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636124" cy="5472608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우리의 상식과 직관은 편향되어 있다</a:t>
            </a:r>
            <a:r>
              <a:rPr lang="en-US" altLang="ko-KR" sz="32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따라서 가설이 주관적 관찰로 편향되지 않도록 다양한 조치를 취할 필요가 있다</a:t>
            </a:r>
            <a:r>
              <a:rPr lang="en-US" altLang="ko-KR" sz="32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조치 </a:t>
            </a:r>
            <a:r>
              <a:rPr lang="en-US" altLang="ko-KR" sz="2800" dirty="0" smtClean="0"/>
              <a:t>1: </a:t>
            </a:r>
            <a:r>
              <a:rPr lang="ko-KR" altLang="en-US" sz="2800" dirty="0" smtClean="0"/>
              <a:t>다른 학자들이 누구나 자신의 관찰결과를 반복연구</a:t>
            </a:r>
            <a:r>
              <a:rPr lang="en-US" altLang="ko-KR" sz="2800" dirty="0" smtClean="0"/>
              <a:t>(replication)</a:t>
            </a:r>
            <a:r>
              <a:rPr lang="ko-KR" altLang="en-US" sz="2800" dirty="0" smtClean="0"/>
              <a:t>할 수 있도록 </a:t>
            </a:r>
            <a:r>
              <a:rPr lang="ko-KR" altLang="en-US" sz="2800" dirty="0" smtClean="0">
                <a:solidFill>
                  <a:srgbClr val="C00000"/>
                </a:solidFill>
              </a:rPr>
              <a:t>구체적인 조작적 정의</a:t>
            </a:r>
            <a:r>
              <a:rPr lang="en-US" altLang="ko-KR" sz="2800" dirty="0" smtClean="0">
                <a:solidFill>
                  <a:srgbClr val="C00000"/>
                </a:solidFill>
              </a:rPr>
              <a:t>(operational definition)</a:t>
            </a:r>
            <a:r>
              <a:rPr lang="ko-KR" altLang="en-US" sz="2800" dirty="0" smtClean="0">
                <a:solidFill>
                  <a:srgbClr val="C00000"/>
                </a:solidFill>
              </a:rPr>
              <a:t>를 내릴 필요가 있다</a:t>
            </a:r>
            <a:r>
              <a:rPr lang="en-US" altLang="ko-KR" sz="28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조치 </a:t>
            </a:r>
            <a:r>
              <a:rPr lang="en-US" altLang="ko-KR" sz="2800" dirty="0" smtClean="0"/>
              <a:t>2: </a:t>
            </a:r>
            <a:r>
              <a:rPr lang="ko-KR" altLang="en-US" sz="2800" dirty="0" smtClean="0"/>
              <a:t>연구결과를 과학 공동체에게 공개하여 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>
                <a:solidFill>
                  <a:srgbClr val="C00000"/>
                </a:solidFill>
              </a:rPr>
              <a:t>반복연구를</a:t>
            </a:r>
            <a:r>
              <a:rPr lang="ko-KR" altLang="en-US" sz="2800" dirty="0" smtClean="0">
                <a:solidFill>
                  <a:srgbClr val="C00000"/>
                </a:solidFill>
              </a:rPr>
              <a:t> </a:t>
            </a:r>
            <a:r>
              <a:rPr lang="ko-KR" altLang="en-US" sz="2800" dirty="0" smtClean="0">
                <a:solidFill>
                  <a:srgbClr val="C00000"/>
                </a:solidFill>
              </a:rPr>
              <a:t>가능하도록 한다</a:t>
            </a:r>
            <a:r>
              <a:rPr lang="en-US" altLang="ko-KR" sz="2800" dirty="0" smtClean="0">
                <a:solidFill>
                  <a:srgbClr val="C00000"/>
                </a:solidFill>
              </a:rPr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3608" y="4797152"/>
            <a:ext cx="1440160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28"/>
    </mc:Choice>
    <mc:Fallback xmlns="">
      <p:transition spd="slow" advTm="10102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2-3. </a:t>
            </a:r>
            <a:r>
              <a:rPr lang="ko-KR" altLang="en-US" b="1" dirty="0">
                <a:solidFill>
                  <a:srgbClr val="002060"/>
                </a:solidFill>
              </a:rPr>
              <a:t>현대 심리학의 가설설정의 원칙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36124" cy="5112568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3200" dirty="0">
                <a:solidFill>
                  <a:srgbClr val="C00000"/>
                </a:solidFill>
              </a:rPr>
              <a:t>조작적 정의</a:t>
            </a:r>
            <a:r>
              <a:rPr lang="en-US" altLang="ko-KR" sz="3200" dirty="0"/>
              <a:t>: </a:t>
            </a:r>
            <a:r>
              <a:rPr lang="ko-KR" altLang="en-US" sz="3200" dirty="0"/>
              <a:t>연구변인을 정의하는데 사용하는 </a:t>
            </a:r>
            <a:r>
              <a:rPr lang="ko-KR" altLang="en-US" sz="3200" dirty="0" smtClean="0"/>
              <a:t>절차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조작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에 </a:t>
            </a:r>
            <a:r>
              <a:rPr lang="ko-KR" altLang="en-US" sz="3200" dirty="0"/>
              <a:t>대한 </a:t>
            </a:r>
            <a:r>
              <a:rPr lang="ko-KR" altLang="en-US" sz="3200" dirty="0" smtClean="0"/>
              <a:t>진술</a:t>
            </a:r>
            <a:endParaRPr lang="en-US" altLang="ko-KR" sz="3200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sz="3000" dirty="0" smtClean="0"/>
              <a:t>이론적 명제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지능은 학업성취도를 예측한다</a:t>
            </a:r>
            <a:endParaRPr lang="en-US" altLang="ko-KR" sz="3000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sz="3000" dirty="0" smtClean="0"/>
              <a:t>가설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지능점수와 학교 성적간에는 유의미한 정적 상관관계가 있을 것이다</a:t>
            </a:r>
            <a:endParaRPr lang="en-US" altLang="ko-KR" sz="3000" dirty="0" smtClean="0"/>
          </a:p>
          <a:p>
            <a:pPr marL="1082040" lvl="2" indent="-533400">
              <a:lnSpc>
                <a:spcPct val="110000"/>
              </a:lnSpc>
            </a:pPr>
            <a:r>
              <a:rPr lang="ko-KR" altLang="en-US" sz="2600" dirty="0" smtClean="0"/>
              <a:t>지능의 조작적 정의</a:t>
            </a:r>
            <a:r>
              <a:rPr lang="en-US" altLang="ko-KR" sz="2600" dirty="0" smtClean="0"/>
              <a:t>: </a:t>
            </a:r>
            <a:r>
              <a:rPr lang="ko-KR" altLang="en-US" sz="2600" dirty="0" err="1" smtClean="0"/>
              <a:t>웩슬러</a:t>
            </a:r>
            <a:r>
              <a:rPr lang="ko-KR" altLang="en-US" sz="2600" dirty="0" smtClean="0"/>
              <a:t> 지능검사의 점수</a:t>
            </a:r>
            <a:endParaRPr lang="en-US" altLang="ko-KR" sz="2600" dirty="0" smtClean="0"/>
          </a:p>
          <a:p>
            <a:pPr marL="1082040" lvl="2" indent="-533400">
              <a:lnSpc>
                <a:spcPct val="110000"/>
              </a:lnSpc>
            </a:pPr>
            <a:r>
              <a:rPr lang="ko-KR" altLang="en-US" sz="2600" dirty="0" smtClean="0"/>
              <a:t>학교 성적의 조작적 정의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중간고사 </a:t>
            </a:r>
            <a:r>
              <a:rPr lang="en-US" altLang="ko-KR" sz="2600" dirty="0" smtClean="0"/>
              <a:t>GPA</a:t>
            </a:r>
            <a:endParaRPr lang="en-US" altLang="ko-KR" sz="2600" dirty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0567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74"/>
    </mc:Choice>
    <mc:Fallback xmlns="">
      <p:transition spd="slow" advTm="176774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2-3. </a:t>
            </a:r>
            <a:r>
              <a:rPr lang="ko-KR" altLang="en-US" b="1" dirty="0">
                <a:solidFill>
                  <a:srgbClr val="002060"/>
                </a:solidFill>
              </a:rPr>
              <a:t>현대 심리학의 가설설정의 원칙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36124" cy="5544616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반복연구 </a:t>
            </a:r>
            <a:r>
              <a:rPr lang="en-US" altLang="ko-KR" sz="2800" dirty="0" smtClean="0">
                <a:solidFill>
                  <a:srgbClr val="C00000"/>
                </a:solidFill>
              </a:rPr>
              <a:t>(replication): </a:t>
            </a:r>
            <a:r>
              <a:rPr lang="ko-KR" altLang="en-US" sz="2800" dirty="0" smtClean="0"/>
              <a:t>한 연구에서 밝혀진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결과가 다른 참가자와 상황에도 확장될 수 있는 것인지 알아보기 위해 다른 맥락에서 연구의 핵심 발견을 반복하는 연구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좋은 연구는 수많은 반복연구를 통해 특정 연구의 결과가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우연히</a:t>
            </a:r>
            <a:r>
              <a:rPr lang="en-US" altLang="ko-KR" sz="2800" dirty="0" smtClean="0"/>
              <a:t>’ </a:t>
            </a:r>
            <a:r>
              <a:rPr lang="ko-KR" altLang="en-US" sz="2800" dirty="0" smtClean="0"/>
              <a:t>발생한 것이 아니라는 확신이 높아진 연구이다 </a:t>
            </a:r>
            <a:r>
              <a:rPr lang="en-US" altLang="ko-KR" sz="2800" dirty="0" smtClean="0"/>
              <a:t>(Piaget</a:t>
            </a:r>
            <a:r>
              <a:rPr lang="ko-KR" altLang="en-US" sz="2800" dirty="0" smtClean="0"/>
              <a:t>의 일부 발견은 최소한 수백 번의 반복연구에서 일관되게 지지되었다</a:t>
            </a:r>
            <a:r>
              <a:rPr lang="en-US" altLang="ko-KR" sz="2800" dirty="0" smtClean="0"/>
              <a:t>)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반복연구를 위해서 연구자들은 자신의 연구절차와 결과를 과학자 집단에게 공개하여 그들이 이 결과를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검증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할 수 있도록 해야 한다</a:t>
            </a:r>
            <a:r>
              <a:rPr lang="en-US" altLang="ko-KR" sz="2800" dirty="0" smtClean="0"/>
              <a:t>: </a:t>
            </a:r>
            <a:r>
              <a:rPr lang="en-US" altLang="ko-KR" sz="2800" dirty="0" smtClean="0">
                <a:solidFill>
                  <a:srgbClr val="C00000"/>
                </a:solidFill>
              </a:rPr>
              <a:t>Public</a:t>
            </a:r>
            <a:r>
              <a:rPr lang="en-US" altLang="ko-KR" sz="2800" dirty="0" smtClean="0"/>
              <a:t>ation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016217"/>
            <a:ext cx="3456384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8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339"/>
    </mc:Choice>
    <mc:Fallback xmlns="">
      <p:transition spd="slow" advTm="53433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0912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2-3. </a:t>
            </a:r>
            <a:r>
              <a:rPr lang="ko-KR" altLang="en-US" b="1" dirty="0">
                <a:solidFill>
                  <a:srgbClr val="002060"/>
                </a:solidFill>
              </a:rPr>
              <a:t>현대 심리학의 가설설정의 원칙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352928" cy="5832648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현대의 심리학 논문은 위에서 언급한 가설연역적 방식을 통한 과학적 검증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명확한 조작적 정의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반복연구의 가능성을 확대하기 위한 구체적인 방법을 기술하는 것으로 구성되어 있음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대부분의 현대 심리학의 경험적 논문의 체계</a:t>
            </a:r>
            <a:endParaRPr lang="en-US" altLang="ko-KR" sz="2800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초록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이론적 배경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가설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논의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참고문</a:t>
            </a:r>
            <a:r>
              <a:rPr lang="ko-KR" altLang="en-US" dirty="0"/>
              <a:t>헌</a:t>
            </a:r>
            <a:endParaRPr lang="en-US" altLang="ko-KR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9962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1"/>
    </mc:Choice>
    <mc:Fallback xmlns="">
      <p:transition spd="slow" advTm="13335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019" y="1005035"/>
            <a:ext cx="8352928" cy="5544616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2800" dirty="0" smtClean="0"/>
              <a:t>대부분의 심리학의 경험적 논문의 체계</a:t>
            </a:r>
            <a:endParaRPr lang="en-US" altLang="ko-KR" sz="2800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소속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초록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연구에 대한 요약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서론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연구문제의 필요성 언급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이론적 배경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연구문제에 대한 과학적 이론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연구문제를 검증하기 위한 구체적 가설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가설검증을 위한 조작적 정의와 절차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가설검증에 대한 통계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논의</a:t>
            </a:r>
            <a:r>
              <a:rPr lang="en-US" altLang="ko-KR" dirty="0" smtClean="0"/>
              <a:t>: </a:t>
            </a:r>
            <a:r>
              <a:rPr lang="ko-KR" altLang="en-US" dirty="0"/>
              <a:t>결과 요약</a:t>
            </a:r>
            <a:r>
              <a:rPr lang="en-US" altLang="ko-KR" dirty="0"/>
              <a:t>, </a:t>
            </a:r>
            <a:r>
              <a:rPr lang="ko-KR" altLang="en-US" dirty="0"/>
              <a:t>함의</a:t>
            </a:r>
            <a:r>
              <a:rPr lang="en-US" altLang="ko-KR" dirty="0"/>
              <a:t>, </a:t>
            </a:r>
            <a:r>
              <a:rPr lang="ko-KR" altLang="en-US" dirty="0"/>
              <a:t>한계</a:t>
            </a:r>
            <a:r>
              <a:rPr lang="en-US" altLang="ko-KR" dirty="0"/>
              <a:t>, </a:t>
            </a:r>
            <a:r>
              <a:rPr lang="ko-KR" altLang="en-US" dirty="0"/>
              <a:t>추후연구에 대한 제언 </a:t>
            </a:r>
            <a:endParaRPr lang="en-US" altLang="ko-KR" dirty="0" smtClean="0"/>
          </a:p>
          <a:p>
            <a:pPr marL="807720" lvl="1" indent="-533400">
              <a:lnSpc>
                <a:spcPct val="110000"/>
              </a:lnSpc>
            </a:pPr>
            <a:r>
              <a:rPr lang="ko-KR" altLang="en-US" dirty="0" smtClean="0"/>
              <a:t>참고문헌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연구에 언급된 모든 이전 연구의 리스트</a:t>
            </a:r>
            <a:endParaRPr lang="en-US" altLang="ko-KR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91790" y="1988840"/>
            <a:ext cx="8212658" cy="4248472"/>
            <a:chOff x="395536" y="1988840"/>
            <a:chExt cx="8212658" cy="42484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006522"/>
              <a:ext cx="8212658" cy="4230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연결선 2"/>
            <p:cNvCxnSpPr/>
            <p:nvPr/>
          </p:nvCxnSpPr>
          <p:spPr>
            <a:xfrm>
              <a:off x="1259632" y="1988840"/>
              <a:ext cx="237626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251520" y="2420888"/>
            <a:ext cx="8708695" cy="4104456"/>
            <a:chOff x="213189" y="2492896"/>
            <a:chExt cx="8708695" cy="4104456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89" y="2564904"/>
              <a:ext cx="8708695" cy="4032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직선 연결선 10"/>
            <p:cNvCxnSpPr/>
            <p:nvPr/>
          </p:nvCxnSpPr>
          <p:spPr>
            <a:xfrm>
              <a:off x="1259632" y="2492896"/>
              <a:ext cx="302433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09172" y="2852936"/>
            <a:ext cx="8856985" cy="3096344"/>
            <a:chOff x="107503" y="2924944"/>
            <a:chExt cx="8988825" cy="3096344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2996952"/>
              <a:ext cx="8988825" cy="302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직선 연결선 12"/>
            <p:cNvCxnSpPr/>
            <p:nvPr/>
          </p:nvCxnSpPr>
          <p:spPr>
            <a:xfrm>
              <a:off x="1259632" y="2924944"/>
              <a:ext cx="4036542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248564" y="3356992"/>
            <a:ext cx="8700282" cy="2808312"/>
            <a:chOff x="251521" y="3356992"/>
            <a:chExt cx="8700282" cy="2808312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55886" y="3356992"/>
              <a:ext cx="562037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1" y="3429000"/>
              <a:ext cx="8700282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51520" y="226740"/>
            <a:ext cx="8684516" cy="3562300"/>
            <a:chOff x="179512" y="260648"/>
            <a:chExt cx="8684516" cy="3562300"/>
          </a:xfrm>
        </p:grpSpPr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60648"/>
              <a:ext cx="8684516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직선 연결선 20"/>
            <p:cNvCxnSpPr/>
            <p:nvPr/>
          </p:nvCxnSpPr>
          <p:spPr>
            <a:xfrm>
              <a:off x="1281077" y="3822948"/>
              <a:ext cx="588321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3648" y="2310780"/>
              <a:ext cx="734481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51520" y="2670820"/>
              <a:ext cx="5883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219765" y="116632"/>
            <a:ext cx="8672715" cy="4538811"/>
            <a:chOff x="179512" y="186333"/>
            <a:chExt cx="8672715" cy="4538811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11" y="1844824"/>
              <a:ext cx="8587016" cy="253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6333"/>
              <a:ext cx="8496944" cy="1658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직선 연결선 31"/>
            <p:cNvCxnSpPr/>
            <p:nvPr/>
          </p:nvCxnSpPr>
          <p:spPr>
            <a:xfrm>
              <a:off x="1259632" y="4725144"/>
              <a:ext cx="3600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580112" y="2689870"/>
              <a:ext cx="30963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65211" y="2958852"/>
              <a:ext cx="517088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47807" y="476672"/>
            <a:ext cx="8788689" cy="6256869"/>
            <a:chOff x="251519" y="476672"/>
            <a:chExt cx="8788689" cy="6256869"/>
          </a:xfrm>
        </p:grpSpPr>
        <p:grpSp>
          <p:nvGrpSpPr>
            <p:cNvPr id="36" name="그룹 35"/>
            <p:cNvGrpSpPr/>
            <p:nvPr/>
          </p:nvGrpSpPr>
          <p:grpSpPr>
            <a:xfrm>
              <a:off x="611560" y="1916832"/>
              <a:ext cx="8428648" cy="3268935"/>
              <a:chOff x="611560" y="1916832"/>
              <a:chExt cx="8428648" cy="3268935"/>
            </a:xfrm>
          </p:grpSpPr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916832"/>
                <a:ext cx="8428648" cy="1152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419872" y="4753719"/>
                <a:ext cx="648072" cy="43204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화살표 연결선 46"/>
              <p:cNvCxnSpPr>
                <a:endCxn id="46" idx="0"/>
              </p:cNvCxnSpPr>
              <p:nvPr/>
            </p:nvCxnSpPr>
            <p:spPr>
              <a:xfrm flipH="1">
                <a:off x="3743908" y="3068960"/>
                <a:ext cx="324036" cy="1684759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95536" y="4753719"/>
              <a:ext cx="8542354" cy="1979822"/>
              <a:chOff x="395536" y="4753719"/>
              <a:chExt cx="8542354" cy="1979822"/>
            </a:xfrm>
          </p:grpSpPr>
          <p:pic>
            <p:nvPicPr>
              <p:cNvPr id="42" name="Picture 1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5301208"/>
                <a:ext cx="8542354" cy="1432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4211960" y="4753719"/>
                <a:ext cx="3744416" cy="43204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꺾인 연결선 43"/>
              <p:cNvCxnSpPr>
                <a:endCxn id="43" idx="3"/>
              </p:cNvCxnSpPr>
              <p:nvPr/>
            </p:nvCxnSpPr>
            <p:spPr>
              <a:xfrm rot="10800000">
                <a:off x="7956376" y="4969743"/>
                <a:ext cx="576064" cy="331468"/>
              </a:xfrm>
              <a:prstGeom prst="bentConnector3">
                <a:avLst>
                  <a:gd name="adj1" fmla="val -1257"/>
                </a:avLst>
              </a:prstGeom>
              <a:ln w="571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251519" y="476672"/>
              <a:ext cx="8640961" cy="4709095"/>
              <a:chOff x="251519" y="476672"/>
              <a:chExt cx="8640961" cy="4709095"/>
            </a:xfrm>
          </p:grpSpPr>
          <p:pic>
            <p:nvPicPr>
              <p:cNvPr id="39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19" y="476672"/>
                <a:ext cx="8640961" cy="1152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직사각형 39"/>
              <p:cNvSpPr/>
              <p:nvPr/>
            </p:nvSpPr>
            <p:spPr>
              <a:xfrm>
                <a:off x="1979712" y="4753719"/>
                <a:ext cx="1332148" cy="43204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꺾인 연결선 40"/>
              <p:cNvCxnSpPr/>
              <p:nvPr/>
            </p:nvCxnSpPr>
            <p:spPr>
              <a:xfrm rot="16200000" flipH="1">
                <a:off x="-443565" y="2456889"/>
                <a:ext cx="3240361" cy="1584179"/>
              </a:xfrm>
              <a:prstGeom prst="bentConnector3">
                <a:avLst>
                  <a:gd name="adj1" fmla="val 99971"/>
                </a:avLst>
              </a:prstGeom>
              <a:ln w="571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107504" y="463611"/>
            <a:ext cx="8712968" cy="5125629"/>
            <a:chOff x="179512" y="535619"/>
            <a:chExt cx="8712968" cy="5125629"/>
          </a:xfrm>
        </p:grpSpPr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35619"/>
              <a:ext cx="8712968" cy="4633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0" name="직선 연결선 49"/>
            <p:cNvCxnSpPr/>
            <p:nvPr/>
          </p:nvCxnSpPr>
          <p:spPr>
            <a:xfrm>
              <a:off x="1259632" y="5661248"/>
              <a:ext cx="669674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79512" y="1004120"/>
            <a:ext cx="8856984" cy="5305200"/>
            <a:chOff x="107504" y="1004120"/>
            <a:chExt cx="8856984" cy="5305200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04120"/>
              <a:ext cx="8856984" cy="840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74" y="2162096"/>
              <a:ext cx="8850114" cy="14829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74" y="4530426"/>
              <a:ext cx="8850114" cy="17788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직선 연결선 27"/>
            <p:cNvCxnSpPr/>
            <p:nvPr/>
          </p:nvCxnSpPr>
          <p:spPr>
            <a:xfrm>
              <a:off x="1259632" y="4293096"/>
              <a:ext cx="562037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58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000"/>
    </mc:Choice>
    <mc:Fallback xmlns="">
      <p:transition spd="slow" advTm="21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3528" y="639242"/>
            <a:ext cx="8265276" cy="35147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6" y="1052658"/>
            <a:ext cx="2867183" cy="307249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11960" y="4221088"/>
            <a:ext cx="4720084" cy="23143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7" y="4668100"/>
            <a:ext cx="2112970" cy="184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사각형 설명선 16"/>
          <p:cNvSpPr/>
          <p:nvPr/>
        </p:nvSpPr>
        <p:spPr>
          <a:xfrm>
            <a:off x="2185737" y="4917008"/>
            <a:ext cx="4052446" cy="1426532"/>
          </a:xfrm>
          <a:prstGeom prst="wedgeRectCallout">
            <a:avLst>
              <a:gd name="adj1" fmla="val 70026"/>
              <a:gd name="adj2" fmla="val -2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까먹었으니까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78056" y="260648"/>
            <a:ext cx="5102055" cy="4464496"/>
          </a:xfrm>
          <a:prstGeom prst="wedgeRectCallout">
            <a:avLst>
              <a:gd name="adj1" fmla="val 70026"/>
              <a:gd name="adj2" fmla="val -2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인간은 모든 외부 정보를 동일하게 처리하지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어떠한 외부 정보는 기억 시스템에 </a:t>
            </a:r>
            <a:r>
              <a:rPr lang="ko-KR" altLang="en-US" sz="2000" dirty="0">
                <a:solidFill>
                  <a:srgbClr val="FF0000"/>
                </a:solidFill>
              </a:rPr>
              <a:t>부호화 자체가 안될 수도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부호화가 성공하였다 하더라도 기억 저장고의 문제로 인해 </a:t>
            </a:r>
            <a:r>
              <a:rPr lang="ko-KR" altLang="en-US" sz="2000" dirty="0">
                <a:solidFill>
                  <a:srgbClr val="FF0000"/>
                </a:solidFill>
              </a:rPr>
              <a:t>변경되거나 </a:t>
            </a:r>
            <a:r>
              <a:rPr lang="ko-KR" altLang="en-US" sz="2000" dirty="0" smtClean="0">
                <a:solidFill>
                  <a:srgbClr val="FF0000"/>
                </a:solidFill>
              </a:rPr>
              <a:t>소실</a:t>
            </a:r>
            <a:r>
              <a:rPr lang="ko-KR" altLang="en-US" sz="2000" dirty="0" smtClean="0"/>
              <a:t>될 </a:t>
            </a:r>
            <a:r>
              <a:rPr lang="ko-KR" altLang="en-US" sz="2000" dirty="0"/>
              <a:t>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저장이 되어 있다 하더라도 간섭이나 동기</a:t>
            </a:r>
            <a:r>
              <a:rPr lang="en-US" altLang="ko-KR" sz="2000" dirty="0"/>
              <a:t>, </a:t>
            </a:r>
            <a:r>
              <a:rPr lang="ko-KR" altLang="en-US" sz="2000" dirty="0"/>
              <a:t>인출단서의 영향에 의해 </a:t>
            </a:r>
            <a:r>
              <a:rPr lang="ko-KR" altLang="en-US" sz="2000" dirty="0">
                <a:solidFill>
                  <a:srgbClr val="FF0000"/>
                </a:solidFill>
              </a:rPr>
              <a:t>기억인출이 실패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조건들의 결과로 입력된 혹은 입력되고자 했던 정보가 미래에 다시 인출되지 </a:t>
            </a:r>
            <a:r>
              <a:rPr lang="ko-KR" altLang="en-US" sz="2000" dirty="0" smtClean="0"/>
              <a:t>못할 때 </a:t>
            </a:r>
            <a:r>
              <a:rPr lang="ko-KR" altLang="en-US" sz="2000" dirty="0"/>
              <a:t>우리는 이것을 </a:t>
            </a:r>
            <a:r>
              <a:rPr lang="en-US" altLang="ko-KR" sz="2000" dirty="0"/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망각</a:t>
            </a:r>
            <a:r>
              <a:rPr lang="en-US" altLang="ko-KR" sz="2000" dirty="0"/>
              <a:t>'</a:t>
            </a:r>
            <a:r>
              <a:rPr lang="ko-KR" altLang="en-US" sz="2000" dirty="0"/>
              <a:t>이라고 부른다</a:t>
            </a:r>
            <a:r>
              <a:rPr lang="en-US" altLang="ko-KR" sz="2000" dirty="0"/>
              <a:t>. 2</a:t>
            </a:r>
            <a:r>
              <a:rPr lang="ko-KR" altLang="en-US" sz="2000" dirty="0" smtClean="0"/>
              <a:t>년 전 </a:t>
            </a:r>
            <a:r>
              <a:rPr lang="ko-KR" altLang="en-US" sz="2000" dirty="0"/>
              <a:t>오늘 메뉴가 생각이 나지 않는 이유도 </a:t>
            </a:r>
            <a:r>
              <a:rPr lang="ko-KR" altLang="en-US" sz="2000" dirty="0">
                <a:solidFill>
                  <a:srgbClr val="FF0000"/>
                </a:solidFill>
              </a:rPr>
              <a:t>위의 원인 중의 하나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혹은 복합적인 과정의 결과로써 설명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250952" y="526966"/>
            <a:ext cx="238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심리학자라면</a:t>
            </a:r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76196" y="4218033"/>
            <a:ext cx="238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아이도 안다</a:t>
            </a:r>
            <a:r>
              <a:rPr lang="en-US" altLang="ko-KR" sz="2400" dirty="0" smtClean="0"/>
              <a:t>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60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85"/>
    </mc:Choice>
    <mc:Fallback xmlns="">
      <p:transition spd="slow" advTm="22048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440160" cy="63408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>
                <a:solidFill>
                  <a:srgbClr val="002060"/>
                </a:solidFill>
              </a:rPr>
              <a:t>차 </a:t>
            </a:r>
            <a:r>
              <a:rPr lang="ko-KR" altLang="en-US" sz="4400" dirty="0" err="1" smtClean="0">
                <a:solidFill>
                  <a:srgbClr val="002060"/>
                </a:solidFill>
              </a:rPr>
              <a:t>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33670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1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왜 과학적으로 심리학을 연구해야 하는가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한계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오류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결과로부터 원인의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과신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우리의 기대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2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구성요소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이론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가설</a:t>
            </a:r>
            <a:r>
              <a:rPr lang="en-US" altLang="ko-KR" sz="2400" dirty="0" smtClean="0">
                <a:solidFill>
                  <a:srgbClr val="000000"/>
                </a:solidFill>
              </a:rPr>
              <a:t>  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현대 심리학의 가설설정의 원칙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3</a:t>
            </a:r>
            <a:r>
              <a:rPr lang="en-US" altLang="ko-KR" sz="2800" dirty="0">
                <a:solidFill>
                  <a:srgbClr val="C00000"/>
                </a:solidFill>
              </a:rPr>
              <a:t>. </a:t>
            </a:r>
            <a:r>
              <a:rPr lang="ko-KR" altLang="en-US" sz="2800" dirty="0">
                <a:solidFill>
                  <a:srgbClr val="C0000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C00000"/>
                </a:solidFill>
              </a:rPr>
              <a:t>: </a:t>
            </a:r>
            <a:r>
              <a:rPr lang="ko-KR" altLang="en-US" sz="2800" dirty="0" err="1">
                <a:solidFill>
                  <a:srgbClr val="C00000"/>
                </a:solidFill>
              </a:rPr>
              <a:t>기술법</a:t>
            </a:r>
            <a:endParaRPr lang="ko-KR" altLang="en-US" sz="2800" dirty="0">
              <a:solidFill>
                <a:srgbClr val="C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    1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사례연구 </a:t>
            </a:r>
            <a:r>
              <a:rPr lang="en-US" altLang="ko-KR" sz="2400" dirty="0" smtClean="0">
                <a:solidFill>
                  <a:srgbClr val="C00000"/>
                </a:solidFill>
              </a:rPr>
              <a:t>	2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설문지 </a:t>
            </a:r>
            <a:r>
              <a:rPr lang="en-US" altLang="ko-KR" sz="2400" dirty="0" smtClean="0">
                <a:solidFill>
                  <a:srgbClr val="C00000"/>
                </a:solidFill>
              </a:rPr>
              <a:t>	3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>
                <a:solidFill>
                  <a:srgbClr val="C00000"/>
                </a:solidFill>
              </a:rPr>
              <a:t>자연관찰법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   4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참여관찰법 </a:t>
            </a:r>
            <a:r>
              <a:rPr lang="en-US" altLang="ko-KR" sz="2400" dirty="0" smtClean="0">
                <a:solidFill>
                  <a:srgbClr val="C00000"/>
                </a:solidFill>
              </a:rPr>
              <a:t>	5) </a:t>
            </a:r>
            <a:r>
              <a:rPr lang="ko-KR" altLang="en-US" sz="2400" dirty="0">
                <a:solidFill>
                  <a:srgbClr val="C00000"/>
                </a:solidFill>
              </a:rPr>
              <a:t>심리검사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4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상관법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상관계수  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상관 연구를 통한 인과관계의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5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</a:rPr>
              <a:t>실험법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80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10"/>
    </mc:Choice>
    <mc:Fallback xmlns="">
      <p:transition spd="slow" advTm="9461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96752"/>
            <a:ext cx="8892480" cy="5040560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가장 오래된 연구방법 중 하나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하나나 소수의 인간을 매우 정교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하게 관찰하는 기법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사례연구가 유용하게 이용될 때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8127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전체 사례가 원래 적을 때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특정 뇌 질환을 앓고 있는 환자연구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8127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연구의 비용이 너무 막대할 때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침팬지가 인간의 언어를 할 수 있을까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하나의 케이스에 모든 자원을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집중할 수 있음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연구했던 침팬지가 하필 천재 침팬지였어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rgbClr val="002060"/>
                </a:solidFill>
                <a:latin typeface="+mj-ea"/>
              </a:rPr>
              <a:t>3-1. </a:t>
            </a:r>
            <a:r>
              <a:rPr lang="ko-KR" altLang="en-US" sz="3200" dirty="0" err="1" smtClean="0">
                <a:solidFill>
                  <a:srgbClr val="002060"/>
                </a:solidFill>
                <a:latin typeface="+mj-ea"/>
              </a:rPr>
              <a:t>기술법</a:t>
            </a:r>
            <a:r>
              <a:rPr lang="en-US" altLang="ko-KR" sz="3200" dirty="0" smtClean="0">
                <a:solidFill>
                  <a:srgbClr val="002060"/>
                </a:solidFill>
                <a:latin typeface="+mj-ea"/>
              </a:rPr>
              <a:t>: Case studies </a:t>
            </a:r>
            <a:r>
              <a:rPr lang="ko-KR" altLang="en-US" sz="3200" dirty="0" smtClean="0">
                <a:solidFill>
                  <a:srgbClr val="002060"/>
                </a:solidFill>
                <a:latin typeface="+mj-ea"/>
              </a:rPr>
              <a:t>사례연구</a:t>
            </a:r>
            <a:endParaRPr lang="ko-KR" altLang="en-US" sz="320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4" name="Picture 5" descr="un01-p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48996"/>
            <a:ext cx="2827134" cy="219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9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110"/>
    </mc:Choice>
    <mc:Fallback xmlns="">
      <p:transition spd="slow" advTm="78111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980728"/>
            <a:ext cx="8748464" cy="5688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자신의 태도나 사람들의 행동에 대해 묻고 답하는 방식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일반적으로 가장 많이 쓰이는 연구방식으로 </a:t>
            </a:r>
            <a:r>
              <a:rPr lang="ko-KR" altLang="en-US" sz="3200" dirty="0" err="1" smtClean="0">
                <a:latin typeface="Times New Roman" pitchFamily="18" charset="0"/>
                <a:cs typeface="Times New Roman" pitchFamily="18" charset="0"/>
              </a:rPr>
              <a:t>앙케이트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설문조사 등 다양한 용어로 쓰임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다시 태어난다면 누가 되고 싶으세요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108127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장동건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20%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박지성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15%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이건희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12%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싸다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쉽다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질문방식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표본방식 등이 미묘하게 영향 미침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44624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3-2. </a:t>
            </a:r>
            <a:r>
              <a:rPr lang="ko-KR" altLang="en-US" sz="3600" dirty="0" err="1" smtClean="0">
                <a:solidFill>
                  <a:srgbClr val="002060"/>
                </a:solidFill>
                <a:latin typeface="+mj-ea"/>
              </a:rPr>
              <a:t>기술법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: Survey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설문지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89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13"/>
    </mc:Choice>
    <mc:Fallback xmlns="">
      <p:transition spd="slow" advTm="18371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52736"/>
            <a:ext cx="8604448" cy="5328592"/>
          </a:xfrm>
        </p:spPr>
        <p:txBody>
          <a:bodyPr>
            <a:noAutofit/>
          </a:bodyPr>
          <a:lstStyle/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“Do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you agree that cigarette ads should be not allowed on 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TV?”’</a:t>
            </a:r>
            <a:r>
              <a:rPr lang="en-US" altLang="ko-KR" sz="3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. “Do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you agree that cigarette ads should be forbidden on 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TV?”;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아이를 때려본 적 있나요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?” vs. “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아이에게 신체적 처벌이 필요할 때가 언제라고 생각하나요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?”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solidFill>
                  <a:srgbClr val="002060"/>
                </a:solidFill>
              </a:rPr>
              <a:t>3-2. </a:t>
            </a:r>
            <a:r>
              <a:rPr lang="ko-KR" altLang="en-US" sz="4000" dirty="0" smtClean="0">
                <a:solidFill>
                  <a:srgbClr val="002060"/>
                </a:solidFill>
              </a:rPr>
              <a:t>설문지 방식의 논란들</a:t>
            </a:r>
            <a:r>
              <a:rPr lang="en-US" altLang="ko-KR" sz="4000" dirty="0" smtClean="0">
                <a:solidFill>
                  <a:srgbClr val="002060"/>
                </a:solidFill>
              </a:rPr>
              <a:t>: </a:t>
            </a:r>
            <a:r>
              <a:rPr lang="ko-KR" altLang="en-US" sz="4000" dirty="0" smtClean="0">
                <a:solidFill>
                  <a:srgbClr val="002060"/>
                </a:solidFill>
              </a:rPr>
              <a:t>질문방식</a:t>
            </a:r>
            <a:endParaRPr lang="ko-KR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238"/>
    </mc:Choice>
    <mc:Fallback xmlns="">
      <p:transition spd="slow" advTm="583238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96" y="908720"/>
            <a:ext cx="8856984" cy="5949280"/>
          </a:xfrm>
        </p:spPr>
        <p:txBody>
          <a:bodyPr>
            <a:noAutofit/>
          </a:bodyPr>
          <a:lstStyle/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표본은 전집을 대표해야 하는데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설문지로는 쉽게 해결하기 </a:t>
            </a:r>
            <a:r>
              <a:rPr lang="ko-KR" altLang="en-US" sz="2800" dirty="0" err="1" smtClean="0">
                <a:latin typeface="Times New Roman" pitchFamily="18" charset="0"/>
                <a:cs typeface="Times New Roman" pitchFamily="18" charset="0"/>
              </a:rPr>
              <a:t>힘듬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전집 </a:t>
            </a:r>
            <a:r>
              <a:rPr lang="en-US" altLang="ko-KR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(Population)</a:t>
            </a: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조사 대상 전 집단</a:t>
            </a: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실제로 가능한가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가능은 하겠지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돈이 한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조원 정도 있다면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무선 표본 </a:t>
            </a:r>
            <a:r>
              <a:rPr lang="en-US" altLang="ko-KR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(Random Sample)</a:t>
            </a: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각 집단에 동일하게 선택될 가능성을 가진 대상을 선정하여 조사</a:t>
            </a: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앞쪽에 앉은 사람과 뒤쪽에 앉은 사람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주사위를 돌려서 짝수와 홀수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</a:rPr>
              <a:t>3-2. </a:t>
            </a:r>
            <a:r>
              <a:rPr lang="ko-KR" altLang="en-US" sz="3600" dirty="0" smtClean="0">
                <a:solidFill>
                  <a:srgbClr val="002060"/>
                </a:solidFill>
              </a:rPr>
              <a:t>설문지 방식의 논란들</a:t>
            </a:r>
            <a:r>
              <a:rPr lang="en-US" altLang="ko-KR" sz="3600" dirty="0" smtClean="0">
                <a:solidFill>
                  <a:srgbClr val="002060"/>
                </a:solidFill>
              </a:rPr>
              <a:t>: </a:t>
            </a:r>
            <a:r>
              <a:rPr lang="ko-KR" altLang="en-US" sz="3600" dirty="0" smtClean="0">
                <a:solidFill>
                  <a:srgbClr val="002060"/>
                </a:solidFill>
              </a:rPr>
              <a:t>표본의 문제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3789040"/>
            <a:ext cx="4536504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68"/>
    </mc:Choice>
    <mc:Fallback xmlns="">
      <p:transition spd="slow" advTm="681368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35896" y="1484784"/>
            <a:ext cx="5256584" cy="525658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상황을 조작하거나 통제하지 않고 자연스러운 맥락에서 행동을 관찰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기록하는 방식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세 아이들의 또래역동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우리는 실험실에 살고 있는 게 아니라 실제 세상에서 살고 있다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연구자가 할 수 있는 것이라곤 기다리는 것 밖에 없다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3-3. </a:t>
            </a:r>
            <a:r>
              <a:rPr lang="ko-KR" altLang="en-US" sz="3600" dirty="0" err="1" smtClean="0">
                <a:solidFill>
                  <a:srgbClr val="002060"/>
                </a:solidFill>
                <a:latin typeface="+mj-ea"/>
              </a:rPr>
              <a:t>기술법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: Naturalistic observation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자연관찰법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4" name="Picture 4" descr="un01-p23-bot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3573463" cy="49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0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99"/>
    </mc:Choice>
    <mc:Fallback xmlns="">
      <p:transition spd="slow" advTm="329699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99992" y="3645024"/>
            <a:ext cx="4392488" cy="295232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장점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원하는 행동을 연구자가 임의로 야기할 수 있음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단점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: ‘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참여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자체가 객관성을 저해할 가능성이 높음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3-4. </a:t>
            </a:r>
            <a:r>
              <a:rPr lang="ko-KR" altLang="en-US" sz="3600" dirty="0" err="1" smtClean="0">
                <a:solidFill>
                  <a:srgbClr val="002060"/>
                </a:solidFill>
                <a:latin typeface="+mj-ea"/>
              </a:rPr>
              <a:t>기술법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: Participant observation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참여관찰법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" y="3735704"/>
            <a:ext cx="3870985" cy="2737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138386" y="1196752"/>
            <a:ext cx="8610078" cy="52565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연구자가 특정 상황에 적극적으로 개입한 상태에서 관찰을 수행하는 기법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사회적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물리적으로 고립된 집단의 연구에 특히 유용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예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이단종교집단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특정 청소년 집단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특정 문화집단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49"/>
    </mc:Choice>
    <mc:Fallback xmlns="">
      <p:transition spd="slow" advTm="192049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484784"/>
            <a:ext cx="8784976" cy="5184576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각종 심리적 기능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예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인지기능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성격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자아개념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이나 생리적 상태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800" dirty="0" err="1" smtClean="0">
                <a:latin typeface="Times New Roman" pitchFamily="18" charset="0"/>
                <a:cs typeface="Times New Roman" pitchFamily="18" charset="0"/>
              </a:rPr>
              <a:t>심박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뇌파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호르몬 수준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를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보통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수량화된 형식으로 측정하는 방식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IQ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검사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인지능력을 수량화하여 검사하는 측정치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우울검사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우울증의 정도를 수량화하여 검사하는 측정치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어떤 검사를 사용해야 하는가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좋은 검사는 최소한 다음의 두 가지 차원에서 높은 수준을 유지할 필요가 있다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신뢰도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(reliability)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타당도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(validity)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3-5. </a:t>
            </a:r>
            <a:r>
              <a:rPr lang="ko-KR" altLang="en-US" sz="3600" dirty="0" err="1" smtClean="0">
                <a:solidFill>
                  <a:srgbClr val="002060"/>
                </a:solidFill>
                <a:latin typeface="+mj-ea"/>
              </a:rPr>
              <a:t>기술법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: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심리검사 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(psychological testing)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49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201"/>
    </mc:Choice>
    <mc:Fallback xmlns="">
      <p:transition spd="slow" advTm="356201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547260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검사의 결과가 얼마나 </a:t>
            </a:r>
            <a:r>
              <a:rPr lang="ko-KR" altLang="en-US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일관적</a:t>
            </a: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으로 보고되는가 여부</a:t>
            </a:r>
            <a:endParaRPr lang="en-US" altLang="ko-KR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재검사 신뢰도 </a:t>
            </a:r>
            <a:r>
              <a:rPr lang="en-US" altLang="ko-KR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(test-retest reliability) </a:t>
            </a:r>
            <a:r>
              <a:rPr lang="en-US" altLang="ko-KR" sz="29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특정 검사를 반복하였을 때 유사한 결과가 도출되는지의 정도</a:t>
            </a:r>
            <a:endParaRPr lang="en-US" altLang="ko-KR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평정자간 신뢰도 </a:t>
            </a:r>
            <a:r>
              <a:rPr lang="en-US" altLang="ko-KR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(inter-rater reliability) </a:t>
            </a:r>
            <a:r>
              <a:rPr lang="en-US" altLang="ko-KR" sz="29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같은 방식으로 다른 사람이 평정하였을 때 유사한 결과가 도출되는 지의 정도</a:t>
            </a:r>
            <a:endParaRPr lang="en-US" altLang="ko-KR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내적 합치도 </a:t>
            </a:r>
            <a:r>
              <a:rPr lang="en-US" altLang="ko-KR" sz="29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(internal consistency) </a:t>
            </a:r>
            <a:r>
              <a:rPr lang="en-US" altLang="ko-KR" sz="29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특정</a:t>
            </a:r>
            <a:r>
              <a:rPr lang="en-US" altLang="ko-KR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900" dirty="0" smtClean="0">
                <a:latin typeface="Times New Roman" pitchFamily="18" charset="0"/>
                <a:cs typeface="Times New Roman" pitchFamily="18" charset="0"/>
              </a:rPr>
              <a:t>검사의 각 문항간의 상관관계가 얼마나 높은지 여부</a:t>
            </a:r>
            <a:endParaRPr lang="en-US" altLang="ko-KR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3-5.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심리검사의 신뢰도 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(reliability)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124744"/>
            <a:ext cx="1080120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984"/>
    </mc:Choice>
    <mc:Fallback xmlns="">
      <p:transition spd="slow" advTm="467984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특정 검사가 측정하고자 하는 것을 얼마나 제대로 측정하는 지 여부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내용타당도 </a:t>
            </a:r>
            <a:r>
              <a:rPr lang="en-US" altLang="ko-KR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(content validity)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특정 검사가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측정하고자 하는 내용을 제대로 반영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(represent)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하는지 여부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초등학교 저학년 산수검사에서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덧셈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뺄셈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곱셈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나눗셈의 영역이 고르게 반영되어 있는가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준거타당도</a:t>
            </a:r>
            <a:r>
              <a:rPr lang="ko-KR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(criterion validity)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특정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검사가 그와 유사한 다른 준거 검사와 얼마나 유사한지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새로운 성격검사와 기존에 이미 타당하다고 판정된 성격검사와의 상관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구성타당도 </a:t>
            </a:r>
            <a:r>
              <a:rPr lang="en-US" altLang="ko-KR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(construct validity)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특정 검사가 측정하는 영역이 실제 그 검사로 측정하고자 하는 이론적 구성개념을 잘 반영하는지 여부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지능검사점수</a:t>
            </a:r>
            <a:r>
              <a:rPr lang="ko-KR" altLang="en-US" sz="2400" dirty="0" smtClean="0"/>
              <a:t>↑ →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학업성취도검사</a:t>
            </a:r>
            <a:r>
              <a:rPr lang="ko-KR" altLang="en-US" sz="2400" dirty="0" smtClean="0"/>
              <a:t>↑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400" dirty="0" err="1" smtClean="0">
                <a:latin typeface="Times New Roman" pitchFamily="18" charset="0"/>
                <a:cs typeface="Times New Roman" pitchFamily="18" charset="0"/>
              </a:rPr>
              <a:t>퇴학률</a:t>
            </a:r>
            <a:r>
              <a:rPr lang="ko-KR" altLang="en-US" sz="2400" dirty="0" smtClean="0"/>
              <a:t>↓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신장</a:t>
            </a:r>
            <a:r>
              <a:rPr lang="en-US" altLang="ko-KR" sz="2400" dirty="0" smtClean="0"/>
              <a:t>×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3-5.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심리검사의 타당도 </a:t>
            </a:r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(validity)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3429000"/>
            <a:ext cx="1584176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044"/>
    </mc:Choice>
    <mc:Fallback xmlns="">
      <p:transition spd="slow" advTm="82404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98984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1-1. </a:t>
            </a:r>
            <a:r>
              <a:rPr lang="ko-KR" altLang="en-US" b="1" dirty="0" smtClean="0">
                <a:solidFill>
                  <a:srgbClr val="002060"/>
                </a:solidFill>
              </a:rPr>
              <a:t>우리는 인간에 대해 얼마나 많은 상식을 가지고 있는가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636124" cy="4680520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상식이 통하는 사회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는 좋은 사회</a:t>
            </a:r>
            <a:r>
              <a:rPr lang="en-US" altLang="ko-KR" sz="3200" dirty="0" smtClean="0"/>
              <a:t>.. </a:t>
            </a:r>
            <a:r>
              <a:rPr lang="ko-KR" altLang="en-US" sz="3200" dirty="0" smtClean="0"/>
              <a:t>인가</a:t>
            </a:r>
            <a:r>
              <a:rPr lang="en-US" altLang="ko-KR" sz="3200" dirty="0" smtClean="0"/>
              <a:t>?</a:t>
            </a:r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최소한 과학의 세계에서는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상식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직관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은 많은 문제를 가지고 있음</a:t>
            </a: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첫째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우리의 상식은 의외로 틀릴 가능성이 높다</a:t>
            </a: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/>
              <a:t>둘째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상식과 직관은 너무 주관적이며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다양한 오류에 노출되어 있다</a:t>
            </a:r>
            <a:r>
              <a:rPr lang="en-US" altLang="ko-KR" sz="32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202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355"/>
    </mc:Choice>
    <mc:Fallback xmlns="">
      <p:transition spd="slow" advTm="333355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107504" y="1052736"/>
            <a:ext cx="3960440" cy="525658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원칙적으로 독립적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신뢰도가 높다고 언제나 타당도가 높은 것은 아님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현실적으로 보통 타당도가 높은 검사는 신뢰도가 높은 편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왜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제대로 된 타당도 검사와 신뢰도 검사를 수행하기 위해서는 상당한 비용과 노력이 수반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특히 타당도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09728" indent="0">
              <a:lnSpc>
                <a:spcPct val="110000"/>
              </a:lnSpc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  <a:latin typeface="+mj-ea"/>
              </a:rPr>
              <a:t>3-5. </a:t>
            </a:r>
            <a:r>
              <a:rPr lang="ko-KR" altLang="en-US" sz="3600" dirty="0" smtClean="0">
                <a:solidFill>
                  <a:srgbClr val="002060"/>
                </a:solidFill>
                <a:latin typeface="+mj-ea"/>
              </a:rPr>
              <a:t>신뢰도와 타당도</a:t>
            </a:r>
            <a:endParaRPr lang="ko-KR" altLang="en-US" sz="3600" dirty="0">
              <a:solidFill>
                <a:srgbClr val="0070C0"/>
              </a:solidFill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24744"/>
            <a:ext cx="475252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450"/>
    </mc:Choice>
    <mc:Fallback xmlns="">
      <p:transition spd="slow" advTm="32145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440160" cy="63408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>
                <a:solidFill>
                  <a:srgbClr val="002060"/>
                </a:solidFill>
              </a:rPr>
              <a:t>차 </a:t>
            </a:r>
            <a:r>
              <a:rPr lang="ko-KR" altLang="en-US" sz="4400" dirty="0" err="1" smtClean="0">
                <a:solidFill>
                  <a:srgbClr val="002060"/>
                </a:solidFill>
              </a:rPr>
              <a:t>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33670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1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왜 과학적으로 심리학을 연구해야 하는가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한계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오류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결과로부터 원인의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과신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우리의 기대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2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구성요소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이론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가설</a:t>
            </a:r>
            <a:r>
              <a:rPr lang="en-US" altLang="ko-KR" sz="2400" dirty="0" smtClean="0">
                <a:solidFill>
                  <a:srgbClr val="000000"/>
                </a:solidFill>
              </a:rPr>
              <a:t>  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현대 심리학의 가설설정의 원칙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3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기술법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사례연구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설문지 </a:t>
            </a:r>
            <a:r>
              <a:rPr lang="en-US" altLang="ko-KR" sz="2400" dirty="0" smtClean="0">
                <a:solidFill>
                  <a:srgbClr val="000000"/>
                </a:solidFill>
              </a:rPr>
              <a:t>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자연관찰법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참여관찰법 </a:t>
            </a:r>
            <a:r>
              <a:rPr lang="en-US" altLang="ko-KR" sz="2400" dirty="0" smtClean="0">
                <a:solidFill>
                  <a:srgbClr val="000000"/>
                </a:solidFill>
              </a:rPr>
              <a:t>	5) </a:t>
            </a:r>
            <a:r>
              <a:rPr lang="ko-KR" altLang="en-US" sz="2400" dirty="0">
                <a:solidFill>
                  <a:srgbClr val="000000"/>
                </a:solidFill>
              </a:rPr>
              <a:t>심리검사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4</a:t>
            </a:r>
            <a:r>
              <a:rPr lang="en-US" altLang="ko-KR" sz="2800" dirty="0">
                <a:solidFill>
                  <a:srgbClr val="C00000"/>
                </a:solidFill>
              </a:rPr>
              <a:t>. </a:t>
            </a:r>
            <a:r>
              <a:rPr lang="ko-KR" altLang="en-US" sz="2800" dirty="0">
                <a:solidFill>
                  <a:srgbClr val="C0000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C00000"/>
                </a:solidFill>
              </a:rPr>
              <a:t>: </a:t>
            </a:r>
            <a:r>
              <a:rPr lang="ko-KR" altLang="en-US" sz="2800" dirty="0" err="1">
                <a:solidFill>
                  <a:srgbClr val="C00000"/>
                </a:solidFill>
              </a:rPr>
              <a:t>상관법</a:t>
            </a:r>
            <a:endParaRPr lang="ko-KR" altLang="en-US" sz="2800" dirty="0">
              <a:solidFill>
                <a:srgbClr val="C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    1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 smtClean="0">
                <a:solidFill>
                  <a:srgbClr val="C00000"/>
                </a:solidFill>
              </a:rPr>
              <a:t>상관계수   </a:t>
            </a:r>
            <a:r>
              <a:rPr lang="en-US" altLang="ko-KR" sz="2400" dirty="0" smtClean="0">
                <a:solidFill>
                  <a:srgbClr val="C00000"/>
                </a:solidFill>
              </a:rPr>
              <a:t>	2</a:t>
            </a:r>
            <a:r>
              <a:rPr lang="en-US" altLang="ko-KR" sz="2400" dirty="0">
                <a:solidFill>
                  <a:srgbClr val="C00000"/>
                </a:solidFill>
              </a:rPr>
              <a:t>) </a:t>
            </a:r>
            <a:r>
              <a:rPr lang="ko-KR" altLang="en-US" sz="2400" dirty="0">
                <a:solidFill>
                  <a:srgbClr val="C00000"/>
                </a:solidFill>
              </a:rPr>
              <a:t>상관 연구를 통한 인과관계의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5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</a:rPr>
              <a:t>실험법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8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1"/>
    </mc:Choice>
    <mc:Fallback xmlns="">
      <p:transition spd="slow" advTm="38321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25658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두 변인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(variable)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이 같이 수반하여 움직이는 정도를 측정하는 방식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측정하고자 하는 개념이 변인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(variable)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일 경우 어느 것이나 상관관계 수립 가능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미인일수록 돈을 많이 버는가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ko-KR" altLang="en-US" sz="2800" dirty="0" smtClean="0"/>
              <a:t>    →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신체적 </a:t>
            </a:r>
            <a:r>
              <a:rPr lang="ko-KR" altLang="en-US" sz="2800" dirty="0" err="1" smtClean="0">
                <a:latin typeface="Times New Roman" pitchFamily="18" charset="0"/>
                <a:cs typeface="Times New Roman" pitchFamily="18" charset="0"/>
              </a:rPr>
              <a:t>매력도와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 수입간에는 정적인 상관이 있을 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것이다</a:t>
            </a:r>
            <a:endParaRPr lang="ko-KR" altLang="en-US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18728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</a:rPr>
              <a:t>4. </a:t>
            </a:r>
            <a:r>
              <a:rPr lang="ko-KR" altLang="en-US" sz="3600" dirty="0">
                <a:solidFill>
                  <a:srgbClr val="002060"/>
                </a:solidFill>
              </a:rPr>
              <a:t>상관 </a:t>
            </a:r>
            <a:r>
              <a:rPr lang="en-US" altLang="ko-KR" sz="3600" dirty="0">
                <a:solidFill>
                  <a:srgbClr val="002060"/>
                </a:solidFill>
              </a:rPr>
              <a:t>(</a:t>
            </a:r>
            <a:r>
              <a:rPr lang="en-US" altLang="en-US" sz="3600" dirty="0">
                <a:solidFill>
                  <a:srgbClr val="002060"/>
                </a:solidFill>
              </a:rPr>
              <a:t>Correlation</a:t>
            </a:r>
            <a:r>
              <a:rPr lang="en-US" altLang="ko-KR" sz="3600" dirty="0">
                <a:solidFill>
                  <a:srgbClr val="002060"/>
                </a:solidFill>
              </a:rPr>
              <a:t>) </a:t>
            </a:r>
            <a:r>
              <a:rPr lang="ko-KR" altLang="en-US" sz="3600" dirty="0">
                <a:solidFill>
                  <a:srgbClr val="002060"/>
                </a:solidFill>
              </a:rPr>
              <a:t>법</a:t>
            </a:r>
            <a:endParaRPr lang="ko-KR" altLang="en-US" sz="360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7173" name="_x113537240" descr="DRW000031442b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40" y="4083148"/>
            <a:ext cx="6154592" cy="23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16016" y="2060848"/>
            <a:ext cx="2088232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378"/>
    </mc:Choice>
    <mc:Fallback xmlns="">
      <p:transition spd="slow" advTm="630378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68072" cy="21602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kumimoji="0" lang="en-US" altLang="ko-KR" sz="2800" b="1" dirty="0">
                <a:solidFill>
                  <a:srgbClr val="C00000"/>
                </a:solidFill>
              </a:rPr>
              <a:t> </a:t>
            </a:r>
            <a:r>
              <a:rPr kumimoji="0" lang="ko-KR" altLang="en-US" sz="2800" b="1" dirty="0">
                <a:solidFill>
                  <a:srgbClr val="C00000"/>
                </a:solidFill>
              </a:rPr>
              <a:t>상관계수 </a:t>
            </a:r>
            <a:r>
              <a:rPr kumimoji="0" lang="en-US" altLang="ko-KR" sz="2800" b="1" dirty="0">
                <a:solidFill>
                  <a:srgbClr val="C00000"/>
                </a:solidFill>
              </a:rPr>
              <a:t>(</a:t>
            </a:r>
            <a:r>
              <a:rPr kumimoji="0" lang="en-US" altLang="en-US" sz="2800" b="1" dirty="0">
                <a:solidFill>
                  <a:srgbClr val="C00000"/>
                </a:solidFill>
              </a:rPr>
              <a:t>Correlation Coefficient</a:t>
            </a:r>
            <a:r>
              <a:rPr kumimoji="0" lang="en-US" altLang="ko-KR" sz="2800" b="1" dirty="0">
                <a:solidFill>
                  <a:srgbClr val="C00000"/>
                </a:solidFill>
              </a:rPr>
              <a:t>)</a:t>
            </a:r>
            <a:endParaRPr kumimoji="0" lang="en-US" altLang="en-US" sz="2800" b="1" dirty="0">
              <a:solidFill>
                <a:srgbClr val="C00000"/>
              </a:solidFill>
              <a:latin typeface="Arial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kumimoji="0" lang="ko-KR" altLang="en-US" sz="2800" dirty="0" smtClean="0"/>
              <a:t>두 가지 </a:t>
            </a:r>
            <a:r>
              <a:rPr kumimoji="0" lang="ko-KR" altLang="en-US" sz="2800" dirty="0"/>
              <a:t>요인이 같이 움직이는 강도를 측정하는 통계 방법</a:t>
            </a:r>
            <a:r>
              <a:rPr kumimoji="0" lang="en-US" altLang="ko-KR" sz="2800" dirty="0"/>
              <a:t>. </a:t>
            </a:r>
            <a:r>
              <a:rPr kumimoji="0" lang="ko-KR" altLang="en-US" sz="2800" dirty="0"/>
              <a:t>즉</a:t>
            </a:r>
            <a:r>
              <a:rPr kumimoji="0" lang="en-US" altLang="ko-KR" sz="2800" dirty="0"/>
              <a:t>, </a:t>
            </a:r>
            <a:r>
              <a:rPr kumimoji="0" lang="ko-KR" altLang="en-US" sz="2800" dirty="0"/>
              <a:t>한 변인의 변화가 다른 변인의 변화를 얼마나 잘 예측하는지를 측정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kumimoji="0" lang="en-US" altLang="en-US" sz="2800" dirty="0">
              <a:latin typeface="Arial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kumimoji="0" lang="en-US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352928" cy="68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 smtClean="0">
                <a:solidFill>
                  <a:srgbClr val="002060"/>
                </a:solidFill>
              </a:rPr>
              <a:t>4-1. </a:t>
            </a:r>
            <a:r>
              <a:rPr lang="ko-KR" altLang="en-US" sz="4400" dirty="0">
                <a:solidFill>
                  <a:srgbClr val="002060"/>
                </a:solidFill>
              </a:rPr>
              <a:t>상관 </a:t>
            </a:r>
            <a:r>
              <a:rPr lang="en-US" altLang="ko-KR" sz="4400" dirty="0">
                <a:solidFill>
                  <a:srgbClr val="002060"/>
                </a:solidFill>
              </a:rPr>
              <a:t>(</a:t>
            </a:r>
            <a:r>
              <a:rPr lang="en-US" altLang="en-US" sz="4400" dirty="0">
                <a:solidFill>
                  <a:srgbClr val="002060"/>
                </a:solidFill>
              </a:rPr>
              <a:t>Correlation</a:t>
            </a:r>
            <a:r>
              <a:rPr lang="en-US" altLang="ko-KR" sz="4400" dirty="0" smtClean="0">
                <a:solidFill>
                  <a:srgbClr val="002060"/>
                </a:solidFill>
              </a:rPr>
              <a:t>) </a:t>
            </a:r>
            <a:r>
              <a:rPr lang="ko-KR" altLang="en-US" sz="4400" dirty="0" smtClean="0">
                <a:solidFill>
                  <a:srgbClr val="002060"/>
                </a:solidFill>
              </a:rPr>
              <a:t>계수</a:t>
            </a:r>
            <a:endParaRPr lang="en-US" altLang="en-US" sz="43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81000" y="4191000"/>
            <a:ext cx="2514600" cy="11430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3200" b="1" dirty="0">
                <a:latin typeface="Arial" charset="0"/>
              </a:rPr>
              <a:t>상관계수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81000" y="4191000"/>
            <a:ext cx="25146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029200" y="3048000"/>
            <a:ext cx="2783160" cy="11430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2800" b="1" dirty="0">
                <a:latin typeface="Arial" charset="0"/>
              </a:rPr>
              <a:t>관계의 방향성</a:t>
            </a:r>
          </a:p>
          <a:p>
            <a:pPr algn="ctr" eaLnBrk="0" latinLnBrk="0" hangingPunct="0"/>
            <a:r>
              <a:rPr kumimoji="0" lang="en-US" altLang="ko-KR" sz="2800" b="1" dirty="0">
                <a:latin typeface="Arial" charset="0"/>
              </a:rPr>
              <a:t>(</a:t>
            </a:r>
            <a:r>
              <a:rPr kumimoji="0" lang="ko-KR" altLang="en-US" sz="2800" b="1" dirty="0">
                <a:latin typeface="Arial" charset="0"/>
              </a:rPr>
              <a:t>정적 혹은 부적</a:t>
            </a:r>
            <a:r>
              <a:rPr kumimoji="0" lang="en-US" altLang="ko-KR" sz="2800" b="1" dirty="0">
                <a:latin typeface="Arial" charset="0"/>
              </a:rPr>
              <a:t>)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029200" y="3048000"/>
            <a:ext cx="278316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029200" y="5454352"/>
            <a:ext cx="2667000" cy="11430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2800" b="1" dirty="0">
                <a:latin typeface="Arial" charset="0"/>
              </a:rPr>
              <a:t>관계의 강도</a:t>
            </a:r>
          </a:p>
          <a:p>
            <a:pPr algn="ctr" eaLnBrk="0" latinLnBrk="0" hangingPunct="0"/>
            <a:r>
              <a:rPr kumimoji="0" lang="en-US" altLang="ko-KR" sz="2800" b="1" dirty="0">
                <a:latin typeface="Arial" charset="0"/>
              </a:rPr>
              <a:t>(0.00 </a:t>
            </a:r>
            <a:r>
              <a:rPr kumimoji="0" lang="ko-KR" altLang="en-US" sz="2800" b="1" dirty="0">
                <a:latin typeface="Arial" charset="0"/>
              </a:rPr>
              <a:t>에서 </a:t>
            </a:r>
            <a:r>
              <a:rPr kumimoji="0" lang="en-US" altLang="ko-KR" sz="2800" b="1" dirty="0">
                <a:latin typeface="Arial" charset="0"/>
              </a:rPr>
              <a:t>1.00)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5029200" y="5454352"/>
            <a:ext cx="2667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791200" y="4572000"/>
            <a:ext cx="1443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800" b="1" dirty="0">
                <a:latin typeface="Arial" charset="0"/>
              </a:rPr>
              <a:t>r = +.37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124200" y="48006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512712" y="4267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6948264" y="5038700"/>
            <a:ext cx="0" cy="4156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5822"/>
      </p:ext>
    </p:extLst>
  </p:cSld>
  <p:clrMapOvr>
    <a:masterClrMapping/>
  </p:clrMapOvr>
  <p:transition advTm="127286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131840" y="1196752"/>
            <a:ext cx="5760640" cy="1440160"/>
          </a:xfrm>
        </p:spPr>
        <p:txBody>
          <a:bodyPr>
            <a:noAutofit/>
          </a:bodyPr>
          <a:lstStyle/>
          <a:p>
            <a:pPr marL="880110" lvl="1" indent="-514350"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강한 부적상관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Arial" charset="0"/>
              <a:buChar char="•"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아동의 지능과 평균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TV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시청시간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4-1. </a:t>
            </a:r>
            <a:r>
              <a:rPr lang="ko-KR" altLang="en-US" sz="3600" dirty="0">
                <a:solidFill>
                  <a:srgbClr val="002060"/>
                </a:solidFill>
              </a:rPr>
              <a:t>상관 </a:t>
            </a:r>
            <a:r>
              <a:rPr lang="en-US" altLang="ko-KR" sz="3600" dirty="0">
                <a:solidFill>
                  <a:srgbClr val="002060"/>
                </a:solidFill>
              </a:rPr>
              <a:t>(</a:t>
            </a:r>
            <a:r>
              <a:rPr lang="en-US" altLang="en-US" sz="3600" dirty="0">
                <a:solidFill>
                  <a:srgbClr val="002060"/>
                </a:solidFill>
              </a:rPr>
              <a:t>Correlation</a:t>
            </a:r>
            <a:r>
              <a:rPr lang="en-US" altLang="ko-KR" sz="3600" dirty="0">
                <a:solidFill>
                  <a:srgbClr val="002060"/>
                </a:solidFill>
              </a:rPr>
              <a:t>) </a:t>
            </a:r>
            <a:r>
              <a:rPr lang="ko-KR" altLang="en-US" sz="3600" dirty="0">
                <a:solidFill>
                  <a:srgbClr val="002060"/>
                </a:solidFill>
              </a:rPr>
              <a:t>계수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501008"/>
            <a:ext cx="3168352" cy="306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19"/>
            <a:ext cx="3096344" cy="27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내용 개체 틀 1"/>
          <p:cNvSpPr txBox="1">
            <a:spLocks/>
          </p:cNvSpPr>
          <p:nvPr/>
        </p:nvSpPr>
        <p:spPr>
          <a:xfrm>
            <a:off x="1547664" y="4581128"/>
            <a:ext cx="3888432" cy="14401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거의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0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의 상관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Arial" charset="0"/>
              <a:buChar char="•"/>
              <a:defRPr/>
            </a:pP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지능과 신장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970"/>
    </mc:Choice>
    <mc:Fallback xmlns="">
      <p:transition spd="slow" advTm="38297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491880" y="1052736"/>
            <a:ext cx="4752528" cy="1656184"/>
          </a:xfrm>
        </p:spPr>
        <p:txBody>
          <a:bodyPr>
            <a:noAutofit/>
          </a:bodyPr>
          <a:lstStyle/>
          <a:p>
            <a:pPr marL="624078" indent="-514350">
              <a:buFont typeface="Arial" charset="0"/>
              <a:buChar char="•"/>
            </a:pPr>
            <a:r>
              <a:rPr lang="ko-KR" altLang="en-US" sz="3600" b="0" dirty="0" smtClean="0">
                <a:latin typeface="Times New Roman" pitchFamily="18" charset="0"/>
                <a:cs typeface="Times New Roman" pitchFamily="18" charset="0"/>
              </a:rPr>
              <a:t>완벽한 정적 상관</a:t>
            </a:r>
            <a:endParaRPr lang="en-US" altLang="ko-KR" sz="3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좋아 보이지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4-1. </a:t>
            </a:r>
            <a:r>
              <a:rPr lang="ko-KR" altLang="en-US" sz="3600" dirty="0">
                <a:solidFill>
                  <a:srgbClr val="002060"/>
                </a:solidFill>
              </a:rPr>
              <a:t>상관 </a:t>
            </a:r>
            <a:r>
              <a:rPr lang="en-US" altLang="ko-KR" sz="3600" dirty="0">
                <a:solidFill>
                  <a:srgbClr val="002060"/>
                </a:solidFill>
              </a:rPr>
              <a:t>(</a:t>
            </a:r>
            <a:r>
              <a:rPr lang="en-US" altLang="en-US" sz="3600" dirty="0">
                <a:solidFill>
                  <a:srgbClr val="002060"/>
                </a:solidFill>
              </a:rPr>
              <a:t>Correlation</a:t>
            </a:r>
            <a:r>
              <a:rPr lang="en-US" altLang="ko-KR" sz="3600" dirty="0">
                <a:solidFill>
                  <a:srgbClr val="002060"/>
                </a:solidFill>
              </a:rPr>
              <a:t>) </a:t>
            </a:r>
            <a:r>
              <a:rPr lang="ko-KR" altLang="en-US" sz="3600" dirty="0">
                <a:solidFill>
                  <a:srgbClr val="002060"/>
                </a:solidFill>
              </a:rPr>
              <a:t>계수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5573"/>
            <a:ext cx="2952328" cy="273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577886"/>
            <a:ext cx="2940298" cy="272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0" y="3876792"/>
            <a:ext cx="5508104" cy="24928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880110" lvl="1" indent="-514350">
              <a:spcBef>
                <a:spcPts val="324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상관계수 구할 수 없음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spcBef>
                <a:spcPts val="324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이 경우는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ko-KR" altLang="en-US" sz="3200" i="1" dirty="0" smtClean="0">
                <a:latin typeface="Times New Roman" pitchFamily="18" charset="0"/>
                <a:cs typeface="Times New Roman" pitchFamily="18" charset="0"/>
              </a:rPr>
              <a:t>변인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이 아니고 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ko-KR" altLang="en-US" sz="3200" i="1" dirty="0" smtClean="0">
                <a:latin typeface="Times New Roman" pitchFamily="18" charset="0"/>
                <a:cs typeface="Times New Roman" pitchFamily="18" charset="0"/>
              </a:rPr>
              <a:t>상수임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상관연구의 주제가 아님 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spcBef>
                <a:spcPts val="324"/>
              </a:spcBef>
              <a:buClr>
                <a:schemeClr val="accent1"/>
              </a:buClr>
              <a:buFont typeface="Arial" charset="0"/>
              <a:buChar char="•"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3808" y="4941030"/>
            <a:ext cx="2448272" cy="50419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665"/>
    </mc:Choice>
    <mc:Fallback xmlns="">
      <p:transition spd="slow" advTm="655665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/>
              <a:t>상관연구의 장점 </a:t>
            </a:r>
            <a:endParaRPr lang="ko-KR" altLang="en-US" sz="3200" dirty="0"/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변화하는 모든 것에 대한 연구 가능</a:t>
            </a:r>
            <a:endParaRPr lang="en-US" altLang="ko-KR" sz="2800" dirty="0" smtClean="0"/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/>
              <a:t>실험법에 비해 연구에 대한 제약이 많이 </a:t>
            </a:r>
            <a:r>
              <a:rPr lang="ko-KR" altLang="en-US" sz="2800" dirty="0" smtClean="0"/>
              <a:t>없음</a:t>
            </a:r>
            <a:endParaRPr lang="ko-KR" altLang="en-US" sz="2800" dirty="0"/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직관보다 훨씬 과학적 방법으로 사건간의 관련성을 연구할 수 있음</a:t>
            </a: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/>
              <a:t>상관연구의 단점</a:t>
            </a:r>
            <a:endParaRPr lang="ko-KR" altLang="en-US" sz="3200" dirty="0"/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인과 </a:t>
            </a:r>
            <a:r>
              <a:rPr lang="ko-KR" altLang="en-US" sz="2800" dirty="0"/>
              <a:t>관계의 </a:t>
            </a:r>
            <a:r>
              <a:rPr lang="ko-KR" altLang="en-US" sz="2800" dirty="0" err="1"/>
              <a:t>불명확성</a:t>
            </a:r>
            <a:endParaRPr lang="ko-KR" altLang="en-US" sz="2800" dirty="0"/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실험자가 </a:t>
            </a:r>
            <a:r>
              <a:rPr lang="ko-KR" altLang="en-US" sz="2800" dirty="0"/>
              <a:t>원하는 조작을 분명히 하지 못할 </a:t>
            </a:r>
            <a:r>
              <a:rPr lang="ko-KR" altLang="en-US" sz="2800" dirty="0" smtClean="0"/>
              <a:t>가능성이 높음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</a:rPr>
              <a:t>4. </a:t>
            </a:r>
            <a:r>
              <a:rPr lang="ko-KR" altLang="en-US" sz="3600" dirty="0">
                <a:solidFill>
                  <a:srgbClr val="002060"/>
                </a:solidFill>
              </a:rPr>
              <a:t>상관 </a:t>
            </a:r>
            <a:r>
              <a:rPr lang="en-US" altLang="ko-KR" sz="3600" dirty="0">
                <a:solidFill>
                  <a:srgbClr val="002060"/>
                </a:solidFill>
              </a:rPr>
              <a:t>(</a:t>
            </a:r>
            <a:r>
              <a:rPr lang="en-US" altLang="en-US" sz="3600" dirty="0">
                <a:solidFill>
                  <a:srgbClr val="002060"/>
                </a:solidFill>
              </a:rPr>
              <a:t>Correlation</a:t>
            </a:r>
            <a:r>
              <a:rPr lang="en-US" altLang="ko-KR" sz="3600" dirty="0">
                <a:solidFill>
                  <a:srgbClr val="002060"/>
                </a:solidFill>
              </a:rPr>
              <a:t>) </a:t>
            </a:r>
            <a:r>
              <a:rPr lang="ko-KR" altLang="en-US" sz="3600" dirty="0">
                <a:solidFill>
                  <a:srgbClr val="002060"/>
                </a:solidFill>
              </a:rPr>
              <a:t>법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317"/>
    </mc:Choice>
    <mc:Fallback xmlns="">
      <p:transition spd="slow" advTm="226317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688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700" dirty="0" smtClean="0"/>
              <a:t>좋은 차를 타고 다닐 수록 월급을 많이 받는 경향이 있다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즉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소유한 자동차의 가격과 월급은 상관관계가 있다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내 자동차의 가격이 내 월급의 원인인가</a:t>
            </a:r>
            <a:r>
              <a:rPr lang="en-US" altLang="ko-KR" sz="2700" dirty="0" smtClean="0"/>
              <a:t>? </a:t>
            </a:r>
            <a:r>
              <a:rPr lang="ko-KR" altLang="en-US" sz="2700" dirty="0" smtClean="0"/>
              <a:t>즉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내가 새 차를 뽑으면 다음달 월급이 올라갈 것인가</a:t>
            </a:r>
            <a:r>
              <a:rPr lang="en-US" altLang="ko-KR" sz="2700" dirty="0" smtClean="0"/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700" dirty="0" smtClean="0"/>
              <a:t>여름이 되면 아이스크림 판매량이 증가한다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여름이 되면 또한 해변에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해파리가 자주 출몰한다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즉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두 변인은 상관관계가 있다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아이스크림 판매량의 증가는 해파리 출몰의 원인인가</a:t>
            </a:r>
            <a:r>
              <a:rPr lang="en-US" altLang="ko-KR" sz="2700" dirty="0" smtClean="0"/>
              <a:t>? </a:t>
            </a:r>
            <a:r>
              <a:rPr lang="ko-KR" altLang="en-US" sz="2700" dirty="0" smtClean="0"/>
              <a:t>혹은 해파리의 출몰은 아이스크림 판매량의 원인인가</a:t>
            </a:r>
            <a:r>
              <a:rPr lang="en-US" altLang="ko-KR" sz="2700" dirty="0" smtClean="0"/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700" dirty="0" smtClean="0"/>
              <a:t>어린 시절 부모와 좋은 애착관계를 형성한 아이일수록 성인기에 좋은 인간관계를 맺는다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어린 시절의 애착관계가 성인기 인간관계의 원인인가</a:t>
            </a:r>
            <a:r>
              <a:rPr lang="en-US" altLang="ko-KR" sz="2700" dirty="0" smtClean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</a:rPr>
              <a:t>4-2. </a:t>
            </a:r>
            <a:r>
              <a:rPr lang="ko-KR" altLang="en-US" sz="3600" dirty="0" smtClean="0">
                <a:solidFill>
                  <a:srgbClr val="002060"/>
                </a:solidFill>
              </a:rPr>
              <a:t>상관과 인과관계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223"/>
    </mc:Choice>
    <mc:Fallback xmlns="">
      <p:transition spd="slow" advTm="675223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3"/>
            <a:ext cx="7776864" cy="189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9512" y="2132856"/>
            <a:ext cx="8568951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100" dirty="0"/>
              <a:t>우리나라 청소년 </a:t>
            </a:r>
            <a:r>
              <a:rPr lang="en-US" altLang="ko-KR" sz="2100" dirty="0"/>
              <a:t>10</a:t>
            </a:r>
            <a:r>
              <a:rPr lang="ko-KR" altLang="en-US" sz="2100" dirty="0"/>
              <a:t>명 중 </a:t>
            </a:r>
            <a:r>
              <a:rPr lang="en-US" altLang="ko-KR" sz="2100" dirty="0"/>
              <a:t>1</a:t>
            </a:r>
            <a:r>
              <a:rPr lang="ko-KR" altLang="en-US" sz="2100" dirty="0"/>
              <a:t>명은 온라인 게임이나 인터넷에 중독돼 있으며</a:t>
            </a:r>
            <a:r>
              <a:rPr lang="en-US" altLang="ko-KR" sz="2100" dirty="0"/>
              <a:t>, </a:t>
            </a:r>
            <a:r>
              <a:rPr lang="ko-KR" altLang="en-US" sz="2100" dirty="0"/>
              <a:t>이들은 그렇지 않은 또래 아이와 비교해 이해력</a:t>
            </a:r>
            <a:r>
              <a:rPr lang="en-US" altLang="ko-KR" sz="2100" dirty="0"/>
              <a:t>, </a:t>
            </a:r>
            <a:r>
              <a:rPr lang="ko-KR" altLang="en-US" sz="2100" dirty="0"/>
              <a:t>어휘력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수리력</a:t>
            </a:r>
            <a:r>
              <a:rPr lang="ko-KR" altLang="en-US" sz="2100" dirty="0"/>
              <a:t> 등 지능이 떨어져 있다는 조사결과가 나왔다</a:t>
            </a:r>
            <a:r>
              <a:rPr lang="en-US" altLang="ko-KR" sz="2100" dirty="0"/>
              <a:t>. </a:t>
            </a:r>
            <a:r>
              <a:rPr lang="ko-KR" altLang="en-US" sz="2100" dirty="0" smtClean="0"/>
              <a:t>서울성모병원 </a:t>
            </a:r>
            <a:r>
              <a:rPr lang="ko-KR" altLang="en-US" sz="2100" dirty="0"/>
              <a:t>정신건강의학과 </a:t>
            </a:r>
            <a:r>
              <a:rPr lang="ko-KR" altLang="en-US" sz="2100" dirty="0" err="1" smtClean="0"/>
              <a:t>교수팀이</a:t>
            </a:r>
            <a:r>
              <a:rPr lang="ko-KR" altLang="en-US" sz="2100" dirty="0" smtClean="0"/>
              <a:t> </a:t>
            </a:r>
            <a:r>
              <a:rPr lang="en-US" altLang="ko-KR" sz="2100" dirty="0"/>
              <a:t>18</a:t>
            </a:r>
            <a:r>
              <a:rPr lang="ko-KR" altLang="en-US" sz="2100" dirty="0"/>
              <a:t>일 공개한 연구결과에 따르면</a:t>
            </a:r>
            <a:r>
              <a:rPr lang="en-US" altLang="ko-KR" sz="2100" dirty="0"/>
              <a:t>, </a:t>
            </a:r>
            <a:r>
              <a:rPr lang="ko-KR" altLang="en-US" sz="2100" dirty="0"/>
              <a:t>서울의 한 고등학교 학생 </a:t>
            </a:r>
            <a:r>
              <a:rPr lang="en-US" altLang="ko-KR" sz="2100" dirty="0"/>
              <a:t>389</a:t>
            </a:r>
            <a:r>
              <a:rPr lang="ko-KR" altLang="en-US" sz="2100" dirty="0"/>
              <a:t>명과 여중학생 </a:t>
            </a:r>
            <a:r>
              <a:rPr lang="en-US" altLang="ko-KR" sz="2100" dirty="0"/>
              <a:t>253</a:t>
            </a:r>
            <a:r>
              <a:rPr lang="ko-KR" altLang="en-US" sz="2100" dirty="0"/>
              <a:t>명 등 총 </a:t>
            </a:r>
            <a:r>
              <a:rPr lang="en-US" altLang="ko-KR" sz="2100" dirty="0"/>
              <a:t>642</a:t>
            </a:r>
            <a:r>
              <a:rPr lang="ko-KR" altLang="en-US" sz="2100" dirty="0"/>
              <a:t>명을 대상으로 인터넷 중독 </a:t>
            </a:r>
            <a:r>
              <a:rPr lang="ko-KR" altLang="en-US" sz="2100" dirty="0" err="1"/>
              <a:t>스크리닝</a:t>
            </a:r>
            <a:r>
              <a:rPr lang="ko-KR" altLang="en-US" sz="2100" dirty="0"/>
              <a:t> 검사를 한 결과</a:t>
            </a:r>
            <a:r>
              <a:rPr lang="en-US" altLang="ko-KR" sz="2100" dirty="0"/>
              <a:t>, 9.5%(61</a:t>
            </a:r>
            <a:r>
              <a:rPr lang="ko-KR" altLang="en-US" sz="2100" dirty="0"/>
              <a:t>명</a:t>
            </a:r>
            <a:r>
              <a:rPr lang="en-US" altLang="ko-KR" sz="2100" dirty="0"/>
              <a:t>)</a:t>
            </a:r>
            <a:r>
              <a:rPr lang="ko-KR" altLang="en-US" sz="2100" dirty="0"/>
              <a:t>가 인터넷 중독상태로 평가됐다</a:t>
            </a:r>
            <a:r>
              <a:rPr lang="en-US" altLang="ko-KR" sz="2100" dirty="0" smtClean="0"/>
              <a:t>.</a:t>
            </a:r>
            <a:r>
              <a:rPr lang="en-US" altLang="ko-KR" sz="2100" dirty="0"/>
              <a:t/>
            </a:r>
            <a:br>
              <a:rPr lang="en-US" altLang="ko-KR" sz="2100" dirty="0"/>
            </a:br>
            <a:r>
              <a:rPr lang="ko-KR" altLang="en-US" sz="2100" dirty="0"/>
              <a:t>연구팀이 인터넷중독 청소년</a:t>
            </a:r>
            <a:r>
              <a:rPr lang="en-US" altLang="ko-KR" sz="2100" dirty="0"/>
              <a:t>(59</a:t>
            </a:r>
            <a:r>
              <a:rPr lang="ko-KR" altLang="en-US" sz="2100" dirty="0"/>
              <a:t>명</a:t>
            </a:r>
            <a:r>
              <a:rPr lang="en-US" altLang="ko-KR" sz="2100" dirty="0"/>
              <a:t>)</a:t>
            </a:r>
            <a:r>
              <a:rPr lang="ko-KR" altLang="en-US" sz="2100" dirty="0"/>
              <a:t>과 일반 청소년</a:t>
            </a:r>
            <a:r>
              <a:rPr lang="en-US" altLang="ko-KR" sz="2100" dirty="0"/>
              <a:t>(43</a:t>
            </a:r>
            <a:r>
              <a:rPr lang="ko-KR" altLang="en-US" sz="2100" dirty="0"/>
              <a:t>명</a:t>
            </a:r>
            <a:r>
              <a:rPr lang="en-US" altLang="ko-KR" sz="2100" dirty="0"/>
              <a:t>)</a:t>
            </a:r>
            <a:r>
              <a:rPr lang="ko-KR" altLang="en-US" sz="2100" dirty="0"/>
              <a:t>의 지능을 비교 검사해 본 결과</a:t>
            </a:r>
            <a:r>
              <a:rPr lang="en-US" altLang="ko-KR" sz="2100" dirty="0"/>
              <a:t>, </a:t>
            </a:r>
            <a:r>
              <a:rPr lang="ko-KR" altLang="en-US" sz="2100" dirty="0"/>
              <a:t>인터넷 중독 청소년의 지적 능력이 상대적으로 낮았다</a:t>
            </a:r>
            <a:r>
              <a:rPr lang="en-US" altLang="ko-KR" sz="2100" dirty="0"/>
              <a:t>. </a:t>
            </a:r>
            <a:r>
              <a:rPr lang="ko-KR" altLang="en-US" sz="2100" dirty="0"/>
              <a:t>특히 이해력 평가에서 인터넷 중독 청소년의 점수가 </a:t>
            </a:r>
            <a:r>
              <a:rPr lang="en-US" altLang="ko-KR" sz="2100" dirty="0"/>
              <a:t>9.92</a:t>
            </a:r>
            <a:r>
              <a:rPr lang="ko-KR" altLang="en-US" sz="2100" dirty="0"/>
              <a:t>로</a:t>
            </a:r>
            <a:r>
              <a:rPr lang="en-US" altLang="ko-KR" sz="2100" dirty="0"/>
              <a:t>, </a:t>
            </a:r>
            <a:r>
              <a:rPr lang="ko-KR" altLang="en-US" sz="2100" dirty="0"/>
              <a:t>일반 청소년의 </a:t>
            </a:r>
            <a:r>
              <a:rPr lang="en-US" altLang="ko-KR" sz="2100" dirty="0"/>
              <a:t>11.65</a:t>
            </a:r>
            <a:r>
              <a:rPr lang="ko-KR" altLang="en-US" sz="2100" dirty="0"/>
              <a:t>보다 낮았다</a:t>
            </a:r>
            <a:r>
              <a:rPr lang="en-US" altLang="ko-KR" sz="2100" dirty="0"/>
              <a:t>. </a:t>
            </a:r>
            <a:r>
              <a:rPr lang="ko-KR" altLang="en-US" sz="2100" dirty="0"/>
              <a:t>여중생은 차이가 더 커서 인터넷 중독 여중생의 이해력 점수는 </a:t>
            </a:r>
            <a:r>
              <a:rPr lang="en-US" altLang="ko-KR" sz="2100" dirty="0"/>
              <a:t>10.5</a:t>
            </a:r>
            <a:r>
              <a:rPr lang="ko-KR" altLang="en-US" sz="2100" dirty="0"/>
              <a:t>로</a:t>
            </a:r>
            <a:r>
              <a:rPr lang="en-US" altLang="ko-KR" sz="2100" dirty="0"/>
              <a:t>, </a:t>
            </a:r>
            <a:r>
              <a:rPr lang="ko-KR" altLang="en-US" sz="2100" dirty="0"/>
              <a:t>일반 여중생의 </a:t>
            </a:r>
            <a:r>
              <a:rPr lang="en-US" altLang="ko-KR" sz="2100" dirty="0"/>
              <a:t>13</a:t>
            </a:r>
            <a:r>
              <a:rPr lang="ko-KR" altLang="en-US" sz="2100" dirty="0"/>
              <a:t>보다 크게 낮았다</a:t>
            </a:r>
            <a:r>
              <a:rPr lang="en-US" altLang="ko-KR" sz="2100" dirty="0"/>
              <a:t>. </a:t>
            </a:r>
            <a:r>
              <a:rPr lang="ko-KR" altLang="en-US" sz="2100" dirty="0"/>
              <a:t>어휘력 평가에서도 인터넷 중독 여중생은 </a:t>
            </a:r>
            <a:r>
              <a:rPr lang="en-US" altLang="ko-KR" sz="2100" dirty="0"/>
              <a:t>13</a:t>
            </a:r>
            <a:r>
              <a:rPr lang="ko-KR" altLang="en-US" sz="2100" dirty="0"/>
              <a:t>점으로</a:t>
            </a:r>
            <a:r>
              <a:rPr lang="en-US" altLang="ko-KR" sz="2100" dirty="0"/>
              <a:t>, </a:t>
            </a:r>
            <a:r>
              <a:rPr lang="ko-KR" altLang="en-US" sz="2100" dirty="0"/>
              <a:t>일반 여중생의 </a:t>
            </a:r>
            <a:r>
              <a:rPr lang="en-US" altLang="ko-KR" sz="2100" dirty="0"/>
              <a:t>14.5</a:t>
            </a:r>
            <a:r>
              <a:rPr lang="ko-KR" altLang="en-US" sz="2100" dirty="0"/>
              <a:t>보다 떨어졌다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132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35"/>
    </mc:Choice>
    <mc:Fallback xmlns="">
      <p:transition spd="slow" advTm="118635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153400" cy="609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kumimoji="0" lang="ko-KR" altLang="en-US" sz="3200" dirty="0"/>
              <a:t>인과관계의 </a:t>
            </a:r>
            <a:r>
              <a:rPr kumimoji="0" lang="en-US" altLang="ko-KR" sz="3200" dirty="0"/>
              <a:t>3</a:t>
            </a:r>
            <a:r>
              <a:rPr kumimoji="0" lang="ko-KR" altLang="en-US" sz="3200" dirty="0"/>
              <a:t>가지 가능성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6985000" cy="72008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002060"/>
                </a:solidFill>
              </a:rPr>
              <a:t>4-2. </a:t>
            </a:r>
            <a:r>
              <a:rPr lang="ko-KR" altLang="en-US" sz="4400" dirty="0">
                <a:solidFill>
                  <a:srgbClr val="002060"/>
                </a:solidFill>
              </a:rPr>
              <a:t>상관과 인과관계</a:t>
            </a:r>
            <a:endParaRPr lang="en-US" altLang="en-US" sz="4300" dirty="0">
              <a:solidFill>
                <a:srgbClr val="6600CC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38200" y="2276586"/>
            <a:ext cx="2104712" cy="7714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 dirty="0">
                <a:latin typeface="Tahoma" pitchFamily="34" charset="0"/>
              </a:rPr>
              <a:t>(1)</a:t>
            </a:r>
          </a:p>
          <a:p>
            <a:pPr algn="ctr" eaLnBrk="0" latinLnBrk="0" hangingPunct="0"/>
            <a:r>
              <a:rPr kumimoji="0" lang="en-US" altLang="ko-KR" b="1" dirty="0">
                <a:latin typeface="Tahoma" pitchFamily="34" charset="0"/>
              </a:rPr>
              <a:t>Low self-esteem</a:t>
            </a:r>
            <a:endParaRPr kumimoji="0" lang="en-US" altLang="ko-KR" sz="2000" b="1" dirty="0">
              <a:latin typeface="Arial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638800" y="2276586"/>
            <a:ext cx="2029544" cy="7714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 dirty="0">
                <a:latin typeface="Tahoma" pitchFamily="34" charset="0"/>
              </a:rPr>
              <a:t>Depression</a:t>
            </a:r>
            <a:endParaRPr kumimoji="0" lang="en-US" altLang="ko-KR" sz="2000" b="1" dirty="0">
              <a:latin typeface="Arial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838200" y="3495786"/>
            <a:ext cx="2104712" cy="7714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(2)</a:t>
            </a:r>
          </a:p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Depression</a:t>
            </a:r>
            <a:endParaRPr kumimoji="0" lang="en-US" altLang="ko-KR" sz="2000" b="1">
              <a:latin typeface="Arial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638800" y="3495786"/>
            <a:ext cx="2029544" cy="7714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Low self-esteem</a:t>
            </a:r>
            <a:endParaRPr kumimoji="0" lang="en-US" altLang="ko-KR" sz="2000" b="1">
              <a:latin typeface="Arial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638800" y="4562586"/>
            <a:ext cx="2029544" cy="7714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Low self-esteem</a:t>
            </a:r>
            <a:endParaRPr kumimoji="0" lang="en-US" altLang="ko-KR" sz="2000" b="1"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638800" y="5857986"/>
            <a:ext cx="2029544" cy="7714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Depression</a:t>
            </a:r>
            <a:endParaRPr kumimoji="0" lang="en-US" altLang="ko-KR" sz="2000" b="1">
              <a:latin typeface="Arial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38200" y="5014139"/>
            <a:ext cx="2104712" cy="1234261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(3)</a:t>
            </a:r>
          </a:p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Distressing events</a:t>
            </a:r>
          </a:p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or biological</a:t>
            </a:r>
          </a:p>
          <a:p>
            <a:pPr algn="ctr" eaLnBrk="0" latinLnBrk="0" hangingPunct="0"/>
            <a:r>
              <a:rPr kumimoji="0" lang="en-US" altLang="ko-KR" b="1">
                <a:latin typeface="Tahoma" pitchFamily="34" charset="0"/>
              </a:rPr>
              <a:t>predisposition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971799" y="2590800"/>
            <a:ext cx="24805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563888" y="2015961"/>
            <a:ext cx="1508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ko-KR" b="1" dirty="0">
                <a:latin typeface="Tahoma" pitchFamily="34" charset="0"/>
              </a:rPr>
              <a:t>could cause</a:t>
            </a:r>
            <a:endParaRPr kumimoji="0" lang="en-US" altLang="ko-KR" sz="2400" dirty="0">
              <a:latin typeface="Times New Roman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971799" y="3886200"/>
            <a:ext cx="24805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555488" y="3297901"/>
            <a:ext cx="1508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ko-KR" b="1" dirty="0">
                <a:latin typeface="Tahoma" pitchFamily="34" charset="0"/>
              </a:rPr>
              <a:t>could cause</a:t>
            </a:r>
            <a:endParaRPr kumimoji="0" lang="en-US" altLang="ko-KR" sz="2400" dirty="0">
              <a:latin typeface="Times New Roman" pitchFamily="18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971800" y="5638800"/>
            <a:ext cx="18792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4876800" y="5021668"/>
            <a:ext cx="601347" cy="617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876800" y="5631268"/>
            <a:ext cx="601347" cy="617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496904" y="5003086"/>
            <a:ext cx="1508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ko-KR" b="1" dirty="0">
                <a:latin typeface="Tahoma" pitchFamily="34" charset="0"/>
              </a:rPr>
              <a:t>could cause</a:t>
            </a:r>
            <a:endParaRPr kumimoji="0" lang="en-US" altLang="ko-KR" sz="2400" dirty="0">
              <a:latin typeface="Times New Roman" pitchFamily="18" charset="0"/>
            </a:endParaRP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700472" y="2847944"/>
            <a:ext cx="66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latinLnBrk="0" hangingPunct="0"/>
            <a:r>
              <a:rPr kumimoji="0" lang="en-US" altLang="ko-KR" sz="2000" b="1" dirty="0">
                <a:latin typeface="Tahoma" pitchFamily="34" charset="0"/>
              </a:rPr>
              <a:t>or</a:t>
            </a:r>
            <a:endParaRPr kumimoji="0" lang="en-US" altLang="ko-KR" sz="2400" dirty="0">
              <a:latin typeface="Times New Roman" pitchFamily="18" charset="0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57600" y="4389776"/>
            <a:ext cx="7703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latinLnBrk="0" hangingPunct="0"/>
            <a:r>
              <a:rPr kumimoji="0" lang="en-US" altLang="ko-KR" sz="2000" b="1" dirty="0">
                <a:latin typeface="Tahoma" pitchFamily="34" charset="0"/>
              </a:rPr>
              <a:t>or</a:t>
            </a:r>
            <a:endParaRPr kumimoji="0" lang="en-US" altLang="ko-KR" sz="2400" dirty="0">
              <a:latin typeface="Times New Roman" pitchFamily="18" charset="0"/>
            </a:endParaRP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330950" y="5373037"/>
            <a:ext cx="689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latinLnBrk="0" hangingPunct="0"/>
            <a:r>
              <a:rPr kumimoji="0" lang="en-US" altLang="ko-KR" b="1" dirty="0">
                <a:latin typeface="Tahoma" pitchFamily="34" charset="0"/>
              </a:rPr>
              <a:t>and</a:t>
            </a:r>
            <a:endParaRPr kumimoji="0" lang="en-US" altLang="ko-KR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88715"/>
      </p:ext>
    </p:extLst>
  </p:cSld>
  <p:clrMapOvr>
    <a:masterClrMapping/>
  </p:clrMapOvr>
  <p:transition advTm="33502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>
                <a:solidFill>
                  <a:srgbClr val="002060"/>
                </a:solidFill>
              </a:rPr>
              <a:t>1-1. </a:t>
            </a:r>
            <a:r>
              <a:rPr lang="ko-KR" altLang="en-US" b="1" dirty="0">
                <a:solidFill>
                  <a:srgbClr val="002060"/>
                </a:solidFill>
              </a:rPr>
              <a:t>우리는 인간에 대해 얼마나 많은 상식을 가지고 있는가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385392"/>
            <a:ext cx="8568952" cy="54726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신장과 월수입은 아무런 상관이 없다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예쁜 여자는 머리가 나쁘다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생후 </a:t>
            </a:r>
            <a:r>
              <a:rPr lang="en-US" altLang="ko-KR" sz="2800" smtClean="0"/>
              <a:t>5</a:t>
            </a:r>
            <a:r>
              <a:rPr lang="ko-KR" altLang="en-US" sz="2800" smtClean="0"/>
              <a:t>개월 정도 되면 </a:t>
            </a:r>
            <a:r>
              <a:rPr lang="en-US" altLang="ko-KR" sz="2800" smtClean="0"/>
              <a:t>1+1</a:t>
            </a:r>
            <a:r>
              <a:rPr lang="ko-KR" altLang="en-US" sz="2800" smtClean="0"/>
              <a:t>이 </a:t>
            </a:r>
            <a:r>
              <a:rPr lang="en-US" altLang="ko-KR" sz="2800" smtClean="0"/>
              <a:t>2</a:t>
            </a:r>
            <a:r>
              <a:rPr lang="ko-KR" altLang="en-US" sz="2800" smtClean="0"/>
              <a:t>라는 사실을 안다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똑똑한 사람 여럿이서 의사결정을 하면 똑똑한 사람 혼자서 의사결정을 하는 것보다 보통 좋은 결정을 내린다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신생아의 외모는 여자아이는 엄마를</a:t>
            </a:r>
            <a:r>
              <a:rPr lang="en-US" altLang="ko-KR" sz="2800" smtClean="0"/>
              <a:t>, </a:t>
            </a:r>
            <a:r>
              <a:rPr lang="ko-KR" altLang="en-US" sz="2800" smtClean="0"/>
              <a:t>남자아이는 아빠를 더 닮는다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r>
              <a:rPr lang="ko-KR" altLang="en-US" sz="2800" smtClean="0"/>
              <a:t>부부끼리 서로 좋은 정보와 나쁜 정보를 모두 밝히고 공유할수록 부부간의 결혼만족도는 높아진다</a:t>
            </a:r>
            <a:endParaRPr lang="en-US" altLang="ko-KR" sz="280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9291109"/>
      </p:ext>
    </p:extLst>
  </p:cSld>
  <p:clrMapOvr>
    <a:masterClrMapping/>
  </p:clrMapOvr>
  <p:transition advTm="416358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88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상관관계 자체는 변인간의 관련성의 방향과 강도만 말해줄 뿐 그들간의 인과관계는 예측할 수 없음</a:t>
            </a: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원칙적으로 인과관계를 알아볼 수 있는 유일한 방법은 실험법</a:t>
            </a: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실험이 불가능한 상관연구들의 경우 인과관계를 추정하기 위해 다른 가능성을 논리적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경험적으로 배제하던가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아동기 애착</a:t>
            </a:r>
            <a:r>
              <a:rPr lang="en-US" altLang="ko-KR" sz="2800" dirty="0" smtClean="0"/>
              <a:t>(A)</a:t>
            </a:r>
            <a:r>
              <a:rPr lang="ko-KR" altLang="en-US" sz="2800" dirty="0" smtClean="0"/>
              <a:t>과 성인 애착</a:t>
            </a:r>
            <a:r>
              <a:rPr lang="en-US" altLang="ko-KR" sz="2800" dirty="0" smtClean="0"/>
              <a:t>(B)</a:t>
            </a:r>
            <a:r>
              <a:rPr lang="ko-KR" altLang="en-US" sz="2800" dirty="0" smtClean="0"/>
              <a:t>간의 상관관계에서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A</a:t>
            </a:r>
            <a:r>
              <a:rPr lang="ko-KR" altLang="en-US" sz="2800" dirty="0" smtClean="0"/>
              <a:t>의 원인일 가능성은 없다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통계적으로 제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의 변인의 효과를 통제하는 방식을 통해서 확신성을 높이는 방식을 취해야 함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4-2. </a:t>
            </a:r>
            <a:r>
              <a:rPr lang="ko-KR" altLang="en-US" sz="3600" dirty="0">
                <a:solidFill>
                  <a:srgbClr val="002060"/>
                </a:solidFill>
              </a:rPr>
              <a:t>상관과 인과관계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716"/>
    </mc:Choice>
    <mc:Fallback xmlns="">
      <p:transition spd="slow" advTm="298716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70609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4-2. </a:t>
            </a:r>
            <a:r>
              <a:rPr lang="ko-KR" altLang="en-US" sz="3600" dirty="0">
                <a:solidFill>
                  <a:srgbClr val="002060"/>
                </a:solidFill>
              </a:rPr>
              <a:t>상관과 인과관계</a:t>
            </a:r>
            <a:endParaRPr lang="ko-KR" altLang="en-US" sz="4400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967064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미인일수록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돈을 많이 버는가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ko-KR" altLang="en-US" sz="2800" dirty="0"/>
              <a:t>    → </a:t>
            </a:r>
            <a:r>
              <a:rPr lang="ko-KR" altLang="en-US" sz="2800" dirty="0" smtClean="0"/>
              <a:t>수입과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신체적 매력도 간에는 </a:t>
            </a: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정적인 상관이 </a:t>
            </a:r>
            <a:endParaRPr lang="en-US" altLang="ko-K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있을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것이다</a:t>
            </a:r>
            <a:endParaRPr lang="ko-KR" altLang="en-US" sz="2800" dirty="0"/>
          </a:p>
          <a:p>
            <a:pPr eaLnBrk="1" hangingPunct="1">
              <a:buFont typeface="Arial" pitchFamily="34" charset="0"/>
              <a:buNone/>
            </a:pPr>
            <a:endParaRPr lang="en-US" altLang="ko-KR" sz="3200" dirty="0" smtClean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ko-KR" sz="2800" dirty="0" smtClean="0"/>
              <a:t>	</a:t>
            </a:r>
          </a:p>
          <a:p>
            <a:pPr eaLnBrk="1" hangingPunct="1">
              <a:buFont typeface="Arial" pitchFamily="34" charset="0"/>
              <a:buNone/>
            </a:pPr>
            <a:endParaRPr lang="en-US" altLang="ko-KR" sz="32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23528" y="2564904"/>
            <a:ext cx="8352928" cy="4032448"/>
            <a:chOff x="323528" y="1340767"/>
            <a:chExt cx="8136904" cy="534562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340767"/>
              <a:ext cx="8136904" cy="5345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타원 8"/>
            <p:cNvSpPr/>
            <p:nvPr/>
          </p:nvSpPr>
          <p:spPr>
            <a:xfrm>
              <a:off x="7524328" y="4115172"/>
              <a:ext cx="792088" cy="26948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86"/>
    </mc:Choice>
    <mc:Fallback xmlns="">
      <p:transition spd="slow" advTm="148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688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500" dirty="0" smtClean="0">
                <a:solidFill>
                  <a:srgbClr val="C00000"/>
                </a:solidFill>
              </a:rPr>
              <a:t>인과관계의 가능성</a:t>
            </a:r>
            <a:r>
              <a:rPr lang="en-US" altLang="ko-KR" sz="2500" dirty="0" smtClean="0">
                <a:solidFill>
                  <a:srgbClr val="C00000"/>
                </a:solidFill>
              </a:rPr>
              <a:t>1: </a:t>
            </a:r>
            <a:r>
              <a:rPr lang="ko-KR" altLang="en-US" sz="2500" dirty="0" smtClean="0">
                <a:solidFill>
                  <a:srgbClr val="C00000"/>
                </a:solidFill>
              </a:rPr>
              <a:t>좋은 수입이 신체적 매력을 야기한다</a:t>
            </a:r>
            <a:endParaRPr lang="en-US" altLang="ko-KR" sz="2500" dirty="0" smtClean="0">
              <a:solidFill>
                <a:srgbClr val="C00000"/>
              </a:solidFill>
            </a:endParaRPr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/>
              <a:t>높은 수준의 </a:t>
            </a:r>
            <a:r>
              <a:rPr lang="ko-KR" altLang="en-US" sz="2200" dirty="0" smtClean="0"/>
              <a:t>수입을 가진 사람은 사회적으로 높은 위치에 오를 가능성이 높다</a:t>
            </a:r>
            <a:endParaRPr lang="en-US" altLang="ko-KR" sz="22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사회적으로 높은 위치에 오른 사람일수록 소위 </a:t>
            </a:r>
            <a:r>
              <a:rPr lang="ko-KR" altLang="en-US" sz="2200" dirty="0" err="1" smtClean="0"/>
              <a:t>오피니언</a:t>
            </a:r>
            <a:r>
              <a:rPr lang="ko-KR" altLang="en-US" sz="2200" dirty="0" smtClean="0"/>
              <a:t> 리더</a:t>
            </a:r>
            <a:r>
              <a:rPr lang="en-US" altLang="ko-KR" sz="2200" dirty="0" smtClean="0"/>
              <a:t>(opinion leader)</a:t>
            </a:r>
            <a:r>
              <a:rPr lang="ko-KR" altLang="en-US" sz="2200" dirty="0" smtClean="0"/>
              <a:t>가 될 가능성이 높다</a:t>
            </a:r>
            <a:endParaRPr lang="en-US" altLang="ko-KR" sz="2200" dirty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err="1" smtClean="0"/>
              <a:t>오피니언</a:t>
            </a:r>
            <a:r>
              <a:rPr lang="ko-KR" altLang="en-US" sz="2200" dirty="0" smtClean="0"/>
              <a:t> 리더일수록 미모에 </a:t>
            </a:r>
            <a:r>
              <a:rPr lang="ko-KR" altLang="en-US" sz="2200" dirty="0"/>
              <a:t>대한 사회적 함의를 </a:t>
            </a:r>
            <a:r>
              <a:rPr lang="ko-KR" altLang="en-US" sz="2200" dirty="0" smtClean="0"/>
              <a:t>바꿀 가능성이 높다</a:t>
            </a:r>
            <a:endParaRPr lang="en-US" altLang="ko-KR" sz="2200" dirty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 smtClean="0"/>
              <a:t>자신의 외모가 신체적으로 매력이 있는 것으로 세상의 인식을 바꾼다</a:t>
            </a:r>
            <a:endParaRPr lang="en-US" altLang="ko-KR" sz="22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200" dirty="0"/>
              <a:t>결론</a:t>
            </a:r>
            <a:r>
              <a:rPr lang="en-US" altLang="ko-KR" sz="2200" dirty="0"/>
              <a:t>: </a:t>
            </a:r>
            <a:r>
              <a:rPr lang="ko-KR" altLang="en-US" sz="2200" dirty="0"/>
              <a:t>따라서 미모와 수입은 상관관계가 존재한다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500" dirty="0" smtClean="0"/>
              <a:t>논리적으로 불가능한 일은 아닌데</a:t>
            </a:r>
            <a:r>
              <a:rPr lang="en-US" altLang="ko-KR" sz="2500" dirty="0" smtClean="0"/>
              <a:t>.. </a:t>
            </a:r>
            <a:r>
              <a:rPr lang="ko-KR" altLang="en-US" sz="2500" dirty="0" err="1" smtClean="0"/>
              <a:t>그닥</a:t>
            </a:r>
            <a:r>
              <a:rPr lang="ko-KR" altLang="en-US" sz="2500" dirty="0" smtClean="0"/>
              <a:t> 그럴 듯 하진 않음</a:t>
            </a:r>
            <a:r>
              <a:rPr lang="en-US" altLang="ko-KR" sz="2500" dirty="0" smtClean="0"/>
              <a:t>..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500" dirty="0" smtClean="0"/>
              <a:t>일단 이 가능성은 배제하고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다른 두 가능성을 보면</a:t>
            </a:r>
            <a:r>
              <a:rPr lang="en-US" altLang="ko-KR" sz="2500" dirty="0" smtClean="0"/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</a:rPr>
              <a:t>4-2</a:t>
            </a:r>
            <a:r>
              <a:rPr lang="en-US" altLang="ko-KR" sz="3200" dirty="0">
                <a:solidFill>
                  <a:srgbClr val="002060"/>
                </a:solidFill>
              </a:rPr>
              <a:t>. </a:t>
            </a:r>
            <a:r>
              <a:rPr lang="ko-KR" altLang="en-US" sz="3200" dirty="0" smtClean="0">
                <a:solidFill>
                  <a:srgbClr val="002060"/>
                </a:solidFill>
              </a:rPr>
              <a:t>상관</a:t>
            </a:r>
            <a:r>
              <a:rPr lang="en-US" altLang="ko-KR" sz="3200" dirty="0" smtClean="0">
                <a:solidFill>
                  <a:srgbClr val="002060"/>
                </a:solidFill>
              </a:rPr>
              <a:t> </a:t>
            </a:r>
            <a:r>
              <a:rPr lang="ko-KR" altLang="en-US" sz="3200" dirty="0" smtClean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25"/>
    </mc:Choice>
    <mc:Fallback xmlns="">
      <p:transition spd="slow" advTm="154525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solidFill>
                  <a:srgbClr val="C00000"/>
                </a:solidFill>
              </a:rPr>
              <a:t>인과관계의 가능성</a:t>
            </a:r>
            <a:r>
              <a:rPr lang="en-US" altLang="ko-KR" sz="3200" dirty="0" smtClean="0">
                <a:solidFill>
                  <a:srgbClr val="C00000"/>
                </a:solidFill>
              </a:rPr>
              <a:t>2: </a:t>
            </a:r>
            <a:r>
              <a:rPr lang="ko-KR" altLang="en-US" sz="3200" dirty="0" smtClean="0">
                <a:solidFill>
                  <a:srgbClr val="C00000"/>
                </a:solidFill>
              </a:rPr>
              <a:t>높은 신체적 매력이 높은 임금수준을 야기한다</a:t>
            </a:r>
            <a:endParaRPr lang="en-US" altLang="ko-KR" sz="3200" dirty="0" smtClean="0">
              <a:solidFill>
                <a:srgbClr val="C00000"/>
              </a:solidFill>
            </a:endParaRPr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600" dirty="0" smtClean="0"/>
              <a:t>사람들은 신체적으로 매력적인 사람을 그렇지 않은 사람보다 더 긍정적으로 평가할 가능성이 높다</a:t>
            </a:r>
            <a:endParaRPr lang="en-US" altLang="ko-KR" sz="26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600" dirty="0" smtClean="0"/>
              <a:t>긍정적인 피드백을 많이 받은 사람일수록 자아존중감도 높고 자신감도 높다</a:t>
            </a:r>
            <a:endParaRPr lang="en-US" altLang="ko-KR" sz="26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600" dirty="0" smtClean="0"/>
              <a:t>자신감이 높으면 학문적 성취가 높아진다</a:t>
            </a:r>
            <a:endParaRPr lang="en-US" altLang="ko-KR" sz="26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600" dirty="0" smtClean="0"/>
              <a:t>학문적 성취가 높으면 좋은 임금을 받을 가능성이 높다</a:t>
            </a:r>
            <a:endParaRPr lang="en-US" altLang="ko-KR" sz="2600" dirty="0" smtClean="0"/>
          </a:p>
          <a:p>
            <a:pPr marL="898398" lvl="1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600" dirty="0"/>
              <a:t>결론</a:t>
            </a:r>
            <a:r>
              <a:rPr lang="en-US" altLang="ko-KR" sz="2600" dirty="0"/>
              <a:t>: </a:t>
            </a:r>
            <a:r>
              <a:rPr lang="ko-KR" altLang="en-US" sz="2600" dirty="0"/>
              <a:t>따라서 미모와 수입은 상관관계가 존재한다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/>
              <a:t>경험적 연구들은 이 가능성을 지지하는가</a:t>
            </a:r>
            <a:r>
              <a:rPr lang="en-US" altLang="ko-KR" sz="3200" dirty="0" smtClean="0"/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2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2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</a:rPr>
              <a:t>4-2</a:t>
            </a:r>
            <a:r>
              <a:rPr lang="en-US" altLang="ko-KR" sz="3600" dirty="0">
                <a:solidFill>
                  <a:srgbClr val="002060"/>
                </a:solidFill>
              </a:rPr>
              <a:t>. </a:t>
            </a:r>
            <a:r>
              <a:rPr lang="ko-KR" altLang="en-US" sz="3600" dirty="0">
                <a:solidFill>
                  <a:srgbClr val="002060"/>
                </a:solidFill>
              </a:rPr>
              <a:t>상관</a:t>
            </a:r>
            <a:r>
              <a:rPr lang="en-US" altLang="ko-KR" sz="3600" dirty="0">
                <a:solidFill>
                  <a:srgbClr val="002060"/>
                </a:solidFill>
              </a:rPr>
              <a:t> </a:t>
            </a:r>
            <a:r>
              <a:rPr lang="ko-KR" altLang="en-US" sz="36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37"/>
    </mc:Choice>
    <mc:Fallback xmlns="">
      <p:transition spd="slow" advTm="152837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36512" y="836712"/>
            <a:ext cx="8928992" cy="5832648"/>
          </a:xfrm>
        </p:spPr>
        <p:txBody>
          <a:bodyPr>
            <a:noAutofit/>
          </a:bodyPr>
          <a:lstStyle/>
          <a:p>
            <a:pPr marL="841248" lvl="1" indent="-457200">
              <a:lnSpc>
                <a:spcPct val="11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C00000"/>
                </a:solidFill>
              </a:rPr>
              <a:t>사람들은 신체적으로 매력적인 사람을 좋게 평가하는 경향이 있는가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</a:p>
          <a:p>
            <a:pPr marL="1001268" lvl="2" indent="-342900">
              <a:lnSpc>
                <a:spcPct val="110000"/>
              </a:lnSpc>
              <a:buClr>
                <a:schemeClr val="tx1"/>
              </a:buClr>
            </a:pPr>
            <a:r>
              <a:rPr lang="ko-KR" altLang="en-US" sz="2800" dirty="0" smtClean="0"/>
              <a:t>매력적인 사람은 더 </a:t>
            </a:r>
            <a:r>
              <a:rPr lang="ko-KR" altLang="en-US" sz="2800" dirty="0"/>
              <a:t>건</a:t>
            </a:r>
            <a:r>
              <a:rPr lang="ko-KR" altLang="en-US" sz="2800" dirty="0" smtClean="0"/>
              <a:t>강하고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행복하고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감수성이 높고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사회적으로 유능한 것으로 평정됨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Egaley</a:t>
            </a:r>
            <a:r>
              <a:rPr lang="ko-KR" altLang="en-US" sz="2800" dirty="0" smtClean="0"/>
              <a:t>등 수많은 연구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marL="841248" lvl="1" indent="-457200">
              <a:lnSpc>
                <a:spcPct val="11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3200" dirty="0">
                <a:solidFill>
                  <a:srgbClr val="C00000"/>
                </a:solidFill>
              </a:rPr>
              <a:t>긍정적인 피드백을 많이 받은 사람일수록 자아존중감도 높고 자신감도 </a:t>
            </a:r>
            <a:r>
              <a:rPr lang="ko-KR" altLang="en-US" sz="3200" dirty="0" smtClean="0">
                <a:solidFill>
                  <a:srgbClr val="C00000"/>
                </a:solidFill>
              </a:rPr>
              <a:t>높은가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</a:p>
          <a:p>
            <a:pPr marL="1001268" lvl="2" indent="-342900">
              <a:lnSpc>
                <a:spcPct val="110000"/>
              </a:lnSpc>
              <a:buClr>
                <a:schemeClr val="tx1"/>
              </a:buClr>
            </a:pPr>
            <a:r>
              <a:rPr lang="ko-KR" altLang="en-US" sz="2800" dirty="0" smtClean="0"/>
              <a:t>긍정적 피드백을 받은 집단이 피드백을 받지 않은 집단에 비해 더 높은 내재적 동기수준을 보고함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Deci</a:t>
            </a:r>
            <a:r>
              <a:rPr lang="en-US" altLang="ko-KR" sz="2800" dirty="0" smtClean="0"/>
              <a:t>, 1971</a:t>
            </a:r>
            <a:r>
              <a:rPr lang="ko-KR" altLang="en-US" sz="2800" dirty="0" smtClean="0"/>
              <a:t>등 수많은 연구</a:t>
            </a:r>
            <a:r>
              <a:rPr lang="en-US" altLang="ko-KR" sz="2800" dirty="0" smtClean="0"/>
              <a:t>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6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</a:rPr>
              <a:t>4-2</a:t>
            </a:r>
            <a:r>
              <a:rPr lang="en-US" altLang="ko-KR" sz="3200" dirty="0">
                <a:solidFill>
                  <a:srgbClr val="002060"/>
                </a:solidFill>
              </a:rPr>
              <a:t>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84"/>
    </mc:Choice>
    <mc:Fallback xmlns="">
      <p:transition spd="slow" advTm="87984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836712"/>
            <a:ext cx="8892480" cy="5832648"/>
          </a:xfrm>
        </p:spPr>
        <p:txBody>
          <a:bodyPr>
            <a:noAutofit/>
          </a:bodyPr>
          <a:lstStyle/>
          <a:p>
            <a:pPr marL="898398" lvl="1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 startAt="3"/>
            </a:pPr>
            <a:r>
              <a:rPr lang="ko-KR" altLang="en-US" sz="3200" dirty="0" smtClean="0">
                <a:solidFill>
                  <a:srgbClr val="C00000"/>
                </a:solidFill>
              </a:rPr>
              <a:t>자신감이 </a:t>
            </a:r>
            <a:r>
              <a:rPr lang="ko-KR" altLang="en-US" sz="3200" dirty="0">
                <a:solidFill>
                  <a:srgbClr val="C00000"/>
                </a:solidFill>
              </a:rPr>
              <a:t>높으면 학문적 성취가 높아지는가</a:t>
            </a:r>
            <a:r>
              <a:rPr lang="en-US" altLang="ko-KR" sz="3200" dirty="0">
                <a:solidFill>
                  <a:srgbClr val="C00000"/>
                </a:solidFill>
              </a:rPr>
              <a:t>?</a:t>
            </a:r>
          </a:p>
          <a:p>
            <a:pPr marL="1001268" lvl="2" indent="-342900">
              <a:lnSpc>
                <a:spcPct val="110000"/>
              </a:lnSpc>
              <a:buClr>
                <a:schemeClr val="tx1"/>
              </a:buClr>
            </a:pPr>
            <a:r>
              <a:rPr lang="ko-KR" altLang="en-US" sz="2800" dirty="0" err="1"/>
              <a:t>자아존중감</a:t>
            </a:r>
            <a:r>
              <a:rPr lang="ko-KR" altLang="en-US" sz="2800" dirty="0"/>
              <a:t> 수준과 학문적 성취간의 상관은 </a:t>
            </a:r>
            <a:r>
              <a:rPr lang="en-US" altLang="ko-KR" sz="2800" dirty="0"/>
              <a:t>.20</a:t>
            </a:r>
            <a:r>
              <a:rPr lang="ko-KR" altLang="en-US" sz="2800" dirty="0"/>
              <a:t>에서 </a:t>
            </a:r>
            <a:r>
              <a:rPr lang="en-US" altLang="ko-KR" sz="2800" dirty="0"/>
              <a:t>.50</a:t>
            </a:r>
            <a:r>
              <a:rPr lang="ko-KR" altLang="en-US" sz="2800" dirty="0"/>
              <a:t>수준으로 지속적인 정적 관련성을 보임 </a:t>
            </a:r>
            <a:r>
              <a:rPr lang="en-US" altLang="ko-KR" sz="2800" dirty="0"/>
              <a:t>(West</a:t>
            </a:r>
            <a:r>
              <a:rPr lang="ko-KR" altLang="en-US" sz="2800" dirty="0"/>
              <a:t>등</a:t>
            </a:r>
            <a:r>
              <a:rPr lang="en-US" altLang="ko-KR" sz="2800" dirty="0"/>
              <a:t>, 1980 </a:t>
            </a:r>
            <a:r>
              <a:rPr lang="ko-KR" altLang="en-US" sz="2800" dirty="0"/>
              <a:t>수많은 연구</a:t>
            </a:r>
            <a:r>
              <a:rPr lang="en-US" altLang="ko-KR" sz="2800" dirty="0"/>
              <a:t>)</a:t>
            </a:r>
          </a:p>
          <a:p>
            <a:pPr marL="898398" lvl="1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rgbClr val="C00000"/>
                </a:solidFill>
              </a:rPr>
              <a:t>학문적 성취가 높으면 좋은 임금을 받을 가능성이 </a:t>
            </a:r>
            <a:r>
              <a:rPr lang="ko-KR" altLang="en-US" sz="3200" dirty="0" smtClean="0">
                <a:solidFill>
                  <a:srgbClr val="C00000"/>
                </a:solidFill>
              </a:rPr>
              <a:t>높은가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  <a:endParaRPr lang="en-US" altLang="ko-KR" sz="3200" dirty="0">
              <a:solidFill>
                <a:srgbClr val="C00000"/>
              </a:solidFill>
            </a:endParaRPr>
          </a:p>
          <a:p>
            <a:pPr marL="1001268" lvl="2" indent="-342900">
              <a:lnSpc>
                <a:spcPct val="110000"/>
              </a:lnSpc>
              <a:buClr>
                <a:schemeClr val="tx1"/>
              </a:buClr>
            </a:pPr>
            <a:r>
              <a:rPr lang="ko-KR" altLang="en-US" sz="2800" dirty="0"/>
              <a:t>학력수준이 높을수록 임금을 많이 받는다 </a:t>
            </a:r>
            <a:r>
              <a:rPr lang="en-US" altLang="ko-KR" sz="2800" dirty="0"/>
              <a:t>(Wise, 1975</a:t>
            </a:r>
            <a:r>
              <a:rPr lang="ko-KR" altLang="en-US" sz="2800" dirty="0"/>
              <a:t>등 수많은 연구</a:t>
            </a:r>
            <a:r>
              <a:rPr lang="en-US" altLang="ko-KR" sz="2800" dirty="0" smtClean="0"/>
              <a:t>)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/>
              <a:t>기존의 경험적 </a:t>
            </a:r>
            <a:r>
              <a:rPr lang="ko-KR" altLang="en-US" sz="3200" dirty="0"/>
              <a:t>연구들은 </a:t>
            </a:r>
            <a:r>
              <a:rPr lang="ko-KR" altLang="en-US" sz="3200" dirty="0" smtClean="0"/>
              <a:t>대체로 이 가능성을 지지하고 있음</a:t>
            </a:r>
            <a:endParaRPr lang="en-US" altLang="ko-KR" sz="3200" dirty="0"/>
          </a:p>
          <a:p>
            <a:pPr marL="1001268" lvl="2" indent="-342900">
              <a:lnSpc>
                <a:spcPct val="110000"/>
              </a:lnSpc>
              <a:buClr>
                <a:schemeClr val="tx1"/>
              </a:buClr>
            </a:pP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6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6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3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</a:rPr>
              <a:t>4-2</a:t>
            </a:r>
            <a:r>
              <a:rPr lang="en-US" altLang="ko-KR" sz="3200" dirty="0">
                <a:solidFill>
                  <a:srgbClr val="002060"/>
                </a:solidFill>
              </a:rPr>
              <a:t>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19"/>
    </mc:Choice>
    <mc:Fallback xmlns="">
      <p:transition spd="slow" advTm="79519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83264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 smtClean="0"/>
              <a:t>이게 끝이면 편한데</a:t>
            </a:r>
            <a:r>
              <a:rPr lang="en-US" altLang="ko-KR" sz="2800" dirty="0" smtClean="0"/>
              <a:t>.. </a:t>
            </a:r>
            <a:r>
              <a:rPr lang="ko-KR" altLang="en-US" sz="2800" dirty="0" smtClean="0"/>
              <a:t>끝이 아니라는 게 문제</a:t>
            </a: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>
                <a:solidFill>
                  <a:srgbClr val="C00000"/>
                </a:solidFill>
              </a:rPr>
              <a:t>인과관계의 </a:t>
            </a:r>
            <a:r>
              <a:rPr lang="ko-KR" altLang="en-US" sz="2800" dirty="0" smtClean="0">
                <a:solidFill>
                  <a:srgbClr val="C00000"/>
                </a:solidFill>
              </a:rPr>
              <a:t>가능성</a:t>
            </a:r>
            <a:r>
              <a:rPr lang="en-US" altLang="ko-KR" sz="2800" dirty="0" smtClean="0">
                <a:solidFill>
                  <a:srgbClr val="C00000"/>
                </a:solidFill>
              </a:rPr>
              <a:t> 3: </a:t>
            </a:r>
            <a:r>
              <a:rPr lang="ko-KR" altLang="en-US" sz="2800" dirty="0" smtClean="0">
                <a:solidFill>
                  <a:srgbClr val="C00000"/>
                </a:solidFill>
              </a:rPr>
              <a:t>높은 신체적 매력과 높은 임금수준은 제 </a:t>
            </a:r>
            <a:r>
              <a:rPr lang="en-US" altLang="ko-KR" sz="2800" dirty="0" smtClean="0">
                <a:solidFill>
                  <a:srgbClr val="C00000"/>
                </a:solidFill>
              </a:rPr>
              <a:t>3</a:t>
            </a:r>
            <a:r>
              <a:rPr lang="ko-KR" altLang="en-US" sz="2800" dirty="0" smtClean="0">
                <a:solidFill>
                  <a:srgbClr val="C00000"/>
                </a:solidFill>
              </a:rPr>
              <a:t>의 변인 </a:t>
            </a:r>
            <a:r>
              <a:rPr lang="en-US" altLang="ko-KR" sz="2800" dirty="0" smtClean="0">
                <a:solidFill>
                  <a:srgbClr val="C00000"/>
                </a:solidFill>
              </a:rPr>
              <a:t>(</a:t>
            </a:r>
            <a:r>
              <a:rPr lang="ko-KR" altLang="en-US" sz="2800" dirty="0" smtClean="0">
                <a:solidFill>
                  <a:srgbClr val="C00000"/>
                </a:solidFill>
              </a:rPr>
              <a:t>지능</a:t>
            </a:r>
            <a:r>
              <a:rPr lang="en-US" altLang="ko-KR" sz="2800" dirty="0" smtClean="0">
                <a:solidFill>
                  <a:srgbClr val="C00000"/>
                </a:solidFill>
              </a:rPr>
              <a:t>)</a:t>
            </a:r>
            <a:r>
              <a:rPr lang="ko-KR" altLang="en-US" sz="2800" dirty="0" smtClean="0">
                <a:solidFill>
                  <a:srgbClr val="C00000"/>
                </a:solidFill>
              </a:rPr>
              <a:t>에서 야기된다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 smtClean="0"/>
              <a:t>지능이 </a:t>
            </a:r>
            <a:r>
              <a:rPr lang="ko-KR" altLang="en-US" dirty="0"/>
              <a:t>높은 사람은 </a:t>
            </a:r>
            <a:r>
              <a:rPr lang="ko-KR" altLang="en-US" dirty="0" smtClean="0"/>
              <a:t>임금을 많이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사회적으로 </a:t>
            </a:r>
            <a:r>
              <a:rPr lang="ko-KR" altLang="en-US" dirty="0"/>
              <a:t>성공할 가능성이 높다</a:t>
            </a: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 smtClean="0"/>
              <a:t>사회적으로 성공한 사람은 </a:t>
            </a:r>
            <a:r>
              <a:rPr lang="ko-KR" altLang="en-US" dirty="0"/>
              <a:t>더 미모의 배우자를 둘 가능성이 높다</a:t>
            </a: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 smtClean="0"/>
              <a:t>지능은 </a:t>
            </a:r>
            <a:r>
              <a:rPr lang="ko-KR" altLang="en-US" dirty="0"/>
              <a:t>유전된다</a:t>
            </a: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 smtClean="0"/>
              <a:t>미모는 </a:t>
            </a:r>
            <a:r>
              <a:rPr lang="ko-KR" altLang="en-US" dirty="0"/>
              <a:t>유전된다</a:t>
            </a: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 smtClean="0"/>
              <a:t>따라서 </a:t>
            </a:r>
            <a:r>
              <a:rPr lang="ko-KR" altLang="en-US" dirty="0"/>
              <a:t>그들의 자식은 높은 지능과 높은 미모를 가지고 태어날 가능성이 높다</a:t>
            </a:r>
          </a:p>
          <a:p>
            <a:pPr marL="898398" lvl="1" indent="-514350">
              <a:lnSpc>
                <a:spcPct val="110000"/>
              </a:lnSpc>
              <a:buClrTx/>
              <a:buFont typeface="+mj-lt"/>
              <a:buAutoNum type="arabicPeriod"/>
            </a:pPr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따라서 미모와 수입은 상관관계가 존재한다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800" dirty="0"/>
              <a:t>경험적 연구들은 </a:t>
            </a:r>
            <a:r>
              <a:rPr lang="ko-KR" altLang="en-US" sz="2800" dirty="0" smtClean="0"/>
              <a:t>이 가능성을 </a:t>
            </a:r>
            <a:r>
              <a:rPr lang="ko-KR" altLang="en-US" sz="2800" dirty="0"/>
              <a:t>지지하는가</a:t>
            </a:r>
            <a:r>
              <a:rPr lang="en-US" altLang="ko-KR" sz="2800" dirty="0"/>
              <a:t>?</a:t>
            </a: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</a:rPr>
              <a:t>4-2.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25"/>
    </mc:Choice>
    <mc:Fallback xmlns="">
      <p:transition spd="slow" advTm="196725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83264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C00000"/>
                </a:solidFill>
              </a:rPr>
              <a:t>지능이 높은 사람은 사회적으로 성공할 가능성이 높은가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800" dirty="0" smtClean="0"/>
              <a:t>Ball (1938): </a:t>
            </a:r>
            <a:r>
              <a:rPr lang="ko-KR" altLang="en-US" sz="2800" dirty="0" smtClean="0"/>
              <a:t>아동의 지능과 성인 직업의 성취도간의 상관은 </a:t>
            </a:r>
            <a:r>
              <a:rPr lang="en-US" altLang="ko-KR" sz="2800" dirty="0" smtClean="0"/>
              <a:t>.71</a:t>
            </a:r>
            <a:r>
              <a:rPr lang="ko-KR" altLang="en-US" sz="2800" dirty="0" smtClean="0"/>
              <a:t>로 매우 높음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지능과 직업수행간의 상관도 </a:t>
            </a:r>
            <a:r>
              <a:rPr lang="en-US" altLang="ko-KR" sz="2800" dirty="0" smtClean="0"/>
              <a:t>.70</a:t>
            </a:r>
            <a:r>
              <a:rPr lang="ko-KR" altLang="en-US" sz="2800" dirty="0" smtClean="0"/>
              <a:t>이상</a:t>
            </a: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C00000"/>
                </a:solidFill>
              </a:rPr>
              <a:t>사회적으로 성공한 사람은 더 미모의 배우자를 둘 가능성이 높은가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800" dirty="0" smtClean="0"/>
              <a:t>Elder (1996): </a:t>
            </a:r>
            <a:r>
              <a:rPr lang="ko-KR" altLang="en-US" sz="2800" dirty="0" smtClean="0"/>
              <a:t>여성의 미모와 남편의 직업수준의 상관 </a:t>
            </a:r>
            <a:r>
              <a:rPr lang="en-US" altLang="ko-KR" sz="2800" dirty="0" smtClean="0"/>
              <a:t>=.46</a:t>
            </a:r>
            <a:r>
              <a:rPr lang="ko-KR" altLang="en-US" sz="2800" dirty="0" smtClean="0"/>
              <a:t>으로 지속적으로 높은 정적 상관을 유지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</a:rPr>
              <a:t>4-2.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9"/>
    </mc:Choice>
    <mc:Fallback xmlns="">
      <p:transition spd="slow" advTm="63599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83264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 startAt="3"/>
            </a:pPr>
            <a:r>
              <a:rPr lang="ko-KR" altLang="en-US" sz="3200" dirty="0" smtClean="0">
                <a:solidFill>
                  <a:srgbClr val="C00000"/>
                </a:solidFill>
              </a:rPr>
              <a:t>지능은 유전되는가</a:t>
            </a:r>
            <a:r>
              <a:rPr lang="en-US" altLang="ko-KR" sz="3200" dirty="0" smtClean="0">
                <a:solidFill>
                  <a:srgbClr val="C00000"/>
                </a:solidFill>
              </a:rPr>
              <a:t>?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800" dirty="0" smtClean="0"/>
              <a:t>Bouchard &amp; </a:t>
            </a:r>
            <a:r>
              <a:rPr lang="en-US" altLang="ko-KR" sz="2800" dirty="0" err="1" smtClean="0"/>
              <a:t>McGue</a:t>
            </a:r>
            <a:r>
              <a:rPr lang="en-US" altLang="ko-KR" sz="2800" dirty="0" smtClean="0"/>
              <a:t> (1981): </a:t>
            </a:r>
            <a:r>
              <a:rPr lang="ko-KR" altLang="en-US" sz="2800" dirty="0" smtClean="0"/>
              <a:t>부모와 아이의 지능의 상관은 </a:t>
            </a:r>
            <a:r>
              <a:rPr lang="en-US" altLang="ko-KR" sz="2800" dirty="0" smtClean="0"/>
              <a:t>.42</a:t>
            </a:r>
            <a:r>
              <a:rPr lang="ko-KR" altLang="en-US" sz="2800" dirty="0" smtClean="0"/>
              <a:t>이며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지능의 유전계수 </a:t>
            </a:r>
            <a:r>
              <a:rPr lang="en-US" altLang="ko-KR" sz="2800" dirty="0" smtClean="0"/>
              <a:t>(h</a:t>
            </a:r>
            <a:r>
              <a:rPr lang="en-US" altLang="ko-KR" sz="2800" baseline="30000" dirty="0" smtClean="0"/>
              <a:t>2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약 </a:t>
            </a:r>
            <a:r>
              <a:rPr lang="en-US" altLang="ko-KR" sz="2800" dirty="0" smtClean="0"/>
              <a:t>.40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.70</a:t>
            </a:r>
            <a:r>
              <a:rPr lang="ko-KR" altLang="en-US" sz="2800" dirty="0" smtClean="0"/>
              <a:t>사이로 매우 높은 편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Plomin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등 수많은 연구</a:t>
            </a:r>
            <a:r>
              <a:rPr lang="en-US" altLang="ko-KR" sz="2800" dirty="0" smtClean="0"/>
              <a:t>)</a:t>
            </a:r>
          </a:p>
          <a:p>
            <a:pPr marL="624078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rgbClr val="C00000"/>
                </a:solidFill>
              </a:rPr>
              <a:t>미모는 유전되는가</a:t>
            </a:r>
            <a:r>
              <a:rPr lang="en-US" altLang="ko-KR" sz="3200" dirty="0">
                <a:solidFill>
                  <a:srgbClr val="C00000"/>
                </a:solidFill>
              </a:rPr>
              <a:t>?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800" dirty="0"/>
              <a:t>McGovern</a:t>
            </a:r>
            <a:r>
              <a:rPr lang="ko-KR" altLang="en-US" sz="2800" dirty="0"/>
              <a:t>등 </a:t>
            </a:r>
            <a:r>
              <a:rPr lang="en-US" altLang="ko-KR" sz="2800" dirty="0"/>
              <a:t>(1996): </a:t>
            </a:r>
            <a:r>
              <a:rPr lang="ko-KR" altLang="en-US" sz="2800" dirty="0"/>
              <a:t>신체적 미모의 유전계수는 약 </a:t>
            </a:r>
            <a:r>
              <a:rPr lang="en-US" altLang="ko-KR" sz="2800" dirty="0"/>
              <a:t>.64</a:t>
            </a:r>
            <a:r>
              <a:rPr lang="ko-KR" altLang="en-US" sz="2800" dirty="0"/>
              <a:t>이며 얼굴의 대칭성의 유전계수 역시 유의미한 </a:t>
            </a:r>
            <a:r>
              <a:rPr lang="ko-KR" altLang="en-US" sz="2800" dirty="0" err="1"/>
              <a:t>정적상관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Møller</a:t>
            </a:r>
            <a:r>
              <a:rPr lang="en-US" altLang="ko-KR" sz="2800" dirty="0"/>
              <a:t> &amp; </a:t>
            </a:r>
            <a:r>
              <a:rPr lang="en-US" altLang="ko-KR" sz="2800" dirty="0" err="1"/>
              <a:t>Thornhill</a:t>
            </a:r>
            <a:r>
              <a:rPr lang="en-US" altLang="ko-KR" sz="2800" dirty="0"/>
              <a:t>, 1997)</a:t>
            </a:r>
          </a:p>
          <a:p>
            <a:pPr marL="898398" lvl="1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</a:rPr>
              <a:t>4-2.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98"/>
    </mc:Choice>
    <mc:Fallback xmlns="">
      <p:transition spd="slow" advTm="42698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129614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Clr>
                <a:srgbClr val="C00000"/>
              </a:buClr>
              <a:buFont typeface="+mj-lt"/>
              <a:buAutoNum type="arabicPeriod" startAt="5"/>
            </a:pPr>
            <a:r>
              <a:rPr lang="ko-KR" altLang="en-US" sz="2800" dirty="0" smtClean="0">
                <a:solidFill>
                  <a:srgbClr val="C00000"/>
                </a:solidFill>
              </a:rPr>
              <a:t>신체적 매력이 높을수록 지능이 높은가</a:t>
            </a:r>
            <a:r>
              <a:rPr lang="en-US" altLang="ko-KR" sz="2800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</a:rPr>
              <a:t>4-2. </a:t>
            </a:r>
            <a:r>
              <a:rPr lang="ko-KR" altLang="en-US" sz="3200" dirty="0">
                <a:solidFill>
                  <a:srgbClr val="002060"/>
                </a:solidFill>
              </a:rPr>
              <a:t>상관</a:t>
            </a:r>
            <a:r>
              <a:rPr lang="en-US" altLang="ko-KR" sz="3200" dirty="0">
                <a:solidFill>
                  <a:srgbClr val="002060"/>
                </a:solidFill>
              </a:rPr>
              <a:t> </a:t>
            </a:r>
            <a:r>
              <a:rPr lang="ko-KR" altLang="en-US" sz="3200" dirty="0">
                <a:solidFill>
                  <a:srgbClr val="002060"/>
                </a:solidFill>
              </a:rPr>
              <a:t>연구를 통한 인과관계의 추정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79512" y="5373216"/>
            <a:ext cx="8834144" cy="13681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/>
              <a:t>경험적 연구들은 이 가능성 역시 지지</a:t>
            </a:r>
            <a:endParaRPr lang="en-US" altLang="ko-KR" sz="24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/>
              <a:t>상관 연구의 결과만을 가지고는 정확한 원인과 결과를 알 수가 없</a:t>
            </a:r>
            <a:r>
              <a:rPr lang="ko-KR" altLang="en-US" sz="2400" dirty="0"/>
              <a:t>음</a:t>
            </a:r>
            <a:endParaRPr lang="en-US" altLang="ko-KR" sz="24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8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79511" y="1340768"/>
            <a:ext cx="8834145" cy="4032448"/>
            <a:chOff x="179511" y="1340768"/>
            <a:chExt cx="8834145" cy="40324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1" y="1340768"/>
              <a:ext cx="8834145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타원 7"/>
            <p:cNvSpPr/>
            <p:nvPr/>
          </p:nvSpPr>
          <p:spPr>
            <a:xfrm>
              <a:off x="2718842" y="2380669"/>
              <a:ext cx="813117" cy="20328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927895" y="2564904"/>
              <a:ext cx="813117" cy="203285"/>
            </a:xfrm>
            <a:prstGeom prst="ellipse">
              <a:avLst/>
            </a:prstGeom>
            <a:noFill/>
            <a:ln w="19050">
              <a:solidFill>
                <a:srgbClr val="2D32E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88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40"/>
    </mc:Choice>
    <mc:Fallback xmlns="">
      <p:transition spd="slow" advTm="192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1-1. </a:t>
            </a:r>
            <a:r>
              <a:rPr lang="ko-KR" altLang="en-US" b="1" dirty="0" smtClean="0">
                <a:solidFill>
                  <a:srgbClr val="002060"/>
                </a:solidFill>
              </a:rPr>
              <a:t>상식과 직관은 왜 정확하지 않는가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36124" cy="5040560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상식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직관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은 주관적이며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주관적인 관찰은 다양한 오류에 노출되어 있다</a:t>
            </a:r>
            <a:r>
              <a:rPr lang="en-US" altLang="ko-KR" sz="32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일상생활을 하면서 언제나 가설검증을 하지 않는다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오히려 사후약방문식으로 </a:t>
            </a:r>
            <a:r>
              <a:rPr lang="ko-KR" altLang="en-US" sz="2800" dirty="0" smtClean="0">
                <a:solidFill>
                  <a:srgbClr val="C00000"/>
                </a:solidFill>
              </a:rPr>
              <a:t>결과를 이용하여 원인을 해석하는 경향이 있다</a:t>
            </a:r>
            <a:r>
              <a:rPr lang="en-US" altLang="ko-KR" sz="2800" dirty="0" smtClean="0"/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우리의 상식과 직관의 능력을 </a:t>
            </a:r>
            <a:r>
              <a:rPr lang="ko-KR" altLang="en-US" sz="2800" dirty="0" smtClean="0">
                <a:solidFill>
                  <a:srgbClr val="C00000"/>
                </a:solidFill>
              </a:rPr>
              <a:t>과신하는 경향이 있다</a:t>
            </a:r>
            <a:r>
              <a:rPr lang="en-US" altLang="ko-KR" sz="2800" dirty="0" smtClean="0">
                <a:solidFill>
                  <a:srgbClr val="C00000"/>
                </a:solidFill>
              </a:rPr>
              <a:t>.</a:t>
            </a:r>
          </a:p>
          <a:p>
            <a:pPr marL="807720" lvl="1" indent="-533400">
              <a:lnSpc>
                <a:spcPct val="110000"/>
              </a:lnSpc>
            </a:pPr>
            <a:r>
              <a:rPr lang="ko-KR" altLang="en-US" sz="2800" dirty="0" smtClean="0"/>
              <a:t>우리는 </a:t>
            </a:r>
            <a:r>
              <a:rPr lang="ko-KR" altLang="en-US" sz="2800" dirty="0" smtClean="0">
                <a:solidFill>
                  <a:srgbClr val="C00000"/>
                </a:solidFill>
              </a:rPr>
              <a:t>보고 싶은 것만 보고</a:t>
            </a:r>
            <a:r>
              <a:rPr lang="en-US" altLang="ko-KR" sz="2800" dirty="0" smtClean="0">
                <a:solidFill>
                  <a:srgbClr val="C00000"/>
                </a:solidFill>
              </a:rPr>
              <a:t>, </a:t>
            </a:r>
            <a:r>
              <a:rPr lang="ko-KR" altLang="en-US" sz="2800" dirty="0" smtClean="0">
                <a:solidFill>
                  <a:srgbClr val="C00000"/>
                </a:solidFill>
              </a:rPr>
              <a:t>믿고 싶은 것만 믿는다</a:t>
            </a:r>
            <a:r>
              <a:rPr lang="en-US" altLang="ko-KR" sz="2800" dirty="0" smtClean="0"/>
              <a:t>.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2579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68"/>
    </mc:Choice>
    <mc:Fallback xmlns="">
      <p:transition spd="slow" advTm="176568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172819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/>
              <a:t>결국 정확한 인과관계를 알아보는 방법은 실험을 할 수 밖에 없음</a:t>
            </a:r>
            <a:endParaRPr lang="en-US" altLang="ko-KR" sz="24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외모의 차이가 수입의 차이의 원인이다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라는 가설을 검증하기 위한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원칙적인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실험방법의 틀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</a:rPr>
              <a:t>4-2</a:t>
            </a:r>
            <a:r>
              <a:rPr lang="en-US" altLang="ko-KR" sz="3200" dirty="0">
                <a:solidFill>
                  <a:srgbClr val="002060"/>
                </a:solidFill>
              </a:rPr>
              <a:t>. </a:t>
            </a:r>
            <a:r>
              <a:rPr lang="ko-KR" altLang="en-US" sz="3200" dirty="0" smtClean="0">
                <a:solidFill>
                  <a:srgbClr val="002060"/>
                </a:solidFill>
              </a:rPr>
              <a:t>그럼 어떻게 해야 하는가</a:t>
            </a:r>
            <a:r>
              <a:rPr lang="en-US" altLang="ko-KR" sz="3200" dirty="0" smtClean="0">
                <a:solidFill>
                  <a:srgbClr val="002060"/>
                </a:solidFill>
              </a:rPr>
              <a:t>?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95536" y="2761506"/>
            <a:ext cx="8463063" cy="2251670"/>
            <a:chOff x="323526" y="2578249"/>
            <a:chExt cx="8463063" cy="22516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2578621"/>
              <a:ext cx="2761803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미모 출중집단</a:t>
              </a:r>
              <a:endParaRPr lang="en-US" altLang="ko-KR" sz="2800" dirty="0" smtClean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3527" y="3351312"/>
              <a:ext cx="2761803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미모 </a:t>
              </a:r>
              <a:r>
                <a:rPr lang="ko-KR" altLang="en-US" sz="2400" dirty="0" err="1" smtClean="0"/>
                <a:t>비출중</a:t>
              </a:r>
              <a:r>
                <a:rPr lang="ko-KR" altLang="en-US" sz="2400" dirty="0" smtClean="0"/>
                <a:t> 집단</a:t>
              </a:r>
              <a:endParaRPr lang="en-US" altLang="ko-KR" sz="2400" dirty="0" smtClean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23526" y="4149080"/>
              <a:ext cx="2761803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미모 </a:t>
              </a:r>
              <a:r>
                <a:rPr lang="ko-KR" altLang="en-US" sz="2400" dirty="0" err="1" smtClean="0"/>
                <a:t>비출중집단</a:t>
              </a:r>
              <a:endParaRPr lang="en-US" altLang="ko-KR" sz="2400" dirty="0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91879" y="3351312"/>
              <a:ext cx="3456385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</a:t>
              </a:r>
              <a:r>
                <a:rPr lang="ko-KR" altLang="en-US" sz="2000" dirty="0" smtClean="0"/>
                <a:t>세 때 성형수술 시행</a:t>
              </a:r>
              <a:endParaRPr lang="en-US" altLang="ko-KR" sz="2000" dirty="0" smtClean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00264" y="4181847"/>
              <a:ext cx="34480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10</a:t>
              </a:r>
              <a:r>
                <a:rPr lang="ko-KR" altLang="en-US" sz="2000" dirty="0" smtClean="0"/>
                <a:t>세 때 </a:t>
              </a:r>
              <a:r>
                <a:rPr lang="ko-KR" altLang="en-US" sz="2000" dirty="0"/>
                <a:t>아무 다른 수술 시행</a:t>
              </a:r>
              <a:endParaRPr lang="en-US" altLang="ko-KR" sz="20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380312" y="2578249"/>
              <a:ext cx="1406277" cy="2251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20</a:t>
              </a:r>
              <a:r>
                <a:rPr lang="ko-KR" altLang="en-US" sz="2400" dirty="0" smtClean="0"/>
                <a:t>년 후 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수입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비교</a:t>
              </a:r>
              <a:endParaRPr lang="en-US" altLang="ko-KR" sz="2400" dirty="0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506738" y="2578621"/>
              <a:ext cx="344152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</a:t>
              </a:r>
              <a:r>
                <a:rPr lang="ko-KR" altLang="en-US" sz="2000" dirty="0" smtClean="0"/>
                <a:t>세 때 아무 다른 수술 시행</a:t>
              </a:r>
              <a:endParaRPr lang="en-US" altLang="ko-KR" sz="2000" dirty="0" smtClean="0"/>
            </a:p>
          </p:txBody>
        </p:sp>
        <p:cxnSp>
          <p:nvCxnSpPr>
            <p:cNvPr id="15" name="직선 화살표 연결선 14"/>
            <p:cNvCxnSpPr>
              <a:endCxn id="13" idx="1"/>
            </p:cNvCxnSpPr>
            <p:nvPr/>
          </p:nvCxnSpPr>
          <p:spPr>
            <a:xfrm>
              <a:off x="3085331" y="2902657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085331" y="3701616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085715" y="4505883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948264" y="2900189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948263" y="3682405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948262" y="4505883"/>
              <a:ext cx="42140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내용 개체 틀 1"/>
          <p:cNvSpPr txBox="1">
            <a:spLocks/>
          </p:cNvSpPr>
          <p:nvPr/>
        </p:nvSpPr>
        <p:spPr>
          <a:xfrm>
            <a:off x="251520" y="4869160"/>
            <a:ext cx="8712968" cy="17281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endParaRPr lang="en-US" altLang="ko-KR" sz="2400" dirty="0" smtClean="0"/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/>
              <a:t>이런 실험은 현실적으로 쉽게 할 수 있지 않기 때문에 결국 정확한 인과관계를 아는 것은 쉬운 일이 아니다</a:t>
            </a:r>
            <a:r>
              <a:rPr lang="en-US" altLang="ko-KR" sz="24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7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43"/>
    </mc:Choice>
    <mc:Fallback xmlns="">
      <p:transition spd="slow" advTm="19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24328" y="188640"/>
            <a:ext cx="1440160" cy="63408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>
                <a:solidFill>
                  <a:srgbClr val="002060"/>
                </a:solidFill>
              </a:rPr>
              <a:t>차 </a:t>
            </a:r>
            <a:r>
              <a:rPr lang="ko-KR" altLang="en-US" sz="4400" dirty="0" err="1" smtClean="0">
                <a:solidFill>
                  <a:srgbClr val="002060"/>
                </a:solidFill>
              </a:rPr>
              <a:t>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336704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1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왜 과학적으로 심리학을 연구해야 하는가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한계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직관의 오류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결과로부터 원인의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과신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상식과 직관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그리고 우리의 기대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2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구성요소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이론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가설</a:t>
            </a:r>
            <a:r>
              <a:rPr lang="en-US" altLang="ko-KR" sz="2400" dirty="0" smtClean="0">
                <a:solidFill>
                  <a:srgbClr val="000000"/>
                </a:solidFill>
              </a:rPr>
              <a:t>  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현대 심리학의 가설설정의 원칙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3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기술법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사례연구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설문지 </a:t>
            </a:r>
            <a:r>
              <a:rPr lang="en-US" altLang="ko-KR" sz="2400" dirty="0" smtClean="0">
                <a:solidFill>
                  <a:srgbClr val="000000"/>
                </a:solidFill>
              </a:rPr>
              <a:t>	3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자연관찰법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</a:rPr>
              <a:t>   4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참여관찰법 </a:t>
            </a:r>
            <a:r>
              <a:rPr lang="en-US" altLang="ko-KR" sz="2400" dirty="0" smtClean="0">
                <a:solidFill>
                  <a:srgbClr val="000000"/>
                </a:solidFill>
              </a:rPr>
              <a:t>	5) </a:t>
            </a:r>
            <a:r>
              <a:rPr lang="ko-KR" altLang="en-US" sz="2400" dirty="0">
                <a:solidFill>
                  <a:srgbClr val="000000"/>
                </a:solidFill>
              </a:rPr>
              <a:t>심리검사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4</a:t>
            </a:r>
            <a:r>
              <a:rPr lang="en-US" altLang="ko-KR" sz="2800" dirty="0">
                <a:solidFill>
                  <a:srgbClr val="0070C0"/>
                </a:solidFill>
              </a:rPr>
              <a:t>. </a:t>
            </a:r>
            <a:r>
              <a:rPr lang="ko-KR" altLang="en-US" sz="2800" dirty="0">
                <a:solidFill>
                  <a:srgbClr val="0070C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r>
              <a:rPr lang="ko-KR" altLang="en-US" sz="2800" dirty="0" err="1">
                <a:solidFill>
                  <a:srgbClr val="0070C0"/>
                </a:solidFill>
              </a:rPr>
              <a:t>상관법</a:t>
            </a:r>
            <a:endParaRPr lang="ko-KR" altLang="en-US" sz="2800" dirty="0">
              <a:solidFill>
                <a:srgbClr val="0070C0"/>
              </a:solidFill>
            </a:endParaRP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   1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상관계수   </a:t>
            </a:r>
            <a:r>
              <a:rPr lang="en-US" altLang="ko-KR" sz="2400" dirty="0" smtClean="0">
                <a:solidFill>
                  <a:srgbClr val="000000"/>
                </a:solidFill>
              </a:rPr>
              <a:t>	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</a:rPr>
              <a:t>상관 연구를 통한 인과관계의 추정</a:t>
            </a:r>
          </a:p>
          <a:p>
            <a:pPr marL="624078" indent="-514350">
              <a:lnSpc>
                <a:spcPct val="11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5</a:t>
            </a:r>
            <a:r>
              <a:rPr lang="en-US" altLang="ko-KR" sz="2800" dirty="0">
                <a:solidFill>
                  <a:srgbClr val="C00000"/>
                </a:solidFill>
              </a:rPr>
              <a:t>. </a:t>
            </a:r>
            <a:r>
              <a:rPr lang="ko-KR" altLang="en-US" sz="2800" dirty="0">
                <a:solidFill>
                  <a:srgbClr val="C00000"/>
                </a:solidFill>
              </a:rPr>
              <a:t>과학적 심리학의 연구방법</a:t>
            </a:r>
            <a:r>
              <a:rPr lang="en-US" altLang="ko-KR" sz="2800" dirty="0">
                <a:solidFill>
                  <a:srgbClr val="C00000"/>
                </a:solidFill>
              </a:rPr>
              <a:t>: </a:t>
            </a:r>
            <a:r>
              <a:rPr lang="ko-KR" altLang="en-US" sz="2800" dirty="0">
                <a:solidFill>
                  <a:srgbClr val="C00000"/>
                </a:solidFill>
              </a:rPr>
              <a:t>실험법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90"/>
    </mc:Choice>
    <mc:Fallback xmlns="">
      <p:transition spd="slow" advTm="5589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원인과 결과를 알 수 있는 유일한 방법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200" dirty="0">
                <a:latin typeface="Times New Roman" pitchFamily="18" charset="0"/>
                <a:cs typeface="Times New Roman" pitchFamily="18" charset="0"/>
              </a:rPr>
              <a:t>하나나 그 이상의 요인을 조작하여 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3200" dirty="0">
                <a:latin typeface="Times New Roman" pitchFamily="18" charset="0"/>
                <a:cs typeface="Times New Roman" pitchFamily="18" charset="0"/>
              </a:rPr>
              <a:t>독립변인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3200" dirty="0">
                <a:latin typeface="Times New Roman" pitchFamily="18" charset="0"/>
                <a:cs typeface="Times New Roman" pitchFamily="18" charset="0"/>
              </a:rPr>
              <a:t>그것이 정신과정이나 행동에 어떤 효과를 주는지 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3200" dirty="0">
                <a:latin typeface="Times New Roman" pitchFamily="18" charset="0"/>
                <a:cs typeface="Times New Roman" pitchFamily="18" charset="0"/>
              </a:rPr>
              <a:t>종속변인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탐구</a:t>
            </a:r>
            <a:endParaRPr lang="en-US" altLang="ko-K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ko-KR" altLang="en-US" sz="2800" dirty="0">
                <a:solidFill>
                  <a:srgbClr val="6600CC"/>
                </a:solidFill>
              </a:rPr>
              <a:t>독립변인 </a:t>
            </a:r>
            <a:r>
              <a:rPr lang="en-US" altLang="ko-KR" sz="2800" dirty="0">
                <a:solidFill>
                  <a:srgbClr val="6600CC"/>
                </a:solidFill>
              </a:rPr>
              <a:t>(</a:t>
            </a:r>
            <a:r>
              <a:rPr lang="en-US" altLang="en-US" sz="2800" dirty="0">
                <a:solidFill>
                  <a:srgbClr val="6600CC"/>
                </a:solidFill>
              </a:rPr>
              <a:t>Independent Variable</a:t>
            </a:r>
            <a:r>
              <a:rPr lang="en-US" altLang="ko-KR" sz="2800" dirty="0">
                <a:solidFill>
                  <a:srgbClr val="6600CC"/>
                </a:solidFill>
              </a:rPr>
              <a:t>)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ko-KR" altLang="en-US" sz="2400" dirty="0" smtClean="0"/>
              <a:t> 조작 </a:t>
            </a:r>
            <a:r>
              <a:rPr lang="en-US" altLang="ko-KR" sz="2400" dirty="0"/>
              <a:t>(manipulated)</a:t>
            </a:r>
            <a:r>
              <a:rPr lang="ko-KR" altLang="en-US" sz="2400" dirty="0"/>
              <a:t>되는 조건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/>
              <a:t> 그 </a:t>
            </a:r>
            <a:r>
              <a:rPr lang="ko-KR" altLang="en-US" sz="2400" dirty="0"/>
              <a:t>효과가 연구되는 </a:t>
            </a:r>
            <a:r>
              <a:rPr lang="ko-KR" altLang="en-US" sz="2400" dirty="0" smtClean="0"/>
              <a:t>조건</a:t>
            </a:r>
            <a:endParaRPr lang="en-US" altLang="ko-KR" sz="2400" dirty="0" smtClean="0"/>
          </a:p>
          <a:p>
            <a:pPr lvl="1">
              <a:lnSpc>
                <a:spcPct val="110000"/>
              </a:lnSpc>
            </a:pPr>
            <a:r>
              <a:rPr lang="ko-KR" altLang="en-US" sz="2400" dirty="0" smtClean="0"/>
              <a:t> 독립적인 변인이 아님</a:t>
            </a:r>
            <a:r>
              <a:rPr lang="en-US" altLang="ko-KR" sz="2400" dirty="0" smtClean="0"/>
              <a:t>..</a:t>
            </a:r>
            <a:endParaRPr lang="ko-KR" altLang="en-US" sz="2400" dirty="0"/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6600CC"/>
                </a:solidFill>
              </a:rPr>
              <a:t>종속변인 </a:t>
            </a:r>
            <a:r>
              <a:rPr lang="en-US" altLang="ko-KR" sz="2800" dirty="0">
                <a:solidFill>
                  <a:srgbClr val="6600CC"/>
                </a:solidFill>
              </a:rPr>
              <a:t>(</a:t>
            </a:r>
            <a:r>
              <a:rPr lang="en-US" altLang="en-US" sz="2800" dirty="0">
                <a:solidFill>
                  <a:srgbClr val="6600CC"/>
                </a:solidFill>
              </a:rPr>
              <a:t>Dependent Variable</a:t>
            </a:r>
            <a:r>
              <a:rPr lang="en-US" altLang="ko-KR" sz="2800" dirty="0">
                <a:solidFill>
                  <a:srgbClr val="6600CC"/>
                </a:solidFill>
              </a:rPr>
              <a:t>)</a:t>
            </a:r>
            <a:r>
              <a:rPr lang="en-US" altLang="en-US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/>
              <a:t> 독립변인의 </a:t>
            </a:r>
            <a:r>
              <a:rPr lang="ko-KR" altLang="en-US" sz="2400" dirty="0"/>
              <a:t>조작에 의해서 영향을 받는 변인</a:t>
            </a:r>
            <a:r>
              <a:rPr lang="en-US" altLang="en-US" sz="2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sz="2400" dirty="0" smtClean="0"/>
              <a:t> 보통 </a:t>
            </a:r>
            <a:r>
              <a:rPr lang="ko-KR" altLang="en-US" sz="2400" dirty="0"/>
              <a:t>행동이나 정신과정 </a:t>
            </a:r>
            <a:r>
              <a:rPr lang="en-US" altLang="ko-KR" sz="2400" dirty="0"/>
              <a:t>(</a:t>
            </a:r>
            <a:r>
              <a:rPr lang="ko-KR" altLang="en-US" sz="2400" dirty="0"/>
              <a:t>그러니까 심리학</a:t>
            </a:r>
            <a:r>
              <a:rPr lang="en-US" altLang="ko-KR" sz="2400" dirty="0"/>
              <a:t>)</a:t>
            </a:r>
            <a:r>
              <a:rPr lang="en-US" altLang="en-US" sz="2400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rgbClr val="002060"/>
                </a:solidFill>
              </a:rPr>
              <a:t>5.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실험법 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(Experimental Studies)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5085184"/>
            <a:ext cx="4536504" cy="40925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98"/>
    </mc:Choice>
    <mc:Fallback xmlns="">
      <p:transition spd="slow" advTm="157098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79512" y="2780928"/>
            <a:ext cx="8712968" cy="3888432"/>
          </a:xfrm>
        </p:spPr>
        <p:txBody>
          <a:bodyPr>
            <a:noAutofit/>
          </a:bodyPr>
          <a:lstStyle/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새로 개발된 시약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dirty="0" err="1" smtClean="0">
                <a:latin typeface="Times New Roman" pitchFamily="18" charset="0"/>
                <a:cs typeface="Times New Roman" pitchFamily="18" charset="0"/>
              </a:rPr>
              <a:t>CureCancer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의 효과를 시험하기 위해 무선 </a:t>
            </a:r>
            <a:r>
              <a:rPr lang="ko-KR" altLang="en-US" sz="2400" dirty="0" err="1" smtClean="0">
                <a:latin typeface="Times New Roman" pitchFamily="18" charset="0"/>
                <a:cs typeface="Times New Roman" pitchFamily="18" charset="0"/>
              </a:rPr>
              <a:t>표집으로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 할당된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그룹의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명에게 약을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그룹의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명에게 비타민을 투여하고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, 20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년 후의 암 발생률을 측정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여기서 독립변인은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종속변인은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84048" lvl="1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투약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누가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CureCancer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를 받고 누가 비타민을 받았는가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84048" lvl="1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2)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CureCancer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4048" lvl="1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3)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비타민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4048" lvl="1" indent="0">
              <a:lnSpc>
                <a:spcPct val="11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4) </a:t>
            </a:r>
            <a:r>
              <a:rPr lang="ko-KR" altLang="en-US" sz="2000" dirty="0" err="1" smtClean="0">
                <a:latin typeface="Times New Roman" pitchFamily="18" charset="0"/>
                <a:cs typeface="Times New Roman" pitchFamily="18" charset="0"/>
              </a:rPr>
              <a:t>암발생률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5. </a:t>
            </a:r>
            <a:r>
              <a:rPr lang="ko-KR" altLang="en-US" sz="3600" b="1" dirty="0">
                <a:solidFill>
                  <a:srgbClr val="002060"/>
                </a:solidFill>
              </a:rPr>
              <a:t>실험법 </a:t>
            </a:r>
            <a:r>
              <a:rPr lang="en-US" altLang="ko-KR" sz="3600" b="1" dirty="0">
                <a:solidFill>
                  <a:srgbClr val="002060"/>
                </a:solidFill>
              </a:rPr>
              <a:t>(Experimental Studies)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90872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/>
              <a:t>A (1</a:t>
            </a:r>
            <a:r>
              <a:rPr lang="ko-KR" altLang="en-US" sz="2800" dirty="0" smtClean="0"/>
              <a:t>명 발병</a:t>
            </a:r>
            <a:r>
              <a:rPr lang="en-US" altLang="ko-KR" sz="2800" dirty="0" smtClean="0"/>
              <a:t> )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23928" y="908720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/>
              <a:t>B (10</a:t>
            </a:r>
            <a:r>
              <a:rPr lang="ko-KR" altLang="en-US" sz="2800" dirty="0" smtClean="0"/>
              <a:t>명 발병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237990" y="2284876"/>
            <a:ext cx="24482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CureCancer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2227165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vita500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>
            <a:stCxn id="8" idx="0"/>
          </p:cNvCxnSpPr>
          <p:nvPr/>
        </p:nvCxnSpPr>
        <p:spPr>
          <a:xfrm flipV="1">
            <a:off x="2462126" y="2060848"/>
            <a:ext cx="0" cy="224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220072" y="2068852"/>
            <a:ext cx="0" cy="224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516216" y="487375"/>
            <a:ext cx="2232248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식생활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생물학적 취약성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환경적 원인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기타 등등</a:t>
            </a:r>
            <a:endParaRPr lang="en-US" altLang="ko-KR" dirty="0" smtClean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303748" y="1114696"/>
            <a:ext cx="4644516" cy="100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09608" y="1114696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48064" y="1124744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230"/>
    </mc:Choice>
    <mc:Fallback xmlns="">
      <p:transition spd="slow" advTm="44023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53285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ko-KR" altLang="en-US" sz="3600" dirty="0" smtClean="0">
                <a:solidFill>
                  <a:srgbClr val="000000"/>
                </a:solidFill>
              </a:rPr>
              <a:t>실험법 역시 편파로 인한 오류를 막기 위한 다양한 장치가 존재</a:t>
            </a:r>
            <a:endParaRPr kumimoji="0" lang="en-US" altLang="ko-KR" sz="36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kumimoji="0" lang="ko-KR" altLang="en-US" sz="3600" dirty="0" smtClean="0">
                <a:solidFill>
                  <a:srgbClr val="C00000"/>
                </a:solidFill>
              </a:rPr>
              <a:t> 이중은폐 </a:t>
            </a:r>
            <a:r>
              <a:rPr kumimoji="0" lang="en-US" altLang="ko-KR" sz="3600" dirty="0">
                <a:solidFill>
                  <a:srgbClr val="C00000"/>
                </a:solidFill>
              </a:rPr>
              <a:t>(</a:t>
            </a:r>
            <a:r>
              <a:rPr kumimoji="0" lang="en-US" altLang="en-US" sz="3600" dirty="0">
                <a:solidFill>
                  <a:srgbClr val="C00000"/>
                </a:solidFill>
              </a:rPr>
              <a:t>Double-Blind Procedure</a:t>
            </a:r>
            <a:r>
              <a:rPr kumimoji="0" lang="en-US" altLang="ko-KR" sz="3600" dirty="0">
                <a:solidFill>
                  <a:srgbClr val="C00000"/>
                </a:solidFill>
              </a:rPr>
              <a:t>)</a:t>
            </a:r>
            <a:endParaRPr kumimoji="0" lang="en-US" altLang="en-US" sz="3600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0" lang="ko-KR" altLang="en-US" sz="3200" dirty="0" smtClean="0"/>
              <a:t> 연구 </a:t>
            </a:r>
            <a:r>
              <a:rPr kumimoji="0" lang="ko-KR" altLang="en-US" sz="3200" dirty="0"/>
              <a:t>참가자 및 연구자 자신도 어떤 조건인지 알 수 없게 </a:t>
            </a:r>
            <a:r>
              <a:rPr kumimoji="0" lang="ko-KR" altLang="en-US" sz="3200" dirty="0" err="1" smtClean="0"/>
              <a:t>만듬</a:t>
            </a:r>
            <a:endParaRPr kumimoji="0" lang="en-US" altLang="en-US" sz="3600" dirty="0">
              <a:solidFill>
                <a:srgbClr val="6600CC"/>
              </a:solidFill>
            </a:endParaRPr>
          </a:p>
          <a:p>
            <a:pPr>
              <a:lnSpc>
                <a:spcPct val="110000"/>
              </a:lnSpc>
            </a:pPr>
            <a:r>
              <a:rPr kumimoji="0" lang="ko-KR" altLang="en-US" sz="3600" dirty="0" smtClean="0">
                <a:solidFill>
                  <a:srgbClr val="C00000"/>
                </a:solidFill>
              </a:rPr>
              <a:t> 위약 </a:t>
            </a:r>
            <a:r>
              <a:rPr kumimoji="0" lang="en-US" altLang="ko-KR" sz="3600" dirty="0">
                <a:solidFill>
                  <a:srgbClr val="C00000"/>
                </a:solidFill>
              </a:rPr>
              <a:t>(</a:t>
            </a:r>
            <a:r>
              <a:rPr kumimoji="0" lang="en-US" altLang="en-US" sz="3600" dirty="0">
                <a:solidFill>
                  <a:srgbClr val="C00000"/>
                </a:solidFill>
              </a:rPr>
              <a:t>Placebo</a:t>
            </a:r>
            <a:r>
              <a:rPr kumimoji="0" lang="en-US" altLang="ko-KR" sz="3600" dirty="0">
                <a:solidFill>
                  <a:srgbClr val="C00000"/>
                </a:solidFill>
              </a:rPr>
              <a:t>)</a:t>
            </a:r>
            <a:endParaRPr kumimoji="0" lang="en-US" altLang="en-US" sz="3600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0" lang="ko-KR" altLang="en-US" sz="3200" dirty="0" smtClean="0"/>
              <a:t> 실제 </a:t>
            </a:r>
            <a:r>
              <a:rPr kumimoji="0" lang="ko-KR" altLang="en-US" sz="3200" dirty="0"/>
              <a:t>효과가 없는 </a:t>
            </a:r>
            <a:r>
              <a:rPr kumimoji="0" lang="ko-KR" altLang="en-US" sz="3200" dirty="0" smtClean="0"/>
              <a:t>약이나 처치 성분을 </a:t>
            </a:r>
            <a:r>
              <a:rPr kumimoji="0" lang="ko-KR" altLang="en-US" sz="3200" dirty="0"/>
              <a:t>투여하여 심리적 효과를 통제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endParaRPr kumimoji="0" lang="en-US" altLang="en-US" sz="36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424936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300" dirty="0" smtClean="0">
                <a:solidFill>
                  <a:srgbClr val="002060"/>
                </a:solidFill>
                <a:latin typeface="+mj-ea"/>
              </a:rPr>
              <a:t>5. </a:t>
            </a:r>
            <a:r>
              <a:rPr lang="ko-KR" altLang="en-US" sz="4300" dirty="0">
                <a:solidFill>
                  <a:srgbClr val="002060"/>
                </a:solidFill>
                <a:latin typeface="+mj-ea"/>
              </a:rPr>
              <a:t>실험법 </a:t>
            </a:r>
            <a:r>
              <a:rPr lang="en-US" altLang="ko-KR" sz="4300" dirty="0">
                <a:solidFill>
                  <a:srgbClr val="002060"/>
                </a:solidFill>
                <a:latin typeface="+mj-ea"/>
              </a:rPr>
              <a:t>(</a:t>
            </a:r>
            <a:r>
              <a:rPr lang="en-US" altLang="en-US" sz="4300" dirty="0">
                <a:solidFill>
                  <a:srgbClr val="002060"/>
                </a:solidFill>
                <a:latin typeface="+mj-ea"/>
              </a:rPr>
              <a:t>Experimentation</a:t>
            </a:r>
            <a:r>
              <a:rPr lang="en-US" altLang="ko-KR" sz="4300" dirty="0">
                <a:solidFill>
                  <a:srgbClr val="002060"/>
                </a:solidFill>
                <a:latin typeface="+mj-ea"/>
              </a:rPr>
              <a:t>)</a:t>
            </a:r>
            <a:endParaRPr lang="en-US" altLang="en-US" sz="4300" dirty="0">
              <a:solidFill>
                <a:srgbClr val="00206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227218"/>
      </p:ext>
    </p:extLst>
  </p:cSld>
  <p:clrMapOvr>
    <a:masterClrMapping/>
  </p:clrMapOvr>
  <p:transition advTm="340747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108520" y="1124744"/>
            <a:ext cx="8784976" cy="5256584"/>
          </a:xfrm>
        </p:spPr>
        <p:txBody>
          <a:bodyPr>
            <a:noAutofit/>
          </a:bodyPr>
          <a:lstStyle/>
          <a:p>
            <a:pPr marL="880110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장점</a:t>
            </a:r>
            <a:endParaRPr lang="en-US" altLang="ko-KR" sz="4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원인과 결과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즉 인과관계를 측정하기 위한 유일한 방법</a:t>
            </a:r>
            <a:endParaRPr lang="en-US" altLang="ko-K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565910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연구자가 상당부분 통제력을 가짐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1081278" lvl="1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단점</a:t>
            </a:r>
            <a:endParaRPr lang="en-US" altLang="ko-KR" sz="4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584198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할 수 없는 주제가 너무 많음</a:t>
            </a:r>
            <a:endParaRPr lang="en-US" altLang="ko-K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584198" lvl="2" indent="-514350">
              <a:lnSpc>
                <a:spcPct val="110000"/>
              </a:lnSpc>
              <a:buFont typeface="Arial" charset="0"/>
              <a:buChar char="•"/>
            </a:pP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그러니까 우리는 실험실에서 살고 있지 않다니까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20080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+mj-ea"/>
              </a:rPr>
              <a:t> </a:t>
            </a:r>
            <a:r>
              <a:rPr lang="en-US" altLang="ko-KR" sz="4400" dirty="0" smtClean="0">
                <a:solidFill>
                  <a:srgbClr val="002060"/>
                </a:solidFill>
                <a:latin typeface="+mj-ea"/>
              </a:rPr>
              <a:t>5. </a:t>
            </a:r>
            <a:r>
              <a:rPr lang="ko-KR" altLang="en-US" sz="4400" dirty="0" smtClean="0">
                <a:solidFill>
                  <a:srgbClr val="002060"/>
                </a:solidFill>
                <a:latin typeface="+mj-ea"/>
              </a:rPr>
              <a:t>실험법 </a:t>
            </a:r>
            <a:r>
              <a:rPr lang="en-US" altLang="ko-KR" sz="4400" dirty="0">
                <a:solidFill>
                  <a:srgbClr val="002060"/>
                </a:solidFill>
                <a:latin typeface="+mj-ea"/>
              </a:rPr>
              <a:t>(</a:t>
            </a:r>
            <a:r>
              <a:rPr lang="en-US" altLang="en-US" sz="4400" dirty="0">
                <a:solidFill>
                  <a:srgbClr val="002060"/>
                </a:solidFill>
                <a:latin typeface="+mj-ea"/>
              </a:rPr>
              <a:t>Experimentation</a:t>
            </a:r>
            <a:r>
              <a:rPr lang="en-US" altLang="ko-KR" sz="4400" dirty="0">
                <a:solidFill>
                  <a:srgbClr val="002060"/>
                </a:solidFill>
                <a:latin typeface="+mj-ea"/>
              </a:rPr>
              <a:t>)</a:t>
            </a:r>
            <a:endParaRPr lang="ko-KR" altLang="en-US" sz="44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88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95"/>
    </mc:Choice>
    <mc:Fallback xmlns="">
      <p:transition spd="slow" advTm="94995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90600" y="24384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ko-KR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762993"/>
      </p:ext>
    </p:extLst>
  </p:cSld>
  <p:clrMapOvr>
    <a:masterClrMapping/>
  </p:clrMapOvr>
  <p:transition advTm="2675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553" y="294928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결과로부터 원인의 추정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53" y="1052736"/>
            <a:ext cx="8636124" cy="1512168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C00000"/>
                </a:solidFill>
              </a:rPr>
              <a:t>후견편파 </a:t>
            </a:r>
            <a:r>
              <a:rPr lang="en-US" altLang="ko-KR" sz="3200" dirty="0" smtClean="0">
                <a:solidFill>
                  <a:srgbClr val="C00000"/>
                </a:solidFill>
              </a:rPr>
              <a:t>(hindsight bias): </a:t>
            </a:r>
            <a:r>
              <a:rPr lang="ko-KR" altLang="en-US" sz="3200" dirty="0" smtClean="0"/>
              <a:t>결과를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알고 난 후에 그 결과를 예측할 수 있었던 것처럼 믿는 경향성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Slovic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Fischhoff</a:t>
            </a:r>
            <a:r>
              <a:rPr lang="en-US" altLang="ko-KR" sz="3200" dirty="0" smtClean="0"/>
              <a:t>, 1977)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2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251" y="4725144"/>
            <a:ext cx="6907949" cy="14401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400" dirty="0" smtClean="0"/>
              <a:t>심리학자들의 연구에 의하면 서로 사랑하는 사람은 유사한 사람일 가능성이 높다고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‘</a:t>
            </a:r>
            <a:r>
              <a:rPr lang="ko-KR" altLang="en-US" sz="2400" dirty="0" smtClean="0"/>
              <a:t>유유상종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類類相從</a:t>
            </a:r>
            <a:r>
              <a:rPr lang="en-US" altLang="ko-KR" sz="2400" dirty="0" smtClean="0"/>
              <a:t>)’ ‘</a:t>
            </a:r>
            <a:r>
              <a:rPr lang="ko-KR" altLang="en-US" sz="2400" dirty="0" smtClean="0"/>
              <a:t>가재는 게 편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이란 옛말은 틀린 말이 아니다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이유는 무엇인가</a:t>
            </a:r>
            <a:r>
              <a:rPr lang="en-US" altLang="ko-KR" sz="2400" dirty="0" smtClean="0"/>
              <a:t>?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36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6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3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18932"/>
            <a:ext cx="1580953" cy="1580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34250" y="2869796"/>
            <a:ext cx="6907949" cy="10632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ko-KR" altLang="en-US" sz="2400" dirty="0"/>
              <a:t>심리학자들의 연구에 의하면 </a:t>
            </a:r>
            <a:r>
              <a:rPr lang="ko-KR" altLang="en-US" sz="2400" dirty="0" smtClean="0"/>
              <a:t>사람은 자신이 부족한 부분을 채워주는 사람에게 매력을 느낀다고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 </a:t>
            </a:r>
            <a:r>
              <a:rPr lang="ko-KR" altLang="en-US" sz="2400" dirty="0"/>
              <a:t>사랑이란 자석의 </a:t>
            </a:r>
            <a:r>
              <a:rPr lang="en-US" altLang="ko-KR" sz="2400" dirty="0"/>
              <a:t>S</a:t>
            </a:r>
            <a:r>
              <a:rPr lang="ko-KR" altLang="en-US" sz="2400" dirty="0"/>
              <a:t>극과 </a:t>
            </a:r>
            <a:r>
              <a:rPr lang="en-US" altLang="ko-KR" sz="2400" dirty="0"/>
              <a:t>N</a:t>
            </a:r>
            <a:r>
              <a:rPr lang="ko-KR" altLang="en-US" sz="2400" dirty="0"/>
              <a:t>극이 만나는 원리라는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그 이유는 무엇인가</a:t>
            </a:r>
            <a:r>
              <a:rPr lang="en-US" altLang="ko-KR" sz="2400" dirty="0"/>
              <a:t>?</a:t>
            </a:r>
          </a:p>
          <a:p>
            <a:pPr marL="533400" indent="-533400">
              <a:lnSpc>
                <a:spcPct val="110000"/>
              </a:lnSpc>
            </a:pPr>
            <a:endParaRPr lang="en-US" altLang="ko-KR" sz="40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  <a:p>
            <a:pPr marL="533400" indent="-533400">
              <a:lnSpc>
                <a:spcPct val="110000"/>
              </a:lnSpc>
            </a:pPr>
            <a:endParaRPr lang="en-US" altLang="ko-KR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80" y="2869796"/>
            <a:ext cx="1691000" cy="17113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7584" y="1073489"/>
            <a:ext cx="4464496" cy="55327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66"/>
    </mc:Choice>
    <mc:Fallback xmlns="">
      <p:transition spd="slow" advTm="48746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243887" cy="685800"/>
          </a:xfrm>
        </p:spPr>
        <p:txBody>
          <a:bodyPr>
            <a:normAutofit fontScale="90000"/>
          </a:bodyPr>
          <a:lstStyle/>
          <a:p>
            <a:pPr marL="838200" indent="-838200"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1-2.</a:t>
            </a:r>
            <a:r>
              <a:rPr lang="ko-KR" altLang="en-US" b="1" dirty="0" smtClean="0">
                <a:solidFill>
                  <a:srgbClr val="002060"/>
                </a:solidFill>
              </a:rPr>
              <a:t>후견편파의 예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Fischhoff</a:t>
            </a:r>
            <a:r>
              <a:rPr lang="en-US" altLang="ko-KR" b="1" dirty="0" smtClean="0">
                <a:solidFill>
                  <a:srgbClr val="002060"/>
                </a:solidFill>
              </a:rPr>
              <a:t>, 1975)</a:t>
            </a:r>
            <a:endParaRPr lang="ko-KR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“1770</a:t>
            </a:r>
            <a:r>
              <a:rPr lang="ko-KR" altLang="en-US" dirty="0"/>
              <a:t>년대 중반 </a:t>
            </a:r>
            <a:r>
              <a:rPr lang="ko-KR" altLang="en-US" dirty="0" smtClean="0"/>
              <a:t>이후 </a:t>
            </a:r>
            <a:r>
              <a:rPr lang="ko-KR" altLang="en-US" dirty="0"/>
              <a:t>영국군은 </a:t>
            </a:r>
            <a:r>
              <a:rPr lang="ko-KR" altLang="en-US" dirty="0" smtClean="0"/>
              <a:t>인도에서 몇 차례 </a:t>
            </a:r>
            <a:r>
              <a:rPr lang="ko-KR" altLang="en-US" dirty="0"/>
              <a:t>크고 작은 전쟁을 일으켰다</a:t>
            </a:r>
            <a:r>
              <a:rPr lang="en-US" altLang="ko-KR" dirty="0"/>
              <a:t>. </a:t>
            </a:r>
            <a:r>
              <a:rPr lang="ko-KR" altLang="en-US" dirty="0" smtClean="0"/>
              <a:t>첫 번째 </a:t>
            </a:r>
            <a:r>
              <a:rPr lang="ko-KR" altLang="en-US" dirty="0"/>
              <a:t>전쟁중의 하나는 </a:t>
            </a:r>
            <a:r>
              <a:rPr lang="ko-KR" altLang="en-US" dirty="0" err="1" smtClean="0"/>
              <a:t>벵갈의</a:t>
            </a:r>
            <a:r>
              <a:rPr lang="ko-KR" altLang="en-US" dirty="0" smtClean="0"/>
              <a:t> </a:t>
            </a:r>
            <a:r>
              <a:rPr lang="ko-KR" altLang="en-US" dirty="0"/>
              <a:t>북쪽 변경에서 자주 인도변경을 침략하던 네팔의 </a:t>
            </a:r>
            <a:r>
              <a:rPr lang="ko-KR" altLang="en-US" dirty="0" err="1" smtClean="0"/>
              <a:t>구르카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Gurka</a:t>
            </a:r>
            <a:r>
              <a:rPr lang="en-US" altLang="ko-KR" dirty="0" smtClean="0"/>
              <a:t>)</a:t>
            </a:r>
            <a:r>
              <a:rPr lang="ko-KR" altLang="en-US" dirty="0" smtClean="0"/>
              <a:t>족과의 </a:t>
            </a:r>
            <a:r>
              <a:rPr lang="ko-KR" altLang="en-US" dirty="0"/>
              <a:t>전쟁이었다</a:t>
            </a:r>
            <a:r>
              <a:rPr lang="en-US" altLang="ko-KR" dirty="0" smtClean="0"/>
              <a:t>. 1814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 smtClean="0"/>
              <a:t>동인도회사 총독 </a:t>
            </a:r>
            <a:r>
              <a:rPr lang="en-US" altLang="ko-KR" dirty="0"/>
              <a:t>Hastings</a:t>
            </a:r>
            <a:r>
              <a:rPr lang="ko-KR" altLang="en-US" dirty="0"/>
              <a:t>는 </a:t>
            </a:r>
            <a:r>
              <a:rPr lang="ko-KR" altLang="en-US" dirty="0" err="1"/>
              <a:t>그루카족에게</a:t>
            </a:r>
            <a:r>
              <a:rPr lang="ko-KR" altLang="en-US" dirty="0"/>
              <a:t> 전쟁을 </a:t>
            </a:r>
            <a:r>
              <a:rPr lang="ko-KR" altLang="en-US" dirty="0" smtClean="0"/>
              <a:t>선포하고 기세 좋게 전진하였지만 고전을 면치 못한다</a:t>
            </a:r>
            <a:r>
              <a:rPr lang="en-US" altLang="ko-KR" dirty="0" smtClean="0"/>
              <a:t>. </a:t>
            </a:r>
            <a:r>
              <a:rPr lang="ko-KR" altLang="en-US" dirty="0"/>
              <a:t>당시 </a:t>
            </a:r>
            <a:r>
              <a:rPr lang="ko-KR" altLang="en-US" dirty="0" err="1"/>
              <a:t>그루카족은</a:t>
            </a:r>
            <a:r>
              <a:rPr lang="ko-KR" altLang="en-US" dirty="0"/>
              <a:t> 단지 </a:t>
            </a:r>
            <a:r>
              <a:rPr lang="en-US" altLang="ko-KR" dirty="0"/>
              <a:t>12,000</a:t>
            </a:r>
            <a:r>
              <a:rPr lang="ko-KR" altLang="en-US" dirty="0"/>
              <a:t>명 정도 밖에 없었으나 매우 용맹한 전사들이었으며</a:t>
            </a:r>
            <a:r>
              <a:rPr lang="en-US" altLang="ko-KR" dirty="0"/>
              <a:t>, </a:t>
            </a:r>
            <a:r>
              <a:rPr lang="ko-KR" altLang="en-US" dirty="0" smtClean="0"/>
              <a:t>잘 </a:t>
            </a:r>
            <a:r>
              <a:rPr lang="ko-KR" altLang="en-US" dirty="0"/>
              <a:t>조직된 전술과 지형지물을 이용한 습격에 능했다</a:t>
            </a:r>
            <a:r>
              <a:rPr lang="en-US" altLang="ko-KR" dirty="0"/>
              <a:t>. </a:t>
            </a:r>
            <a:r>
              <a:rPr lang="ko-KR" altLang="en-US" dirty="0" smtClean="0"/>
              <a:t>반면 </a:t>
            </a:r>
            <a:r>
              <a:rPr lang="ko-KR" altLang="en-US" dirty="0"/>
              <a:t>당시 영국 장교들은 확실한 공격을 </a:t>
            </a:r>
            <a:r>
              <a:rPr lang="ko-KR" altLang="en-US" dirty="0" smtClean="0"/>
              <a:t>주고 받는 </a:t>
            </a:r>
            <a:r>
              <a:rPr lang="ko-KR" altLang="en-US" dirty="0"/>
              <a:t>평원에서의 전쟁에 익숙했는데</a:t>
            </a:r>
            <a:r>
              <a:rPr lang="en-US" altLang="ko-KR" dirty="0"/>
              <a:t>, </a:t>
            </a:r>
            <a:r>
              <a:rPr lang="ko-KR" altLang="en-US" dirty="0"/>
              <a:t>네팔의 산악지대에서는 적이 어디에 있는 지 찾기도 쉽지 않았던 것이다</a:t>
            </a:r>
            <a:r>
              <a:rPr lang="en-US" altLang="ko-KR" dirty="0"/>
              <a:t>. </a:t>
            </a:r>
            <a:r>
              <a:rPr lang="ko-KR" altLang="en-US" dirty="0"/>
              <a:t>또한 병사와 </a:t>
            </a:r>
            <a:r>
              <a:rPr lang="ko-KR" altLang="en-US" dirty="0" err="1"/>
              <a:t>운송마들은</a:t>
            </a:r>
            <a:r>
              <a:rPr lang="ko-KR" altLang="en-US" dirty="0"/>
              <a:t> 극심한 더위와 추위에 시달렸으며</a:t>
            </a:r>
            <a:r>
              <a:rPr lang="en-US" altLang="ko-KR" dirty="0"/>
              <a:t>, </a:t>
            </a:r>
            <a:r>
              <a:rPr lang="ko-KR" altLang="en-US" dirty="0"/>
              <a:t>이 모든 것을 엄청난 패배를 </a:t>
            </a:r>
            <a:r>
              <a:rPr lang="ko-KR" altLang="en-US" dirty="0" smtClean="0"/>
              <a:t>하고 나서야 </a:t>
            </a:r>
            <a:r>
              <a:rPr lang="ko-KR" altLang="en-US" dirty="0"/>
              <a:t>알게 되었다</a:t>
            </a:r>
            <a:r>
              <a:rPr lang="en-US" altLang="ko-KR" dirty="0" smtClean="0"/>
              <a:t>.”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56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310"/>
    </mc:Choice>
    <mc:Fallback xmlns="">
      <p:transition spd="slow" advTm="52131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|16.2|9.3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7.1|13.6|10.1|31.3|24.1|30.5|13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7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14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사용자 지정 2">
      <a:majorFont>
        <a:latin typeface="Arial"/>
        <a:ea typeface="HY견고딕"/>
        <a:cs typeface=""/>
      </a:majorFont>
      <a:minorFont>
        <a:latin typeface="Times New Roman"/>
        <a:ea typeface="HY견명조"/>
        <a:cs typeface="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8331</TotalTime>
  <Words>5369</Words>
  <Application>Microsoft Office PowerPoint</Application>
  <PresentationFormat>화면 슬라이드 쇼(4:3)</PresentationFormat>
  <Paragraphs>670</Paragraphs>
  <Slides>76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5" baseType="lpstr">
      <vt:lpstr>HY견고딕</vt:lpstr>
      <vt:lpstr>HY견명조</vt:lpstr>
      <vt:lpstr>맑은 고딕</vt:lpstr>
      <vt:lpstr>Arial</vt:lpstr>
      <vt:lpstr>Tahoma</vt:lpstr>
      <vt:lpstr>Times New Roman</vt:lpstr>
      <vt:lpstr>Wingdings</vt:lpstr>
      <vt:lpstr>Wingdings 2</vt:lpstr>
      <vt:lpstr>균형</vt:lpstr>
      <vt:lpstr>Chapter 2</vt:lpstr>
      <vt:lpstr>차 례</vt:lpstr>
      <vt:lpstr>1. 왜 과학적으로 심리학을 연구해야 하는가?</vt:lpstr>
      <vt:lpstr>PowerPoint 프레젠테이션</vt:lpstr>
      <vt:lpstr>1-1. 우리는 인간에 대해 얼마나 많은 상식을 가지고 있는가?</vt:lpstr>
      <vt:lpstr>1-1. 우리는 인간에 대해 얼마나 많은 상식을 가지고 있는가?</vt:lpstr>
      <vt:lpstr>1-1. 상식과 직관은 왜 정확하지 않는가?</vt:lpstr>
      <vt:lpstr>1-2.결과로부터 원인의 추정</vt:lpstr>
      <vt:lpstr>1-2.후견편파의 예 (Fischhoff, 1975)</vt:lpstr>
      <vt:lpstr>1-2.후견편파의 예 (Fischhoff, 1975)</vt:lpstr>
      <vt:lpstr>1-2.후견편파의 예 (Fischhoff, 1975)</vt:lpstr>
      <vt:lpstr>1-2.후견편파의 예 (Fischhoff, 1975)</vt:lpstr>
      <vt:lpstr>1-2.후견편파의 예 (Fischhoff, 1975)</vt:lpstr>
      <vt:lpstr>1-1. 상식과 직관은 왜 정확하지 않는가?</vt:lpstr>
      <vt:lpstr>1-3.상식과 직관, 그리고 과신</vt:lpstr>
      <vt:lpstr>1-3.과신의 예 (Vallone et al., 1990에서 편집)</vt:lpstr>
      <vt:lpstr>1-3.과신의 예 (Vallone et al., 1990에서 편집)</vt:lpstr>
      <vt:lpstr>1-3.과신의 예 (Vallone et al., 1990에서 편집)</vt:lpstr>
      <vt:lpstr>1-3.과신의 예 (Vallone et al., 1990에서 편집)</vt:lpstr>
      <vt:lpstr>1-1. 상식과 직관은 왜 정확하지 않는가?</vt:lpstr>
      <vt:lpstr>1-4. 상식과 직관, 그리고 우리의 기대</vt:lpstr>
      <vt:lpstr>1-4. 확증편향 : 정보수집의 편향  Snyder &amp; Swann (1978)</vt:lpstr>
      <vt:lpstr>1-4. 확증편향 : 정보수집의 편향 </vt:lpstr>
      <vt:lpstr>1-4. 확증편향 : 정보수집의 편향  Snyder &amp; Swann (1978)</vt:lpstr>
      <vt:lpstr>1-4. 확증편향 : 정보해석의 편향  Lord, Ross &amp; Lepper (1979)</vt:lpstr>
      <vt:lpstr>1-4. 확증편향 : 정보해석의 편향  Lord, Ross &amp; Lepper (1979)</vt:lpstr>
      <vt:lpstr>1-4. 확증편향 : 정보해석의 편향  Lord, Ross &amp; Lepper (1979)</vt:lpstr>
      <vt:lpstr>1-4. 확증편향 : 정보해석의 편향  Lord, Ross &amp; Lepper (1979)</vt:lpstr>
      <vt:lpstr>1-4. 확증편향 : 정보해석의 편향  Lord, Ross &amp; Lepper (1979)</vt:lpstr>
      <vt:lpstr>차 례</vt:lpstr>
      <vt:lpstr>2. 과학적 심리학의 구성요소</vt:lpstr>
      <vt:lpstr>2. 과학적 심리학</vt:lpstr>
      <vt:lpstr>2-1. 이론 (theory)</vt:lpstr>
      <vt:lpstr>2-2. 가설 (hypothesis)</vt:lpstr>
      <vt:lpstr>1-1. 현대 심리학의 가설설정의 원칙</vt:lpstr>
      <vt:lpstr>2-3. 현대 심리학의 가설설정의 원칙</vt:lpstr>
      <vt:lpstr>2-3. 현대 심리학의 가설설정의 원칙</vt:lpstr>
      <vt:lpstr>2-3. 현대 심리학의 가설설정의 원칙</vt:lpstr>
      <vt:lpstr>PowerPoint 프레젠테이션</vt:lpstr>
      <vt:lpstr>차 례</vt:lpstr>
      <vt:lpstr>3-1. 기술법: Case studies 사례연구</vt:lpstr>
      <vt:lpstr>3-2. 기술법: Survey 설문지</vt:lpstr>
      <vt:lpstr>3-2. 설문지 방식의 논란들: 질문방식</vt:lpstr>
      <vt:lpstr>3-2. 설문지 방식의 논란들: 표본의 문제</vt:lpstr>
      <vt:lpstr>3-3. 기술법: Naturalistic observation 자연관찰법</vt:lpstr>
      <vt:lpstr>3-4. 기술법: Participant observation 참여관찰법</vt:lpstr>
      <vt:lpstr>3-5. 기술법: 심리검사 (psychological testing)</vt:lpstr>
      <vt:lpstr>3-5. 심리검사의 신뢰도 (reliability)</vt:lpstr>
      <vt:lpstr>3-5. 심리검사의 타당도 (validity)</vt:lpstr>
      <vt:lpstr>3-5. 신뢰도와 타당도</vt:lpstr>
      <vt:lpstr>차 례</vt:lpstr>
      <vt:lpstr>4. 상관 (Correlation) 법</vt:lpstr>
      <vt:lpstr>4-1. 상관 (Correlation) 계수</vt:lpstr>
      <vt:lpstr>4-1. 상관 (Correlation) 계수</vt:lpstr>
      <vt:lpstr>4-1. 상관 (Correlation) 계수</vt:lpstr>
      <vt:lpstr>4. 상관 (Correlation) 법</vt:lpstr>
      <vt:lpstr>4-2. 상관과 인과관계</vt:lpstr>
      <vt:lpstr>PowerPoint 프레젠테이션</vt:lpstr>
      <vt:lpstr>4-2. 상관과 인과관계</vt:lpstr>
      <vt:lpstr>4-2. 상관과 인과관계</vt:lpstr>
      <vt:lpstr>4-2. 상관과 인과관계</vt:lpstr>
      <vt:lpstr>4-2. 상관 연구를 통한 인과관계의 추정</vt:lpstr>
      <vt:lpstr>4-2. 상관 연구를 통한 인과관계의 추정</vt:lpstr>
      <vt:lpstr>4-2. 상관 연구를 통한 인과관계의 추정</vt:lpstr>
      <vt:lpstr>4-2. 상관 연구를 통한 인과관계의 추정</vt:lpstr>
      <vt:lpstr>4-2. 상관 연구를 통한 인과관계의 추정</vt:lpstr>
      <vt:lpstr>4-2. 상관 연구를 통한 인과관계의 추정</vt:lpstr>
      <vt:lpstr>4-2. 상관 연구를 통한 인과관계의 추정</vt:lpstr>
      <vt:lpstr>4-2. 상관 연구를 통한 인과관계의 추정</vt:lpstr>
      <vt:lpstr>4-2. 그럼 어떻게 해야 하는가?</vt:lpstr>
      <vt:lpstr>차 례</vt:lpstr>
      <vt:lpstr>5. 실험법 (Experimental Studies)</vt:lpstr>
      <vt:lpstr>5. 실험법 (Experimental Studies)</vt:lpstr>
      <vt:lpstr>5. 실험법 (Experimentation)</vt:lpstr>
      <vt:lpstr> 5. 실험법 (Experimentation)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Overview of Developmental Psychology</dc:title>
  <dc:creator>Microsoft Corporation</dc:creator>
  <cp:lastModifiedBy>user</cp:lastModifiedBy>
  <cp:revision>419</cp:revision>
  <dcterms:created xsi:type="dcterms:W3CDTF">2006-10-05T04:04:58Z</dcterms:created>
  <dcterms:modified xsi:type="dcterms:W3CDTF">2021-02-23T05:12:29Z</dcterms:modified>
</cp:coreProperties>
</file>