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688" r:id="rId3"/>
    <p:sldId id="620" r:id="rId4"/>
    <p:sldId id="624" r:id="rId5"/>
    <p:sldId id="626" r:id="rId6"/>
    <p:sldId id="673" r:id="rId7"/>
    <p:sldId id="674" r:id="rId8"/>
    <p:sldId id="658" r:id="rId9"/>
    <p:sldId id="629" r:id="rId10"/>
    <p:sldId id="676" r:id="rId11"/>
    <p:sldId id="677" r:id="rId12"/>
    <p:sldId id="678" r:id="rId13"/>
    <p:sldId id="679" r:id="rId14"/>
    <p:sldId id="680" r:id="rId15"/>
    <p:sldId id="689" r:id="rId16"/>
    <p:sldId id="681" r:id="rId17"/>
    <p:sldId id="646" r:id="rId18"/>
    <p:sldId id="645" r:id="rId19"/>
    <p:sldId id="647" r:id="rId20"/>
    <p:sldId id="648" r:id="rId21"/>
    <p:sldId id="649" r:id="rId22"/>
    <p:sldId id="665" r:id="rId23"/>
    <p:sldId id="650" r:id="rId24"/>
    <p:sldId id="651" r:id="rId25"/>
    <p:sldId id="653" r:id="rId26"/>
    <p:sldId id="654" r:id="rId27"/>
    <p:sldId id="686" r:id="rId28"/>
    <p:sldId id="666" r:id="rId29"/>
    <p:sldId id="667" r:id="rId30"/>
    <p:sldId id="668" r:id="rId31"/>
    <p:sldId id="669" r:id="rId32"/>
    <p:sldId id="670" r:id="rId33"/>
    <p:sldId id="687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B722C3-0B93-4284-A87E-93D43FCAB344}">
          <p14:sldIdLst>
            <p14:sldId id="256"/>
            <p14:sldId id="688"/>
            <p14:sldId id="620"/>
            <p14:sldId id="624"/>
            <p14:sldId id="626"/>
            <p14:sldId id="673"/>
            <p14:sldId id="674"/>
            <p14:sldId id="658"/>
            <p14:sldId id="629"/>
            <p14:sldId id="676"/>
            <p14:sldId id="677"/>
            <p14:sldId id="678"/>
            <p14:sldId id="679"/>
            <p14:sldId id="680"/>
            <p14:sldId id="689"/>
            <p14:sldId id="681"/>
            <p14:sldId id="646"/>
            <p14:sldId id="645"/>
            <p14:sldId id="647"/>
            <p14:sldId id="648"/>
            <p14:sldId id="649"/>
            <p14:sldId id="665"/>
            <p14:sldId id="650"/>
            <p14:sldId id="651"/>
            <p14:sldId id="653"/>
            <p14:sldId id="654"/>
            <p14:sldId id="686"/>
            <p14:sldId id="666"/>
            <p14:sldId id="667"/>
            <p14:sldId id="668"/>
            <p14:sldId id="669"/>
            <p14:sldId id="670"/>
            <p14:sldId id="687"/>
          </p14:sldIdLst>
        </p14:section>
        <p14:section name="제목 없는 구역" id="{8DACD661-B016-4894-8282-BF2D809790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5" autoAdjust="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56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4CF5-9ABC-4BC2-BCCD-035FDE7E3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059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PSY230 Introduction to Statistics (by Hye Won Suk)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E31999-52E2-410B-B445-2EB3D4309ED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55B5CE-C4B2-4E16-B5F7-8A2E46E32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8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머리글 개체 틀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PSY230 Introduction to Statistics (by </a:t>
            </a:r>
            <a:r>
              <a:rPr lang="en-US" dirty="0" err="1"/>
              <a:t>Hye</a:t>
            </a:r>
            <a:r>
              <a:rPr lang="en-US"/>
              <a:t> Won Suk)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6502B4D1-061B-49A1-A75F-541917EE861C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/>
              <a:t>PSY230 Introduction to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AB42-4B66-48CD-A14C-ECE75AB95401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12B-FFBC-415D-8E03-5990272FE32A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  <a:lvl6pPr>
              <a:defRPr sz="2400" b="0"/>
            </a:lvl6pPr>
            <a:lvl7pPr>
              <a:defRPr sz="2400" b="0"/>
            </a:lvl7pPr>
            <a:lvl8pPr>
              <a:defRPr sz="2400" b="0"/>
            </a:lvl8pPr>
            <a:lvl9pPr>
              <a:defRPr sz="2400" b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+mj-lt"/>
              </a:defRPr>
            </a:lvl1pPr>
          </a:lstStyle>
          <a:p>
            <a:fld id="{FAD2B339-C5C2-46AE-B7C1-9EEBCA2ECF0F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latin typeface="+mj-lt"/>
              </a:defRPr>
            </a:lvl1pPr>
          </a:lstStyle>
          <a:p>
            <a:r>
              <a:rPr lang="en-US"/>
              <a:t>PSY230 Introduction to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+mj-lt"/>
              </a:defRPr>
            </a:lvl1pPr>
          </a:lstStyle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C430-2F89-4BFD-92F8-7BAB37EE5AAA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C2BA-7867-4E1D-B5C0-1882B54A212C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B179-769F-476E-ADAD-31C601AD9001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1AA-1E1D-40D0-8B5A-1728FBF41111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0DD2-AAD3-44CB-8D56-C0C4DA219AF9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ACFE-BA7B-4F24-8910-98BDCECCF737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F4F-ADFD-48FB-8E3C-3DC8B5EAC761}" type="datetime4">
              <a:rPr lang="en-US" altLang="ko-KR" smtClean="0"/>
              <a:t>March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PSY230 Introduction to 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2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17230-ACCB-4066-9C5D-B8A25A06246B}" type="datetime4">
              <a:rPr lang="en-US" altLang="ko-KR" smtClean="0"/>
              <a:t>March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PSY230 Introduction to 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C9A4-E0C3-44B3-8085-0AABBDC39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DESCRIPTIVE STATISTICS: </a:t>
            </a:r>
            <a:br>
              <a:rPr lang="en-US" dirty="0"/>
            </a:br>
            <a:r>
              <a:rPr lang="en-US" dirty="0"/>
              <a:t>CENTRAL TENDENCY MEASURES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PSY2002</a:t>
            </a:r>
          </a:p>
          <a:p>
            <a:r>
              <a:rPr lang="en-US" altLang="ko-KR" dirty="0"/>
              <a:t>Hye Won Suk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>
                <a:latin typeface="Gill Sans MT" panose="020B0502020104020203" pitchFamily="34" charset="0"/>
              </a:rPr>
              <a:pPr/>
              <a:t>1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5"/>
          </a:xfrm>
        </p:spPr>
        <p:txBody>
          <a:bodyPr/>
          <a:lstStyle/>
          <a:p>
            <a:r>
              <a:rPr lang="en-US" altLang="ko-KR" dirty="0"/>
              <a:t>The sum of deviations from the mean is ALWAYS 0.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1080" y="2742977"/>
                <a:ext cx="58773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2742977"/>
                <a:ext cx="5877378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1080" y="1124936"/>
                <a:ext cx="1608581" cy="72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1124936"/>
                <a:ext cx="1608581" cy="724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57727" y="983005"/>
                <a:ext cx="160050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27" y="983005"/>
                <a:ext cx="1600503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2971800" y="1487117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48200" y="1648439"/>
            <a:ext cx="609600" cy="1399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THE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 startAt="2"/>
                </a:pPr>
                <a:r>
                  <a:rPr lang="en-US" altLang="ko-KR" dirty="0"/>
                  <a:t>The mean is sensitive to an outlier (extreme value).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1, 2, 6, 6, 10</a:t>
                </a:r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1+2+6+6+10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</a:rPr>
                  <a:t>		1, 2, 6, 6, 100 </a:t>
                </a:r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1+2+6+6+10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7526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5400" y="41910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6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THE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2"/>
                <a:ext cx="8229600" cy="548639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3"/>
                </a:pPr>
                <a:r>
                  <a:rPr lang="en-US" altLang="ko-KR" dirty="0" smtClean="0"/>
                  <a:t>Adding a constant to each and every score changes the mean by the constant.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1, 2, 6, 6, 10</a:t>
                </a:r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1+2+6+6+10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</a:rPr>
                  <a:t>		3, 4, 8, 8, 12 </a:t>
                </a:r>
              </a:p>
              <a:p>
                <a:pPr marL="914400" lvl="2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2"/>
                <a:ext cx="8229600" cy="5486398"/>
              </a:xfrm>
              <a:blipFill>
                <a:blip r:embed="rId2"/>
                <a:stretch>
                  <a:fillRect l="-1037" t="-889" r="-1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20574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5400" y="44958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ight Brace 5"/>
          <p:cNvSpPr/>
          <p:nvPr/>
        </p:nvSpPr>
        <p:spPr>
          <a:xfrm>
            <a:off x="7162800" y="2590800"/>
            <a:ext cx="498984" cy="2209800"/>
          </a:xfrm>
          <a:prstGeom prst="rightBrace">
            <a:avLst>
              <a:gd name="adj1" fmla="val 43817"/>
              <a:gd name="adj2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654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+2</a:t>
            </a:r>
          </a:p>
        </p:txBody>
      </p:sp>
      <p:sp>
        <p:nvSpPr>
          <p:cNvPr id="13" name="Right Brace 5"/>
          <p:cNvSpPr/>
          <p:nvPr/>
        </p:nvSpPr>
        <p:spPr>
          <a:xfrm>
            <a:off x="8041704" y="4114799"/>
            <a:ext cx="721296" cy="1828801"/>
          </a:xfrm>
          <a:prstGeom prst="rightBrace">
            <a:avLst>
              <a:gd name="adj1" fmla="val 40357"/>
              <a:gd name="adj2" fmla="val 50828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13217" y="442978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329540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5"/>
          </a:xfrm>
        </p:spPr>
        <p:txBody>
          <a:bodyPr/>
          <a:lstStyle/>
          <a:p>
            <a:r>
              <a:rPr lang="en-US" altLang="ko-KR" dirty="0"/>
              <a:t>Adding a constant to each and every score: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Original mean: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Mean of the scores, each of which is added by a constant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3454" y="1115568"/>
                <a:ext cx="2555379" cy="72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54" y="1115568"/>
                <a:ext cx="2555379" cy="724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2931154"/>
                <a:ext cx="6791549" cy="2948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𝐴𝑑𝑑𝑖𝑛𝑔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i="1" dirty="0"/>
              </a:p>
              <a:p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31154"/>
                <a:ext cx="6791549" cy="2948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02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THE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2"/>
                <a:ext cx="8229600" cy="5654675"/>
              </a:xfrm>
            </p:spPr>
            <p:txBody>
              <a:bodyPr/>
              <a:lstStyle/>
              <a:p>
                <a:pPr marL="457200" indent="-457200">
                  <a:buAutoNum type="arabicPeriod" startAt="4"/>
                </a:pPr>
                <a:r>
                  <a:rPr lang="en-US" altLang="ko-KR" dirty="0" smtClean="0"/>
                  <a:t>Multiplying each and every score by a constant will multiple the mean by the constant. </a:t>
                </a:r>
              </a:p>
              <a:p>
                <a:pPr marL="457200" indent="-457200">
                  <a:buAutoNum type="arabicPeriod" startAt="4"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1, 2, 6, 6, 10</a:t>
                </a:r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1+2+6+6+10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</a:rPr>
                  <a:t>		3, 6, 18, 18, 30 </a:t>
                </a:r>
              </a:p>
              <a:p>
                <a:pPr marL="91440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8+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8+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2"/>
                <a:ext cx="8229600" cy="5654675"/>
              </a:xfrm>
              <a:blipFill>
                <a:blip r:embed="rId2"/>
                <a:stretch>
                  <a:fillRect l="-1037" t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295400" y="20574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5400" y="44958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ight Brace 5"/>
          <p:cNvSpPr/>
          <p:nvPr/>
        </p:nvSpPr>
        <p:spPr>
          <a:xfrm>
            <a:off x="7162800" y="2169249"/>
            <a:ext cx="457200" cy="2501418"/>
          </a:xfrm>
          <a:prstGeom prst="rightBrace">
            <a:avLst>
              <a:gd name="adj1" fmla="val 43817"/>
              <a:gd name="adj2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5"/>
          <p:cNvSpPr/>
          <p:nvPr/>
        </p:nvSpPr>
        <p:spPr>
          <a:xfrm>
            <a:off x="7696200" y="3657601"/>
            <a:ext cx="834516" cy="2209800"/>
          </a:xfrm>
          <a:prstGeom prst="rightBrace">
            <a:avLst>
              <a:gd name="adj1" fmla="val 43817"/>
              <a:gd name="adj2" fmla="val 50828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280" y="303885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 Uni" panose="02020603050405020304" pitchFamily="18" charset="-127"/>
                <a:ea typeface="Times New Roman Uni" panose="02020603050405020304" pitchFamily="18" charset="-127"/>
                <a:cs typeface="Times New Roman Uni" panose="02020603050405020304" pitchFamily="18" charset="-127"/>
              </a:rPr>
              <a:t>×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2428" y="478741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 Uni" panose="02020603050405020304" pitchFamily="18" charset="-127"/>
              </a:rPr>
              <a:t>×3</a:t>
            </a:r>
            <a:endParaRPr lang="en-US" sz="2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5"/>
          </a:xfrm>
        </p:spPr>
        <p:txBody>
          <a:bodyPr/>
          <a:lstStyle/>
          <a:p>
            <a:r>
              <a:rPr lang="en-US" altLang="ko-KR" dirty="0"/>
              <a:t>Adding a constant to each and every score: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Original mean: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Mean of the scores, each of which is multiplied by a constant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3454" y="1115568"/>
                <a:ext cx="2555379" cy="72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54" y="1115568"/>
                <a:ext cx="2555379" cy="724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0600" y="2931154"/>
                <a:ext cx="6791549" cy="2948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𝑀𝑢𝑙𝑡𝑖𝑝𝑙𝑦𝑖𝑛𝑔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  <a:p>
                <a:endParaRPr lang="ko-KR" alt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31154"/>
                <a:ext cx="6791549" cy="2948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 QUIZ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mean of midterm scores of a class is 35. The professor of the class transformed the original scores as follows: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Find the mean of the transformed scores.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4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81400" y="2590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95400" y="2057400"/>
            <a:ext cx="6629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6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obtain the mean of scores measured on a nominal scale or ordinal scale?</a:t>
            </a:r>
          </a:p>
          <a:p>
            <a:endParaRPr lang="en-US" dirty="0"/>
          </a:p>
          <a:p>
            <a:pPr lvl="1"/>
            <a:r>
              <a:rPr lang="en-US" dirty="0"/>
              <a:t>Female, Male, Male, Female, Female, Male, Male, Male, Male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A+, A, A, B+, B, C+, A+, A, 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median</a:t>
            </a:r>
            <a:r>
              <a:rPr lang="en-US" dirty="0"/>
              <a:t> (</a:t>
            </a:r>
            <a:r>
              <a:rPr lang="ko-KR" altLang="en-US" dirty="0"/>
              <a:t>중앙값</a:t>
            </a:r>
            <a:r>
              <a:rPr lang="en-US" dirty="0"/>
              <a:t>) is the score in the middle of the distribution when the scores are sorted in order from smallest to largest.</a:t>
            </a:r>
          </a:p>
          <a:p>
            <a:endParaRPr lang="en-US" dirty="0"/>
          </a:p>
          <a:p>
            <a:r>
              <a:rPr lang="en-US" dirty="0"/>
              <a:t>The median divides the distribution exactly in half. 50% of the scores are below the median and the other 50% are above the median.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the median of a set of scores?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			4, 7, 3, 5, 10, 3, 9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Step1. Sort the scores in order from lowest to highest: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   			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			3, 3, 4, 5, 7, 9, 10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Step 2. Find the score in the middle ==&gt; 5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600200"/>
            <a:ext cx="7239000" cy="12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this course we will learn the following three types of descriptive statistics.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Frequency distributions </a:t>
            </a:r>
          </a:p>
          <a:p>
            <a:pPr lvl="1"/>
            <a:r>
              <a:rPr lang="en-US" altLang="ko-KR" dirty="0"/>
              <a:t>Central tendency measures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Variability </a:t>
            </a:r>
            <a:r>
              <a:rPr lang="en-US" altLang="ko-KR" dirty="0"/>
              <a:t>measures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654675"/>
          </a:xfrm>
        </p:spPr>
        <p:txBody>
          <a:bodyPr/>
          <a:lstStyle/>
          <a:p>
            <a:r>
              <a:rPr lang="en-US" dirty="0"/>
              <a:t>What if we have an even number of scores? </a:t>
            </a:r>
          </a:p>
          <a:p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			4, 7, 3, 5, 10, 3, 9, 12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Step 1: Sort the scores in order from lowest to highest: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			3, 3, 4, 5, 7, 9, 10, 12</a:t>
            </a:r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Step 2: Find the two scores in the middle: 5 and 7 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>
                <a:sym typeface="Wingdings" panose="05000000000000000000" pitchFamily="2" charset="2"/>
              </a:rPr>
              <a:t>	Step 3: Calculate the mean of the two scores: (5 + 7)/2 = 6</a:t>
            </a: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  <a:p>
            <a:pPr marL="0" indent="0">
              <a:buNone/>
              <a:tabLst>
                <a:tab pos="339725" algn="l"/>
              </a:tabLst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600200"/>
            <a:ext cx="7239000" cy="12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find the middle location? </a:t>
                </a:r>
              </a:p>
              <a:p>
                <a:pPr lvl="1"/>
                <a:r>
                  <a:rPr lang="en-US" dirty="0"/>
                  <a:t>When you have an </a:t>
                </a:r>
                <a:r>
                  <a:rPr lang="en-US" u="sng" dirty="0"/>
                  <a:t>odd number</a:t>
                </a:r>
                <a:r>
                  <a:rPr lang="en-US" dirty="0"/>
                  <a:t> of observations, say 9</a:t>
                </a:r>
              </a:p>
              <a:p>
                <a:pPr lvl="1"/>
                <a:r>
                  <a:rPr lang="en-US" dirty="0"/>
                  <a:t>Middle location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score in the fifth place will be in the middle.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When you have an </a:t>
                </a:r>
                <a:r>
                  <a:rPr lang="en-US" u="sng" dirty="0"/>
                  <a:t>even number</a:t>
                </a:r>
                <a:r>
                  <a:rPr lang="en-US" dirty="0"/>
                  <a:t> of observations, say 8</a:t>
                </a:r>
              </a:p>
              <a:p>
                <a:pPr lvl="1"/>
                <a:r>
                  <a:rPr lang="en-US" dirty="0"/>
                  <a:t>Middle location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score in between the fourth and the fifth places will be in the middle.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MEDIAN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714998"/>
          </a:xfrm>
        </p:spPr>
        <p:txBody>
          <a:bodyPr>
            <a:normAutofit/>
          </a:bodyPr>
          <a:lstStyle/>
          <a:p>
            <a:r>
              <a:rPr lang="en-US" dirty="0"/>
              <a:t>What happens to the median if we have outliers (extreme values)?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1, 2, 2, 3, 5, 8, 8, 10, 12</a:t>
            </a:r>
          </a:p>
          <a:p>
            <a:pPr marL="457200" lvl="1" indent="0">
              <a:buNone/>
            </a:pPr>
            <a:r>
              <a:rPr lang="en-US" dirty="0"/>
              <a:t>Median =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1, 2, 2, 3, 5, 8, 8, 100, 120</a:t>
            </a:r>
          </a:p>
          <a:p>
            <a:pPr marL="457200" lvl="1" indent="0">
              <a:buNone/>
            </a:pPr>
            <a:r>
              <a:rPr lang="en-US" dirty="0"/>
              <a:t>Median =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-100, -50, 2, 3, 5, 8, 8, 100, 120</a:t>
            </a:r>
          </a:p>
          <a:p>
            <a:pPr marL="457200" lvl="1" indent="0">
              <a:buNone/>
            </a:pPr>
            <a:r>
              <a:rPr lang="en-US" dirty="0"/>
              <a:t>Median =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Median is not sensitive to outliers.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obtain the median of scores measured on a nominal or ordinal scale?</a:t>
            </a:r>
          </a:p>
          <a:p>
            <a:endParaRPr lang="en-US" dirty="0"/>
          </a:p>
          <a:p>
            <a:pPr lvl="1"/>
            <a:r>
              <a:rPr lang="en-US" altLang="ko-KR" dirty="0"/>
              <a:t>Female, Male, Male, Female, Female, Male, Male, Male, Male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A+, A, A, B+, B, C+, A+, A, 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25D55-9341-4350-9974-32B02CCB42FC}"/>
              </a:ext>
            </a:extLst>
          </p:cNvPr>
          <p:cNvSpPr/>
          <p:nvPr/>
        </p:nvSpPr>
        <p:spPr>
          <a:xfrm>
            <a:off x="0" y="6019800"/>
            <a:ext cx="6553200" cy="70167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2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mode</a:t>
            </a:r>
            <a:r>
              <a:rPr lang="en-US" dirty="0"/>
              <a:t> (</a:t>
            </a:r>
            <a:r>
              <a:rPr lang="ko-KR" altLang="en-US" dirty="0" err="1"/>
              <a:t>최빈치</a:t>
            </a:r>
            <a:r>
              <a:rPr lang="en-US" altLang="ko-KR" dirty="0"/>
              <a:t>) </a:t>
            </a:r>
            <a:r>
              <a:rPr lang="en-US" dirty="0"/>
              <a:t>is defined as the most frequent score in the distribution. </a:t>
            </a:r>
          </a:p>
          <a:p>
            <a:endParaRPr lang="en-US" dirty="0"/>
          </a:p>
          <a:p>
            <a:r>
              <a:rPr lang="en-US" dirty="0"/>
              <a:t>To find the mode, look for the most frequent score in the frequency table or in the frequency graph.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 </a:t>
            </a:r>
            <a:r>
              <a:rPr lang="en-US" dirty="0">
                <a:latin typeface="Gill Sans MT" panose="020B0502020104020203" pitchFamily="34" charset="0"/>
              </a:rPr>
              <a:t>Mode = Brown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46263"/>
              </p:ext>
            </p:extLst>
          </p:nvPr>
        </p:nvGraphicFramePr>
        <p:xfrm>
          <a:off x="914400" y="3505200"/>
          <a:ext cx="4038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1" dirty="0">
                          <a:latin typeface="Times New Roman" pitchFamily="18" charset="0"/>
                          <a:cs typeface="Times New Roman" pitchFamily="18" charset="0"/>
                        </a:rPr>
                        <a:t>X </a:t>
                      </a:r>
                      <a:r>
                        <a:rPr lang="en-US" altLang="ko-KR" sz="2400" i="0" dirty="0">
                          <a:latin typeface="Times New Roman" pitchFamily="18" charset="0"/>
                          <a:cs typeface="Times New Roman" pitchFamily="18" charset="0"/>
                        </a:rPr>
                        <a:t>(hair color)</a:t>
                      </a:r>
                      <a:endParaRPr lang="ko-KR" altLang="en-US" sz="24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ko-KR" altLang="en-US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Black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4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Blond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3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Brown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13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Red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Gill Sans MT" panose="020B0502020104020203" pitchFamily="34" charset="0"/>
                        </a:rPr>
                        <a:t>4</a:t>
                      </a:r>
                      <a:endParaRPr lang="ko-KR" altLang="en-US" sz="2400" b="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2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610600" cy="5059363"/>
          </a:xfrm>
        </p:spPr>
        <p:txBody>
          <a:bodyPr/>
          <a:lstStyle/>
          <a:p>
            <a:r>
              <a:rPr lang="en-US" dirty="0"/>
              <a:t>The mode may not be unique. </a:t>
            </a:r>
          </a:p>
          <a:p>
            <a:r>
              <a:rPr lang="en-US" dirty="0"/>
              <a:t>When there are two modes, the distribution is termed bimodal. </a:t>
            </a:r>
          </a:p>
          <a:p>
            <a:r>
              <a:rPr lang="en-US" dirty="0"/>
              <a:t>When there are multiple modes, the distribution is termed </a:t>
            </a:r>
            <a:r>
              <a:rPr lang="en-US" dirty="0" err="1"/>
              <a:t>multimodel</a:t>
            </a:r>
            <a:r>
              <a:rPr lang="en-US" dirty="0"/>
              <a:t>. </a:t>
            </a:r>
          </a:p>
          <a:p>
            <a:pPr marL="3657600" lvl="8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3657600" lvl="8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3657600" lvl="8" indent="0">
              <a:buNone/>
            </a:pPr>
            <a:r>
              <a:rPr lang="en-US" dirty="0">
                <a:latin typeface="Gill Sans MT" panose="020B0502020104020203" pitchFamily="34" charset="0"/>
              </a:rPr>
              <a:t>Mode = 1, 5 (bimodal)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066198"/>
              </p:ext>
            </p:extLst>
          </p:nvPr>
        </p:nvGraphicFramePr>
        <p:xfrm>
          <a:off x="762000" y="3048000"/>
          <a:ext cx="3200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obtain the mode of scores measured in a nominal or ordinal scale?</a:t>
            </a:r>
          </a:p>
          <a:p>
            <a:endParaRPr lang="en-US" dirty="0"/>
          </a:p>
          <a:p>
            <a:pPr lvl="1"/>
            <a:r>
              <a:rPr lang="en-US" altLang="ko-KR" dirty="0"/>
              <a:t>Female, Male, Male, Female, Female, Male, Male, Male, Male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A+, A, A, B+, B, C+, A+, A, B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 OF MEASUREMENT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48932"/>
              </p:ext>
            </p:extLst>
          </p:nvPr>
        </p:nvGraphicFramePr>
        <p:xfrm>
          <a:off x="426720" y="2133600"/>
          <a:ext cx="82296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94429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147216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7738127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47391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Scale of measurement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Mean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Median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Mode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1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Nominal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X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X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Ordinal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X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∆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Interval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Ratio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ill Sans MT" panose="020B0502020104020203" pitchFamily="34" charset="0"/>
                        </a:rPr>
                        <a:t>O</a:t>
                      </a:r>
                      <a:endParaRPr lang="ko-KR" altLang="en-US" sz="24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6658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0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vs.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interval/ratio variables, the mean is the most frequently used central tendency measure. </a:t>
            </a:r>
          </a:p>
          <a:p>
            <a:endParaRPr lang="en-US" dirty="0"/>
          </a:p>
          <a:p>
            <a:r>
              <a:rPr lang="en-US" dirty="0"/>
              <a:t>However, the median is more preferred to the mean for the following cases: </a:t>
            </a:r>
          </a:p>
          <a:p>
            <a:endParaRPr lang="en-US" dirty="0"/>
          </a:p>
          <a:p>
            <a:pPr lvl="1"/>
            <a:r>
              <a:rPr lang="en-US" dirty="0"/>
              <a:t>When the distribution of scores is markedly skewed </a:t>
            </a:r>
          </a:p>
          <a:p>
            <a:pPr lvl="1"/>
            <a:r>
              <a:rPr lang="en-US" dirty="0"/>
              <a:t>When the sample size is small and there is an outlier (extreme score that is far away from the other scores)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 general, it is recommended to report both the mean and median.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Pedersen et al. (2002). Psychological Science</a:t>
            </a:r>
          </a:p>
          <a:p>
            <a:pPr lvl="1"/>
            <a:r>
              <a:rPr lang="en-US" dirty="0"/>
              <a:t>“Evolved Sex Differences in the Number of Partners Desired? The Long and the Short of It”</a:t>
            </a:r>
          </a:p>
          <a:p>
            <a:endParaRPr lang="en-US" dirty="0"/>
          </a:p>
          <a:p>
            <a:pPr lvl="1"/>
            <a:r>
              <a:rPr lang="en-US" dirty="0"/>
              <a:t>A total of 266 undergraduate students at the University of Southern California (107 men and 159 women) participated.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Participants estimated how many sexual partners they would “ideally” like to have over the next 30 years. 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distributions are used to summarize and organize scores in a comprehensible way. </a:t>
            </a:r>
          </a:p>
          <a:p>
            <a:endParaRPr lang="en-US" dirty="0"/>
          </a:p>
          <a:p>
            <a:r>
              <a:rPr lang="en-US" dirty="0"/>
              <a:t>Another way to summarize and organize scores, perhaps the most commonly used way, is to find a </a:t>
            </a:r>
            <a:r>
              <a:rPr lang="en-US" i="1" dirty="0"/>
              <a:t>single</a:t>
            </a:r>
            <a:r>
              <a:rPr lang="en-US" dirty="0"/>
              <a:t> value that best represents all of the individuals scores in the distribution.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central tendency measure</a:t>
            </a:r>
            <a:r>
              <a:rPr lang="en-US" dirty="0"/>
              <a:t> (</a:t>
            </a:r>
            <a:r>
              <a:rPr lang="ko-KR" altLang="en-US" dirty="0" err="1"/>
              <a:t>중심경향치</a:t>
            </a:r>
            <a:r>
              <a:rPr lang="en-US" altLang="ko-KR" dirty="0"/>
              <a:t>) </a:t>
            </a:r>
            <a:r>
              <a:rPr lang="en-US" dirty="0"/>
              <a:t>is a single value (a center) that is most typical or most representative of the entire set of scores.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176338"/>
            <a:ext cx="79533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young men and women differ in the preferred number of sex partners over the next 30 years?</a:t>
            </a:r>
          </a:p>
          <a:p>
            <a:endParaRPr lang="en-US" dirty="0"/>
          </a:p>
          <a:p>
            <a:r>
              <a:rPr lang="en-US" dirty="0"/>
              <a:t>For men, the mean = 7.69</a:t>
            </a:r>
          </a:p>
          <a:p>
            <a:r>
              <a:rPr lang="en-US" dirty="0"/>
              <a:t>For women, the mean = 2.78</a:t>
            </a:r>
          </a:p>
          <a:p>
            <a:r>
              <a:rPr lang="en-US" dirty="0"/>
              <a:t>A huge difference between men and women. </a:t>
            </a:r>
          </a:p>
          <a:p>
            <a:endParaRPr lang="en-US" dirty="0"/>
          </a:p>
          <a:p>
            <a:r>
              <a:rPr lang="en-US" dirty="0"/>
              <a:t>For men, the median = 1</a:t>
            </a:r>
          </a:p>
          <a:p>
            <a:r>
              <a:rPr lang="en-US" dirty="0"/>
              <a:t>For women, the median = 1</a:t>
            </a:r>
          </a:p>
          <a:p>
            <a:r>
              <a:rPr lang="en-US" dirty="0"/>
              <a:t>No difference!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SKEWED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5780" name="Picture 4" descr="The left graph shows the symmetric distribution with mean equal to median and a single peak. The middle graph shows the right-skewed distribution with mean greater than median. The right graph shows the left-skewed distribution with mean less than medi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43655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419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For a skewed distribution, the mean might be a poor index of central tendency.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3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central tendency measures and their properties</a:t>
            </a:r>
          </a:p>
          <a:p>
            <a:pPr lvl="1"/>
            <a:r>
              <a:rPr lang="en-US" altLang="ko-KR" dirty="0"/>
              <a:t>Mean</a:t>
            </a:r>
          </a:p>
          <a:p>
            <a:pPr lvl="1"/>
            <a:r>
              <a:rPr lang="en-US" altLang="ko-KR" dirty="0"/>
              <a:t>Median</a:t>
            </a:r>
          </a:p>
          <a:p>
            <a:pPr lvl="1"/>
            <a:r>
              <a:rPr lang="en-US" altLang="ko-KR" dirty="0"/>
              <a:t>Mode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Depending </a:t>
            </a:r>
            <a:r>
              <a:rPr lang="en-US" altLang="ko-KR" dirty="0"/>
              <a:t>on the scale of measurement and the shape of the distribution of the scores, you need to choose appropriate central tendency measures to use.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are various ways to define a center (the most representative value) of a distribution. The followings are the most commonly used central tendency measures. </a:t>
            </a:r>
          </a:p>
          <a:p>
            <a:endParaRPr lang="en-US" dirty="0"/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u="sng" dirty="0"/>
              <a:t> mean</a:t>
            </a:r>
            <a:r>
              <a:rPr lang="en-US" dirty="0"/>
              <a:t> 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r>
              <a:rPr lang="en-US" dirty="0"/>
              <a:t>, also known as </a:t>
            </a:r>
            <a:r>
              <a:rPr lang="en-US" u="sng" dirty="0"/>
              <a:t>arithmetic average</a:t>
            </a:r>
            <a:r>
              <a:rPr lang="en-US" dirty="0"/>
              <a:t> (</a:t>
            </a:r>
            <a:r>
              <a:rPr lang="ko-KR" altLang="en-US" dirty="0"/>
              <a:t>산술평균</a:t>
            </a:r>
            <a:r>
              <a:rPr lang="en-US" altLang="ko-KR" dirty="0"/>
              <a:t>) </a:t>
            </a:r>
            <a:r>
              <a:rPr lang="en-US" dirty="0"/>
              <a:t>is defined as the total divided by the number of scores.</a:t>
            </a:r>
          </a:p>
          <a:p>
            <a:endParaRPr lang="en-US" dirty="0"/>
          </a:p>
          <a:p>
            <a:r>
              <a:rPr lang="en-US" b="0" dirty="0"/>
              <a:t>The mean is calculated by adding all the scores in the distribution and dividing it by the number of scores.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POPULATION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Notation: </a:t>
                </a:r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population size (number of persons in the 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population mean; it is read “mu.”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295400" y="1600200"/>
            <a:ext cx="62484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Notation: </a:t>
                </a:r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sample size (number of persons in the sample)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: sample mean; it is read “X bar.”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600200"/>
            <a:ext cx="62484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Calculate the mean of the following scores in a sample:</a:t>
                </a:r>
              </a:p>
              <a:p>
                <a:pPr marL="457200" lvl="1" indent="0">
                  <a:buNone/>
                  <a:tabLst>
                    <a:tab pos="738188" algn="l"/>
                  </a:tabLst>
                </a:pPr>
                <a:endParaRPr lang="en-US" b="0" dirty="0"/>
              </a:p>
              <a:p>
                <a:pPr marL="457200" lvl="1" indent="0">
                  <a:buNone/>
                  <a:tabLst>
                    <a:tab pos="738188" algn="l"/>
                  </a:tabLst>
                </a:pPr>
                <a:r>
                  <a:rPr lang="en-US" dirty="0"/>
                  <a:t>			</a:t>
                </a:r>
                <a:r>
                  <a:rPr lang="en-US" b="0" dirty="0"/>
                  <a:t>	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1, 2, 6, 6, 10</a:t>
                </a:r>
              </a:p>
              <a:p>
                <a:pPr marL="457200" lvl="1" indent="0">
                  <a:buNone/>
                  <a:tabLst>
                    <a:tab pos="738188" algn="l"/>
                  </a:tabLst>
                </a:pPr>
                <a:endParaRPr lang="en-US" dirty="0"/>
              </a:p>
              <a:p>
                <a:pPr marL="457200" lvl="1" indent="0">
                  <a:buNone/>
                  <a:tabLst>
                    <a:tab pos="738188" algn="l"/>
                  </a:tabLst>
                </a:pPr>
                <a:endParaRPr lang="en-US" b="0" dirty="0"/>
              </a:p>
              <a:p>
                <a:pPr marL="457200" lvl="1" indent="0">
                  <a:buNone/>
                  <a:tabLst>
                    <a:tab pos="7381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1+2+6+6+10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C9A4-E0C3-44B3-8085-0AABBDC399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295400" y="1752600"/>
            <a:ext cx="58674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3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altLang="ko-KR" dirty="0"/>
                  <a:t>The sum of deviations from the mean across all persons = 0</a:t>
                </a:r>
              </a:p>
              <a:p>
                <a:pPr lvl="1"/>
                <a:r>
                  <a:rPr lang="en-US" altLang="ko-KR" dirty="0"/>
                  <a:t>Deviation from the mean</a:t>
                </a:r>
              </a:p>
              <a:p>
                <a:pPr lvl="2"/>
                <a:r>
                  <a:rPr lang="en-US" altLang="ko-KR" b="0" dirty="0"/>
                  <a:t>Population 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Sample 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내용 개체 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7301940"/>
                  </p:ext>
                </p:extLst>
              </p:nvPr>
            </p:nvGraphicFramePr>
            <p:xfrm>
              <a:off x="1676400" y="2944934"/>
              <a:ext cx="5334000" cy="280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sz="24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– 5 = -4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2 – 5 = -3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6 – 5 =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6 – 5 =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 – 5 = 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7301940"/>
                  </p:ext>
                </p:extLst>
              </p:nvPr>
            </p:nvGraphicFramePr>
            <p:xfrm>
              <a:off x="1676400" y="2944934"/>
              <a:ext cx="5334000" cy="280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" t="-1299" r="-141873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289" t="-1299" r="-586" b="-5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sz="24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– 5 = -4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2 – 5 = -3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6 – 5 = 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 6 – 5 = 1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 – 5 = 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886200" y="5834346"/>
                <a:ext cx="3426001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=−4−3+1+1+5=0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34346"/>
                <a:ext cx="3426001" cy="87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1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0070C0"/>
          </a:solidFill>
        </a:ln>
      </a:spPr>
      <a:bodyPr rtlCol="0" anchor="ctr"/>
      <a:lstStyle>
        <a:defPPr marL="342900" indent="-342900">
          <a:buFont typeface="Arial" pitchFamily="34" charset="0"/>
          <a:buChar char="•"/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i="1" smtClean="0">
            <a:latin typeface="Cambria Math" panose="020405030504060302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Words>1212</Words>
  <Application>Microsoft Office PowerPoint</Application>
  <PresentationFormat>화면 슬라이드 쇼(4:3)</PresentationFormat>
  <Paragraphs>335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Times New Roman Uni</vt:lpstr>
      <vt:lpstr>Arial</vt:lpstr>
      <vt:lpstr>Calibri</vt:lpstr>
      <vt:lpstr>Cambria Math</vt:lpstr>
      <vt:lpstr>Gill Sans MT</vt:lpstr>
      <vt:lpstr>Times New Roman</vt:lpstr>
      <vt:lpstr>Wingdings</vt:lpstr>
      <vt:lpstr>맑은 고딕</vt:lpstr>
      <vt:lpstr>Office Theme</vt:lpstr>
      <vt:lpstr>LECTURE 4 DESCRIPTIVE STATISTICS:  CENTRAL TENDENCY MEASURES</vt:lpstr>
      <vt:lpstr>DESCRIPTIVE STATISTICS</vt:lpstr>
      <vt:lpstr>CENTRAL TENDENCY</vt:lpstr>
      <vt:lpstr>MEASURES OF CENTRAL TENDENCY</vt:lpstr>
      <vt:lpstr>MEAN</vt:lpstr>
      <vt:lpstr>POPULATION MEAN</vt:lpstr>
      <vt:lpstr>SAMPLE MEAN</vt:lpstr>
      <vt:lpstr>AN EXAMPLE</vt:lpstr>
      <vt:lpstr>PROPERTIES OF THE MEAN</vt:lpstr>
      <vt:lpstr>PowerPoint 프레젠테이션</vt:lpstr>
      <vt:lpstr>PROPERTIES OF THE MEAN</vt:lpstr>
      <vt:lpstr>PROPERTIES OF THE MEAN</vt:lpstr>
      <vt:lpstr>PowerPoint 프레젠테이션</vt:lpstr>
      <vt:lpstr>PROPERTIES OF THE MEAN</vt:lpstr>
      <vt:lpstr>PowerPoint 프레젠테이션</vt:lpstr>
      <vt:lpstr>POP QUIZ</vt:lpstr>
      <vt:lpstr>SCALE OF MEASUREMENT</vt:lpstr>
      <vt:lpstr>MEDIAN</vt:lpstr>
      <vt:lpstr>MEDIAN</vt:lpstr>
      <vt:lpstr>MEDIAN</vt:lpstr>
      <vt:lpstr>MEDIAN</vt:lpstr>
      <vt:lpstr>PROPERTIES OF THE MEDIAN </vt:lpstr>
      <vt:lpstr>SCALE OF MEASUREMENT</vt:lpstr>
      <vt:lpstr>MODE</vt:lpstr>
      <vt:lpstr>MODE</vt:lpstr>
      <vt:lpstr>SCALE OF MEASUREMENT</vt:lpstr>
      <vt:lpstr>SCALE OF MEASUREMENT</vt:lpstr>
      <vt:lpstr>MEAN vs. MEDIAN</vt:lpstr>
      <vt:lpstr>EXAMPLE</vt:lpstr>
      <vt:lpstr>EXAMPLE</vt:lpstr>
      <vt:lpstr>EXAMPLE</vt:lpstr>
      <vt:lpstr>SKEWED DISTRIBUTION</vt:lpstr>
      <vt:lpstr>SUMMARY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PSYC305 LAB SESSION 1</dc:title>
  <dc:creator>Heungsun Hwang</dc:creator>
  <cp:lastModifiedBy>Hye Won Suk</cp:lastModifiedBy>
  <cp:revision>311</cp:revision>
  <dcterms:created xsi:type="dcterms:W3CDTF">2009-01-13T21:35:27Z</dcterms:created>
  <dcterms:modified xsi:type="dcterms:W3CDTF">2022-03-17T08:11:28Z</dcterms:modified>
</cp:coreProperties>
</file>