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5143500" cx="9144000"/>
  <p:notesSz cx="6858000" cy="9144000"/>
  <p:embeddedFontLst>
    <p:embeddedFont>
      <p:font typeface="Raleway"/>
      <p:regular r:id="rId72"/>
      <p:bold r:id="rId73"/>
      <p:italic r:id="rId74"/>
      <p:boldItalic r:id="rId75"/>
    </p:embeddedFont>
    <p:embeddedFont>
      <p:font typeface="Lato"/>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aleway-bold.fntdata"/><Relationship Id="rId72" Type="http://schemas.openxmlformats.org/officeDocument/2006/relationships/font" Target="fonts/Raleway-regular.fntdata"/><Relationship Id="rId31" Type="http://schemas.openxmlformats.org/officeDocument/2006/relationships/slide" Target="slides/slide26.xml"/><Relationship Id="rId75" Type="http://schemas.openxmlformats.org/officeDocument/2006/relationships/font" Target="fonts/Raleway-boldItalic.fntdata"/><Relationship Id="rId30" Type="http://schemas.openxmlformats.org/officeDocument/2006/relationships/slide" Target="slides/slide25.xml"/><Relationship Id="rId74" Type="http://schemas.openxmlformats.org/officeDocument/2006/relationships/font" Target="fonts/Raleway-italic.fntdata"/><Relationship Id="rId33" Type="http://schemas.openxmlformats.org/officeDocument/2006/relationships/slide" Target="slides/slide28.xml"/><Relationship Id="rId77" Type="http://schemas.openxmlformats.org/officeDocument/2006/relationships/font" Target="fonts/Lato-bold.fntdata"/><Relationship Id="rId32" Type="http://schemas.openxmlformats.org/officeDocument/2006/relationships/slide" Target="slides/slide27.xml"/><Relationship Id="rId76" Type="http://schemas.openxmlformats.org/officeDocument/2006/relationships/font" Target="fonts/Lato-regular.fntdata"/><Relationship Id="rId35" Type="http://schemas.openxmlformats.org/officeDocument/2006/relationships/slide" Target="slides/slide30.xml"/><Relationship Id="rId79" Type="http://schemas.openxmlformats.org/officeDocument/2006/relationships/font" Target="fonts/Lato-boldItalic.fntdata"/><Relationship Id="rId34" Type="http://schemas.openxmlformats.org/officeDocument/2006/relationships/slide" Target="slides/slide29.xml"/><Relationship Id="rId78" Type="http://schemas.openxmlformats.org/officeDocument/2006/relationships/font" Target="fonts/Lato-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3db611c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3db611c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3db611c5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3db611c5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3db611c5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3db611c5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3db611c5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3db611c5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3db611c5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3db611c5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3db611c5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3db611c5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3db611c5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3db611c5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3db611c5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3db611c5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a4aec350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a4aec350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3db611c5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3db611c5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a3a5c12a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a3a5c12a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3db611c5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3db611c5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3db611c5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3db611c5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3db611c5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3db611c5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a4aec350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a4aec350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3db611c5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3db611c5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3db611c5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3db611c5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3db611c5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3db611c5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3db611c5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3db611c5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a4aec350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a4aec350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3db611c5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3db611c5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a3a5c12a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a3a5c12a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3db611c5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3db611c5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3db611c53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3db611c5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3db611c53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3db611c53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3db611c5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3db611c5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3db611c5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3db611c5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3db611c53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3db611c53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3db611c53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3db611c53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a4aec350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a4aec350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3db611c5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b3db611c5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3db611c5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3db611c5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a3a5c12a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a3a5c12a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3db611c53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3db611c53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3db611c53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3db611c53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b3db611c53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b3db611c53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b3db611c5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b3db611c5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3db611c53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3db611c53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a4aec350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a4aec350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3db611c53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b3db611c53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b3db611c53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b3db611c53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b3db611c53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b3db611c53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3db611c53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b3db611c53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3db611c5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3db611c5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3db611c53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b3db611c53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3db611c53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b3db611c53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3db611c53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3db611c53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a4aec350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aa4aec350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3db611c53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3db611c53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3db611c53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3db611c53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b3db611c53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b3db611c53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3db611c5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3db611c5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aa4aec350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aa4aec350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b3db611c53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b3db611c5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a4aec35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a4aec35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b3db611c53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b3db611c53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3db611c53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b3db611c53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b3db611c53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b3db611c53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b3db611c53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b3db611c53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b3db611c53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b3db611c53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aa4aec350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aa4aec350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aa4aec350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aa4aec350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3db611c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3db611c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3db611c5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3db611c5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3db611c5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3db611c5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udemy.com/course/pemrograman-php-pemula-sampai-mahir/?referralCode=FB1EE79284AE417D17C5"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PHP MySQL Database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MySQL</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course ini, kita akan menggunakan MySQL sebagai database yang akan kita gunakan untuk praktek PHP Database</a:t>
            </a:r>
            <a:endParaRPr/>
          </a:p>
          <a:p>
            <a:pPr indent="-311150" lvl="0" marL="457200" rtl="0" algn="l">
              <a:spcBef>
                <a:spcPts val="0"/>
              </a:spcBef>
              <a:spcAft>
                <a:spcPts val="0"/>
              </a:spcAft>
              <a:buSzPts val="1300"/>
              <a:buChar char="●"/>
            </a:pPr>
            <a:r>
              <a:rPr lang="id"/>
              <a:t>Jadi pastikan di komputer teman-teman sudah terinstall driver PDO untuk MySQL</a:t>
            </a:r>
            <a:endParaRPr/>
          </a:p>
          <a:p>
            <a:pPr indent="-311150" lvl="0" marL="457200" rtl="0" algn="l">
              <a:spcBef>
                <a:spcPts val="0"/>
              </a:spcBef>
              <a:spcAft>
                <a:spcPts val="0"/>
              </a:spcAft>
              <a:buSzPts val="1300"/>
              <a:buChar char="●"/>
            </a:pPr>
            <a:r>
              <a:rPr lang="id"/>
              <a:t>Jika teman-teman belum mengerti tentang MySQL, saya sarankan teman-teman belajar dulu di course yang pernah saya buat tentang MySQL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Koneksi Database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Koneksi Database</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 kita melakukan manipulasi data ke database dengan mengirimkan perintah SQL, hal yang perlu kita lakukan terlebih dahulu adalah membuat koneksi ke database</a:t>
            </a:r>
            <a:endParaRPr/>
          </a:p>
          <a:p>
            <a:pPr indent="-311150" lvl="0" marL="457200" rtl="0" algn="l">
              <a:spcBef>
                <a:spcPts val="0"/>
              </a:spcBef>
              <a:spcAft>
                <a:spcPts val="0"/>
              </a:spcAft>
              <a:buSzPts val="1300"/>
              <a:buChar char="●"/>
            </a:pPr>
            <a:r>
              <a:rPr lang="id"/>
              <a:t>Untuk membuat koneksi ke database MySQL menggunakan PDO sangatlah mudah, kita hanya butuh membuat object PDO</a:t>
            </a:r>
            <a:endParaRPr/>
          </a:p>
          <a:p>
            <a:pPr indent="-311150" lvl="0" marL="457200" rtl="0" algn="l">
              <a:spcBef>
                <a:spcPts val="0"/>
              </a:spcBef>
              <a:spcAft>
                <a:spcPts val="0"/>
              </a:spcAft>
              <a:buSzPts val="1300"/>
              <a:buChar char="●"/>
            </a:pPr>
            <a:r>
              <a:rPr lang="id"/>
              <a:t>Dan saat kita membuat koneksi ke MySQL menggunakan PDO, kita perlu tentukan host, port, database name, username dan juga password nya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Koneksi Database</a:t>
            </a:r>
            <a:endParaRPr/>
          </a:p>
        </p:txBody>
      </p:sp>
      <p:pic>
        <p:nvPicPr>
          <p:cNvPr id="159" name="Google Shape;159;p25"/>
          <p:cNvPicPr preferRelativeResize="0"/>
          <p:nvPr/>
        </p:nvPicPr>
        <p:blipFill>
          <a:blip r:embed="rId3">
            <a:alphaModFix/>
          </a:blip>
          <a:stretch>
            <a:fillRect/>
          </a:stretch>
        </p:blipFill>
        <p:spPr>
          <a:xfrm>
            <a:off x="152400" y="2006250"/>
            <a:ext cx="8839202" cy="24977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Error PDOException</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Hampir semua error yang terjadi di PDO merupakan class exception dari PDOException atau class turunannya</a:t>
            </a:r>
            <a:endParaRPr/>
          </a:p>
          <a:p>
            <a:pPr indent="-311150" lvl="0" marL="457200" rtl="0" algn="l">
              <a:spcBef>
                <a:spcPts val="0"/>
              </a:spcBef>
              <a:spcAft>
                <a:spcPts val="0"/>
              </a:spcAft>
              <a:buSzPts val="1300"/>
              <a:buChar char="●"/>
            </a:pPr>
            <a:r>
              <a:rPr lang="id"/>
              <a:t>Sehingga jika kita ingin melakukan sesuatu jika terjadi komunikasi error ke database, kita bisa gunakan try catch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Try Catch PDOException</a:t>
            </a:r>
            <a:endParaRPr/>
          </a:p>
        </p:txBody>
      </p:sp>
      <p:pic>
        <p:nvPicPr>
          <p:cNvPr id="171" name="Google Shape;171;p27"/>
          <p:cNvPicPr preferRelativeResize="0"/>
          <p:nvPr/>
        </p:nvPicPr>
        <p:blipFill>
          <a:blip r:embed="rId3">
            <a:alphaModFix/>
          </a:blip>
          <a:stretch>
            <a:fillRect/>
          </a:stretch>
        </p:blipFill>
        <p:spPr>
          <a:xfrm>
            <a:off x="152400" y="2006250"/>
            <a:ext cx="6943610"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Menutup Koneksi</a:t>
            </a:r>
            <a:endParaRPr/>
          </a:p>
        </p:txBody>
      </p:sp>
      <p:sp>
        <p:nvSpPr>
          <p:cNvPr id="177" name="Google Shape;177;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telah selesai melakukan operasi ke database, lalu kita sudah tidak memerlukannya lagi, maka kita wajib menutup koneksi ke database nya</a:t>
            </a:r>
            <a:endParaRPr/>
          </a:p>
          <a:p>
            <a:pPr indent="-311150" lvl="0" marL="457200" rtl="0" algn="l">
              <a:spcBef>
                <a:spcPts val="0"/>
              </a:spcBef>
              <a:spcAft>
                <a:spcPts val="0"/>
              </a:spcAft>
              <a:buSzPts val="1300"/>
              <a:buChar char="●"/>
            </a:pPr>
            <a:r>
              <a:rPr lang="id"/>
              <a:t>Setiap database punya batas maksimal koneksi ke database, contohnya MySQL secara default batas maksimal nya adalah 151 koneksi</a:t>
            </a:r>
            <a:endParaRPr/>
          </a:p>
          <a:p>
            <a:pPr indent="-311150" lvl="0" marL="457200" rtl="0" algn="l">
              <a:spcBef>
                <a:spcPts val="0"/>
              </a:spcBef>
              <a:spcAft>
                <a:spcPts val="0"/>
              </a:spcAft>
              <a:buSzPts val="1300"/>
              <a:buChar char="●"/>
            </a:pPr>
            <a:r>
              <a:rPr lang="id"/>
              <a:t>Jika sampai kita lupa menutup koneksi sehingga koneksi dianggap masih terbuka, maka lama kelamaan koneksi bisa cepat mencapai maksimal koneksi, sehingga ketika kita ingin membuat koneksi baru, maka akan ditolak oleh MySQL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Menutup Koneksi</a:t>
            </a:r>
            <a:endParaRPr/>
          </a:p>
        </p:txBody>
      </p:sp>
      <p:pic>
        <p:nvPicPr>
          <p:cNvPr id="183" name="Google Shape;183;p29"/>
          <p:cNvPicPr preferRelativeResize="0"/>
          <p:nvPr/>
        </p:nvPicPr>
        <p:blipFill>
          <a:blip r:embed="rId3">
            <a:alphaModFix/>
          </a:blip>
          <a:stretch>
            <a:fillRect/>
          </a:stretch>
        </p:blipFill>
        <p:spPr>
          <a:xfrm>
            <a:off x="152400" y="2006250"/>
            <a:ext cx="8839199" cy="26845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Execute SQL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Execute SQL</a:t>
            </a:r>
            <a:endParaRPr/>
          </a:p>
        </p:txBody>
      </p:sp>
      <p:sp>
        <p:nvSpPr>
          <p:cNvPr id="194" name="Google Shape;194;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terkoneksi ke database, sudah pasti kita ingin mengirim perintah SQL ke database tersebut dari aplikasi PHP kita</a:t>
            </a:r>
            <a:endParaRPr/>
          </a:p>
          <a:p>
            <a:pPr indent="-311150" lvl="0" marL="457200" rtl="0" algn="l">
              <a:spcBef>
                <a:spcPts val="0"/>
              </a:spcBef>
              <a:spcAft>
                <a:spcPts val="0"/>
              </a:spcAft>
              <a:buSzPts val="1300"/>
              <a:buChar char="●"/>
            </a:pPr>
            <a:r>
              <a:rPr lang="id"/>
              <a:t>Untuk mengirim perintah SQL, kita bisa menggunakan function execute(sql) yang terdapat di object PDO yang sudah kita buat</a:t>
            </a:r>
            <a:endParaRPr/>
          </a:p>
          <a:p>
            <a:pPr indent="-311150" lvl="0" marL="457200" rtl="0" algn="l">
              <a:spcBef>
                <a:spcPts val="0"/>
              </a:spcBef>
              <a:spcAft>
                <a:spcPts val="0"/>
              </a:spcAft>
              <a:buSzPts val="1300"/>
              <a:buChar char="●"/>
            </a:pPr>
            <a:r>
              <a:rPr lang="id"/>
              <a:t>Function execute(sql) bisa kita gunakan untuk semua jenis SQL yang tidak membutuhkan result data, misal CREATE TABLE, INSERT, UPDATE, DELETE, ALTER TABLE, dan lain-lain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94" name="Google Shape;94;p14"/>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getConnection()</a:t>
            </a:r>
            <a:endParaRPr/>
          </a:p>
        </p:txBody>
      </p:sp>
      <p:pic>
        <p:nvPicPr>
          <p:cNvPr id="200" name="Google Shape;200;p32"/>
          <p:cNvPicPr preferRelativeResize="0"/>
          <p:nvPr/>
        </p:nvPicPr>
        <p:blipFill>
          <a:blip r:embed="rId3">
            <a:alphaModFix/>
          </a:blip>
          <a:stretch>
            <a:fillRect/>
          </a:stretch>
        </p:blipFill>
        <p:spPr>
          <a:xfrm>
            <a:off x="152400" y="2006250"/>
            <a:ext cx="8751580" cy="298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 Customers</a:t>
            </a:r>
            <a:endParaRPr/>
          </a:p>
        </p:txBody>
      </p:sp>
      <p:pic>
        <p:nvPicPr>
          <p:cNvPr id="206" name="Google Shape;206;p33"/>
          <p:cNvPicPr preferRelativeResize="0"/>
          <p:nvPr/>
        </p:nvPicPr>
        <p:blipFill>
          <a:blip r:embed="rId3">
            <a:alphaModFix/>
          </a:blip>
          <a:stretch>
            <a:fillRect/>
          </a:stretch>
        </p:blipFill>
        <p:spPr>
          <a:xfrm>
            <a:off x="152400" y="2006250"/>
            <a:ext cx="7898114"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Eksekusi SQL Menggunakan PDO</a:t>
            </a:r>
            <a:endParaRPr/>
          </a:p>
        </p:txBody>
      </p:sp>
      <p:pic>
        <p:nvPicPr>
          <p:cNvPr id="212" name="Google Shape;212;p34"/>
          <p:cNvPicPr preferRelativeResize="0"/>
          <p:nvPr/>
        </p:nvPicPr>
        <p:blipFill>
          <a:blip r:embed="rId3">
            <a:alphaModFix/>
          </a:blip>
          <a:stretch>
            <a:fillRect/>
          </a:stretch>
        </p:blipFill>
        <p:spPr>
          <a:xfrm>
            <a:off x="152400" y="2006250"/>
            <a:ext cx="7192410" cy="298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SQL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SQL</a:t>
            </a:r>
            <a:endParaRPr/>
          </a:p>
        </p:txBody>
      </p:sp>
      <p:sp>
        <p:nvSpPr>
          <p:cNvPr id="223" name="Google Shape;223;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tahu bagaimana cara mengirim SQL ke MYSQL yang tidak membutuhkan result data, sekarang bagaimana melakukan Query SQL yang membutuhkan result data seperti SQL SELECT?</a:t>
            </a:r>
            <a:endParaRPr/>
          </a:p>
          <a:p>
            <a:pPr indent="-311150" lvl="0" marL="457200" rtl="0" algn="l">
              <a:spcBef>
                <a:spcPts val="0"/>
              </a:spcBef>
              <a:spcAft>
                <a:spcPts val="0"/>
              </a:spcAft>
              <a:buSzPts val="1300"/>
              <a:buChar char="●"/>
            </a:pPr>
            <a:r>
              <a:rPr lang="id"/>
              <a:t>PDO memiliki function bernama query(sql), ini digunakan untuk melakukan query data dari database</a:t>
            </a:r>
            <a:endParaRPr/>
          </a:p>
          <a:p>
            <a:pPr indent="-311150" lvl="0" marL="457200" rtl="0" algn="l">
              <a:spcBef>
                <a:spcPts val="0"/>
              </a:spcBef>
              <a:spcAft>
                <a:spcPts val="0"/>
              </a:spcAft>
              <a:buSzPts val="1300"/>
              <a:buChar char="●"/>
            </a:pPr>
            <a:r>
              <a:rPr lang="id"/>
              <a:t>Return value dari function query(sql) adalah sebuah object dari PDOStatement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dengan PDO</a:t>
            </a:r>
            <a:endParaRPr/>
          </a:p>
        </p:txBody>
      </p:sp>
      <p:pic>
        <p:nvPicPr>
          <p:cNvPr id="229" name="Google Shape;229;p37"/>
          <p:cNvPicPr preferRelativeResize="0"/>
          <p:nvPr/>
        </p:nvPicPr>
        <p:blipFill>
          <a:blip r:embed="rId3">
            <a:alphaModFix/>
          </a:blip>
          <a:stretch>
            <a:fillRect/>
          </a:stretch>
        </p:blipFill>
        <p:spPr>
          <a:xfrm>
            <a:off x="152400" y="2006250"/>
            <a:ext cx="8839199" cy="244869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PDOStatement</a:t>
            </a:r>
            <a:endParaRPr/>
          </a:p>
        </p:txBody>
      </p:sp>
      <p:sp>
        <p:nvSpPr>
          <p:cNvPr id="235" name="Google Shape;235;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PDOStatement adalah sebuah class turunan dari IteratorAggregate</a:t>
            </a:r>
            <a:endParaRPr/>
          </a:p>
          <a:p>
            <a:pPr indent="-311150" lvl="0" marL="457200" rtl="0" algn="l">
              <a:spcBef>
                <a:spcPts val="0"/>
              </a:spcBef>
              <a:spcAft>
                <a:spcPts val="0"/>
              </a:spcAft>
              <a:buSzPts val="1300"/>
              <a:buChar char="●"/>
            </a:pPr>
            <a:r>
              <a:rPr lang="id"/>
              <a:t>Seperti yang sudah kita bahas di materi PHP Object Oriented Programming, bahwa turunan IteratorAggregate secara otomatis bisa menggunakan perulangan foreach</a:t>
            </a:r>
            <a:endParaRPr/>
          </a:p>
          <a:p>
            <a:pPr indent="-311150" lvl="0" marL="457200" rtl="0" algn="l">
              <a:spcBef>
                <a:spcPts val="0"/>
              </a:spcBef>
              <a:spcAft>
                <a:spcPts val="0"/>
              </a:spcAft>
              <a:buSzPts val="1300"/>
              <a:buChar char="●"/>
            </a:pPr>
            <a:r>
              <a:rPr lang="id"/>
              <a:t>Oleh karena itu, untuk melakukan iterasi data hasil query, kita bisa melakukan perulangan foreach untuk tiap baris record hasil dari Query SQL nya</a:t>
            </a:r>
            <a:endParaRPr/>
          </a:p>
        </p:txBody>
      </p:sp>
      <p:pic>
        <p:nvPicPr>
          <p:cNvPr id="236" name="Google Shape;236;p38"/>
          <p:cNvPicPr preferRelativeResize="0"/>
          <p:nvPr/>
        </p:nvPicPr>
        <p:blipFill>
          <a:blip r:embed="rId3">
            <a:alphaModFix/>
          </a:blip>
          <a:stretch>
            <a:fillRect/>
          </a:stretch>
        </p:blipFill>
        <p:spPr>
          <a:xfrm>
            <a:off x="0" y="3434761"/>
            <a:ext cx="9144001" cy="170872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Foreach PDOStatement</a:t>
            </a:r>
            <a:endParaRPr/>
          </a:p>
        </p:txBody>
      </p:sp>
      <p:pic>
        <p:nvPicPr>
          <p:cNvPr id="242" name="Google Shape;242;p39"/>
          <p:cNvPicPr preferRelativeResize="0"/>
          <p:nvPr/>
        </p:nvPicPr>
        <p:blipFill>
          <a:blip r:embed="rId3">
            <a:alphaModFix/>
          </a:blip>
          <a:stretch>
            <a:fillRect/>
          </a:stretch>
        </p:blipFill>
        <p:spPr>
          <a:xfrm>
            <a:off x="152400" y="2006250"/>
            <a:ext cx="8326162" cy="29848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Injection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
        <p:nvSpPr>
          <p:cNvPr id="253" name="Google Shape;253;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kita tidak mungkin akan melakukan hardcode perintah SQL di kode PHP kita</a:t>
            </a:r>
            <a:endParaRPr/>
          </a:p>
          <a:p>
            <a:pPr indent="-311150" lvl="0" marL="457200" rtl="0" algn="l">
              <a:spcBef>
                <a:spcPts val="0"/>
              </a:spcBef>
              <a:spcAft>
                <a:spcPts val="0"/>
              </a:spcAft>
              <a:buSzPts val="1300"/>
              <a:buChar char="●"/>
            </a:pPr>
            <a:r>
              <a:rPr lang="id"/>
              <a:t>Biasanya kita akan menerima input data dari user, lalu membuat perintah SQL dari input user, dan mengirimnya menggunakan perintah SQL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Tabel Admin</a:t>
            </a:r>
            <a:endParaRPr/>
          </a:p>
        </p:txBody>
      </p:sp>
      <p:pic>
        <p:nvPicPr>
          <p:cNvPr id="259" name="Google Shape;259;p42"/>
          <p:cNvPicPr preferRelativeResize="0"/>
          <p:nvPr/>
        </p:nvPicPr>
        <p:blipFill>
          <a:blip r:embed="rId3">
            <a:alphaModFix/>
          </a:blip>
          <a:stretch>
            <a:fillRect/>
          </a:stretch>
        </p:blipFill>
        <p:spPr>
          <a:xfrm>
            <a:off x="152400" y="2006250"/>
            <a:ext cx="8839199" cy="275884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SQL dari Input User</a:t>
            </a:r>
            <a:endParaRPr/>
          </a:p>
        </p:txBody>
      </p:sp>
      <p:pic>
        <p:nvPicPr>
          <p:cNvPr id="265" name="Google Shape;265;p43"/>
          <p:cNvPicPr preferRelativeResize="0"/>
          <p:nvPr/>
        </p:nvPicPr>
        <p:blipFill>
          <a:blip r:embed="rId3">
            <a:alphaModFix/>
          </a:blip>
          <a:stretch>
            <a:fillRect/>
          </a:stretch>
        </p:blipFill>
        <p:spPr>
          <a:xfrm>
            <a:off x="152400" y="2006250"/>
            <a:ext cx="8839200" cy="180690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Injection</a:t>
            </a:r>
            <a:endParaRPr/>
          </a:p>
        </p:txBody>
      </p:sp>
      <p:sp>
        <p:nvSpPr>
          <p:cNvPr id="271" name="Google Shape;271;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SQL Injection adalah sebuah teknik yang menyalahgunakan sebuah celah keamanan yang terjadi dalam lapisan basis data sebuah aplikasi.</a:t>
            </a:r>
            <a:endParaRPr/>
          </a:p>
          <a:p>
            <a:pPr indent="-311150" lvl="0" marL="457200" rtl="0" algn="l">
              <a:spcBef>
                <a:spcPts val="0"/>
              </a:spcBef>
              <a:spcAft>
                <a:spcPts val="0"/>
              </a:spcAft>
              <a:buSzPts val="1300"/>
              <a:buChar char="●"/>
            </a:pPr>
            <a:r>
              <a:rPr lang="id"/>
              <a:t>Biasa, SQL Injection dilakukan dengan mengirim input dari user dengan perintah yang salah, sehingga menyebabkan hasil SQL yang kita buat menjadi tidak valid</a:t>
            </a:r>
            <a:endParaRPr/>
          </a:p>
          <a:p>
            <a:pPr indent="-311150" lvl="0" marL="457200" rtl="0" algn="l">
              <a:spcBef>
                <a:spcPts val="0"/>
              </a:spcBef>
              <a:spcAft>
                <a:spcPts val="0"/>
              </a:spcAft>
              <a:buSzPts val="1300"/>
              <a:buChar char="●"/>
            </a:pPr>
            <a:r>
              <a:rPr lang="id"/>
              <a:t>SQL Injection sangat berbahaya, jika sampai kita salah membuat SQL, bisa jadi data kita tidak aman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Query dengan Parameter</a:t>
            </a:r>
            <a:endParaRPr/>
          </a:p>
        </p:txBody>
      </p:sp>
      <p:pic>
        <p:nvPicPr>
          <p:cNvPr id="277" name="Google Shape;277;p45"/>
          <p:cNvPicPr preferRelativeResize="0"/>
          <p:nvPr/>
        </p:nvPicPr>
        <p:blipFill>
          <a:blip r:embed="rId3">
            <a:alphaModFix/>
          </a:blip>
          <a:stretch>
            <a:fillRect/>
          </a:stretch>
        </p:blipFill>
        <p:spPr>
          <a:xfrm>
            <a:off x="152400" y="2006250"/>
            <a:ext cx="8079293" cy="2984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SQL Injection</a:t>
            </a:r>
            <a:endParaRPr/>
          </a:p>
        </p:txBody>
      </p:sp>
      <p:pic>
        <p:nvPicPr>
          <p:cNvPr id="283" name="Google Shape;283;p46"/>
          <p:cNvPicPr preferRelativeResize="0"/>
          <p:nvPr/>
        </p:nvPicPr>
        <p:blipFill>
          <a:blip r:embed="rId3">
            <a:alphaModFix/>
          </a:blip>
          <a:stretch>
            <a:fillRect/>
          </a:stretch>
        </p:blipFill>
        <p:spPr>
          <a:xfrm>
            <a:off x="152400" y="2006250"/>
            <a:ext cx="8210550" cy="1428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Solusinya?</a:t>
            </a:r>
            <a:endParaRPr/>
          </a:p>
        </p:txBody>
      </p:sp>
      <p:sp>
        <p:nvSpPr>
          <p:cNvPr id="289" name="Google Shape;289;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Jangan membuat query SQL secara manual dengan menggabungkan String secara bulat-bulat</a:t>
            </a:r>
            <a:endParaRPr/>
          </a:p>
          <a:p>
            <a:pPr indent="-311150" lvl="0" marL="457200" rtl="0" algn="l">
              <a:spcBef>
                <a:spcPts val="0"/>
              </a:spcBef>
              <a:spcAft>
                <a:spcPts val="0"/>
              </a:spcAft>
              <a:buSzPts val="1300"/>
              <a:buChar char="●"/>
            </a:pPr>
            <a:r>
              <a:rPr lang="id"/>
              <a:t>Function query() dan execute() tidak bisa menangani celah SQL Injection, jadi kita harus menanganinya secara manual</a:t>
            </a:r>
            <a:endParaRPr/>
          </a:p>
          <a:p>
            <a:pPr indent="-311150" lvl="0" marL="457200" rtl="0" algn="l">
              <a:spcBef>
                <a:spcPts val="0"/>
              </a:spcBef>
              <a:spcAft>
                <a:spcPts val="0"/>
              </a:spcAft>
              <a:buSzPts val="1300"/>
              <a:buChar char="●"/>
            </a:pPr>
            <a:r>
              <a:rPr lang="id"/>
              <a:t>Direkomendasikan menggunakan function query() dan execute() jika memang kita tidak butuh parameter dari input user ketika membuat perintah SQL </a:t>
            </a:r>
            <a:endParaRPr/>
          </a:p>
          <a:p>
            <a:pPr indent="-311150" lvl="0" marL="457200" rtl="0" algn="l">
              <a:spcBef>
                <a:spcPts val="0"/>
              </a:spcBef>
              <a:spcAft>
                <a:spcPts val="0"/>
              </a:spcAft>
              <a:buSzPts val="1300"/>
              <a:buChar char="●"/>
            </a:pPr>
            <a:r>
              <a:rPr lang="id"/>
              <a:t>Jika membutuhkan parameter dari input user, kita wajib menggunakan function prepare(sql) yang akan kita bahas selanjutnya</a:t>
            </a:r>
            <a:endParaRPr/>
          </a:p>
          <a:p>
            <a:pPr indent="-311150" lvl="0" marL="457200" rtl="0" algn="l">
              <a:spcBef>
                <a:spcPts val="0"/>
              </a:spcBef>
              <a:spcAft>
                <a:spcPts val="0"/>
              </a:spcAft>
              <a:buSzPts val="1300"/>
              <a:buChar char="●"/>
            </a:pPr>
            <a:r>
              <a:rPr lang="id"/>
              <a:t>Atau bisa juga memastikan input user aman dengan menggunakan function quote()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Quote</a:t>
            </a:r>
            <a:endParaRPr/>
          </a:p>
        </p:txBody>
      </p:sp>
      <p:pic>
        <p:nvPicPr>
          <p:cNvPr id="295" name="Google Shape;295;p48"/>
          <p:cNvPicPr preferRelativeResize="0"/>
          <p:nvPr/>
        </p:nvPicPr>
        <p:blipFill>
          <a:blip r:embed="rId3">
            <a:alphaModFix/>
          </a:blip>
          <a:stretch>
            <a:fillRect/>
          </a:stretch>
        </p:blipFill>
        <p:spPr>
          <a:xfrm>
            <a:off x="152400" y="2006250"/>
            <a:ext cx="8839202" cy="177301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Prepare Statement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Prepare Statement</a:t>
            </a:r>
            <a:endParaRPr/>
          </a:p>
        </p:txBody>
      </p:sp>
      <p:sp>
        <p:nvSpPr>
          <p:cNvPr id="306" name="Google Shape;306;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Cara yang lebih aman untuk membuat SQL dengan input parameter dari user sebenarnya menggunakan function prepare()</a:t>
            </a:r>
            <a:endParaRPr/>
          </a:p>
          <a:p>
            <a:pPr indent="-311150" lvl="0" marL="457200" rtl="0" algn="l">
              <a:spcBef>
                <a:spcPts val="0"/>
              </a:spcBef>
              <a:spcAft>
                <a:spcPts val="0"/>
              </a:spcAft>
              <a:buSzPts val="1300"/>
              <a:buChar char="●"/>
            </a:pPr>
            <a:r>
              <a:rPr lang="id"/>
              <a:t>Function prepare() akan menghasilkan object PDOStatement, dimana kita bisa melakukan binding parameter ke perintah SQL yang kita buat</a:t>
            </a:r>
            <a:endParaRPr/>
          </a:p>
          <a:p>
            <a:pPr indent="-311150" lvl="0" marL="457200" rtl="0" algn="l">
              <a:spcBef>
                <a:spcPts val="0"/>
              </a:spcBef>
              <a:spcAft>
                <a:spcPts val="0"/>
              </a:spcAft>
              <a:buSzPts val="1300"/>
              <a:buChar char="●"/>
            </a:pPr>
            <a:r>
              <a:rPr lang="id"/>
              <a:t>Ini lebih aman dibandingkan menggunakan function quote() secara manual, karena rawan lupa</a:t>
            </a:r>
            <a:endParaRPr/>
          </a:p>
          <a:p>
            <a:pPr indent="-311150" lvl="0" marL="457200" rtl="0" algn="l">
              <a:spcBef>
                <a:spcPts val="0"/>
              </a:spcBef>
              <a:spcAft>
                <a:spcPts val="0"/>
              </a:spcAft>
              <a:buSzPts val="1300"/>
              <a:buChar char="●"/>
            </a:pPr>
            <a:r>
              <a:rPr lang="id"/>
              <a:t>Namun jika menggunakan function prepare(), pembuatan string SQL nya agak sedikit berbeda. Ketika kita ingin menambahkan parameter, kita harus menggunakan :namaparameter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Prepare Statement</a:t>
            </a:r>
            <a:endParaRPr/>
          </a:p>
        </p:txBody>
      </p:sp>
      <p:pic>
        <p:nvPicPr>
          <p:cNvPr id="312" name="Google Shape;312;p51"/>
          <p:cNvPicPr preferRelativeResize="0"/>
          <p:nvPr/>
        </p:nvPicPr>
        <p:blipFill>
          <a:blip r:embed="rId3">
            <a:alphaModFix/>
          </a:blip>
          <a:stretch>
            <a:fillRect/>
          </a:stretch>
        </p:blipFill>
        <p:spPr>
          <a:xfrm>
            <a:off x="152400" y="2006250"/>
            <a:ext cx="8839200" cy="13028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PHP Dasar</a:t>
            </a:r>
            <a:endParaRPr/>
          </a:p>
          <a:p>
            <a:pPr indent="-311150" lvl="0" marL="457200" rtl="0" algn="l">
              <a:spcBef>
                <a:spcPts val="0"/>
              </a:spcBef>
              <a:spcAft>
                <a:spcPts val="0"/>
              </a:spcAft>
              <a:buSzPts val="1300"/>
              <a:buChar char="●"/>
            </a:pPr>
            <a:r>
              <a:rPr lang="id"/>
              <a:t>PHP Object Oriented Programming</a:t>
            </a:r>
            <a:endParaRPr/>
          </a:p>
          <a:p>
            <a:pPr indent="-311150" lvl="0" marL="457200" rtl="0" algn="l">
              <a:spcBef>
                <a:spcPts val="0"/>
              </a:spcBef>
              <a:spcAft>
                <a:spcPts val="0"/>
              </a:spcAft>
              <a:buSzPts val="1300"/>
              <a:buChar char="●"/>
            </a:pPr>
            <a:r>
              <a:rPr lang="id"/>
              <a:t>PHP 8</a:t>
            </a:r>
            <a:endParaRPr/>
          </a:p>
          <a:p>
            <a:pPr indent="-311150" lvl="0" marL="457200" rtl="0" algn="l">
              <a:spcBef>
                <a:spcPts val="0"/>
              </a:spcBef>
              <a:spcAft>
                <a:spcPts val="0"/>
              </a:spcAft>
              <a:buSzPts val="1300"/>
              <a:buChar char="●"/>
            </a:pPr>
            <a:r>
              <a:rPr lang="id" u="sng">
                <a:solidFill>
                  <a:schemeClr val="hlink"/>
                </a:solidFill>
                <a:hlinkClick r:id="rId3"/>
              </a:rPr>
              <a:t>https://www.udemy.com/course/pemrograman-php-pemula-sampai-mahir/?referralCode=FB1EE79284AE417D17C5</a:t>
            </a:r>
            <a:r>
              <a:rPr lang="id"/>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Binding Parameter</a:t>
            </a:r>
            <a:endParaRPr/>
          </a:p>
        </p:txBody>
      </p:sp>
      <p:sp>
        <p:nvSpPr>
          <p:cNvPr id="318" name="Google Shape;318;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menentukan dimana kira-kira parameter akan digunakan di kode SQL</a:t>
            </a:r>
            <a:endParaRPr/>
          </a:p>
          <a:p>
            <a:pPr indent="-311150" lvl="0" marL="457200" rtl="0" algn="l">
              <a:spcBef>
                <a:spcPts val="0"/>
              </a:spcBef>
              <a:spcAft>
                <a:spcPts val="0"/>
              </a:spcAft>
              <a:buSzPts val="1300"/>
              <a:buChar char="●"/>
            </a:pPr>
            <a:r>
              <a:rPr lang="id"/>
              <a:t>Kita wajib melakukan binding parameter dengan input dari user</a:t>
            </a:r>
            <a:endParaRPr/>
          </a:p>
          <a:p>
            <a:pPr indent="-311150" lvl="0" marL="457200" rtl="0" algn="l">
              <a:spcBef>
                <a:spcPts val="0"/>
              </a:spcBef>
              <a:spcAft>
                <a:spcPts val="0"/>
              </a:spcAft>
              <a:buSzPts val="1300"/>
              <a:buChar char="●"/>
            </a:pPr>
            <a:r>
              <a:rPr lang="id"/>
              <a:t>Secara otomatis, semua input dari user akan di quote() oleh prepare statement, jadi kita tidak perlu melakukannya lagi secara manual</a:t>
            </a:r>
            <a:endParaRPr/>
          </a:p>
          <a:p>
            <a:pPr indent="-311150" lvl="0" marL="457200" rtl="0" algn="l">
              <a:spcBef>
                <a:spcPts val="0"/>
              </a:spcBef>
              <a:spcAft>
                <a:spcPts val="0"/>
              </a:spcAft>
              <a:buSzPts val="1300"/>
              <a:buChar char="●"/>
            </a:pPr>
            <a:r>
              <a:rPr lang="id"/>
              <a:t>Hal ini membuat penggunaan prepare statement lebih aman dibandingkan manual melakukan quote()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Binding Parameter</a:t>
            </a:r>
            <a:endParaRPr/>
          </a:p>
        </p:txBody>
      </p:sp>
      <p:pic>
        <p:nvPicPr>
          <p:cNvPr id="324" name="Google Shape;324;p53"/>
          <p:cNvPicPr preferRelativeResize="0"/>
          <p:nvPr/>
        </p:nvPicPr>
        <p:blipFill>
          <a:blip r:embed="rId3">
            <a:alphaModFix/>
          </a:blip>
          <a:stretch>
            <a:fillRect/>
          </a:stretch>
        </p:blipFill>
        <p:spPr>
          <a:xfrm>
            <a:off x="152400" y="2006250"/>
            <a:ext cx="7724838" cy="2984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Binding Parameter dengan Index</a:t>
            </a:r>
            <a:endParaRPr/>
          </a:p>
        </p:txBody>
      </p:sp>
      <p:sp>
        <p:nvSpPr>
          <p:cNvPr id="330" name="Google Shape;330;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menggunakan kata kunci :namaparameter</a:t>
            </a:r>
            <a:endParaRPr/>
          </a:p>
          <a:p>
            <a:pPr indent="-311150" lvl="0" marL="457200" rtl="0" algn="l">
              <a:spcBef>
                <a:spcPts val="0"/>
              </a:spcBef>
              <a:spcAft>
                <a:spcPts val="0"/>
              </a:spcAft>
              <a:buSzPts val="1300"/>
              <a:buChar char="●"/>
            </a:pPr>
            <a:r>
              <a:rPr lang="id"/>
              <a:t>Untuk melakukan binding parameter, kita juga bisa menggunakan index (angka)</a:t>
            </a:r>
            <a:endParaRPr/>
          </a:p>
          <a:p>
            <a:pPr indent="-311150" lvl="0" marL="457200" rtl="0" algn="l">
              <a:spcBef>
                <a:spcPts val="0"/>
              </a:spcBef>
              <a:spcAft>
                <a:spcPts val="0"/>
              </a:spcAft>
              <a:buSzPts val="1300"/>
              <a:buChar char="●"/>
            </a:pPr>
            <a:r>
              <a:rPr lang="id"/>
              <a:t>Kita cukup mengganti :namaparameter dengan ? (tanda tanya)</a:t>
            </a:r>
            <a:endParaRPr/>
          </a:p>
          <a:p>
            <a:pPr indent="-311150" lvl="0" marL="457200" rtl="0" algn="l">
              <a:spcBef>
                <a:spcPts val="0"/>
              </a:spcBef>
              <a:spcAft>
                <a:spcPts val="0"/>
              </a:spcAft>
              <a:buSzPts val="1300"/>
              <a:buChar char="●"/>
            </a:pPr>
            <a:r>
              <a:rPr lang="id"/>
              <a:t>Lalu gunakan nomor index, saat melakukan bindingParam(index, value)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Binding Parameter dengan Index</a:t>
            </a:r>
            <a:endParaRPr/>
          </a:p>
        </p:txBody>
      </p:sp>
      <p:pic>
        <p:nvPicPr>
          <p:cNvPr id="336" name="Google Shape;336;p55"/>
          <p:cNvPicPr preferRelativeResize="0"/>
          <p:nvPr/>
        </p:nvPicPr>
        <p:blipFill>
          <a:blip r:embed="rId3">
            <a:alphaModFix/>
          </a:blip>
          <a:stretch>
            <a:fillRect/>
          </a:stretch>
        </p:blipFill>
        <p:spPr>
          <a:xfrm>
            <a:off x="152400" y="2006250"/>
            <a:ext cx="8839199" cy="290225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Binding Parameter ketika Execute</a:t>
            </a:r>
            <a:endParaRPr/>
          </a:p>
        </p:txBody>
      </p:sp>
      <p:pic>
        <p:nvPicPr>
          <p:cNvPr id="342" name="Google Shape;342;p56"/>
          <p:cNvPicPr preferRelativeResize="0"/>
          <p:nvPr/>
        </p:nvPicPr>
        <p:blipFill>
          <a:blip r:embed="rId3">
            <a:alphaModFix/>
          </a:blip>
          <a:stretch>
            <a:fillRect/>
          </a:stretch>
        </p:blipFill>
        <p:spPr>
          <a:xfrm>
            <a:off x="152400" y="2006250"/>
            <a:ext cx="8788013" cy="2984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 Data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 Data</a:t>
            </a:r>
            <a:endParaRPr/>
          </a:p>
        </p:txBody>
      </p:sp>
      <p:sp>
        <p:nvSpPr>
          <p:cNvPr id="353" name="Google Shape;353;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saat kita melakukan query, kita biasanya menggunakan perulangan foreach untuk melakukan iterasi terhadap object PDOStatement</a:t>
            </a:r>
            <a:endParaRPr/>
          </a:p>
          <a:p>
            <a:pPr indent="-311150" lvl="0" marL="457200" rtl="0" algn="l">
              <a:spcBef>
                <a:spcPts val="0"/>
              </a:spcBef>
              <a:spcAft>
                <a:spcPts val="0"/>
              </a:spcAft>
              <a:buSzPts val="1300"/>
              <a:buChar char="●"/>
            </a:pPr>
            <a:r>
              <a:rPr lang="id"/>
              <a:t>Permasalahannya, foreach akan melakukan seluruh perulangan di hasil result. Bagaimana jika kita hanya ingin mengambil data pertama saja misal? Maka kita harus membuat counter secara manual</a:t>
            </a:r>
            <a:endParaRPr/>
          </a:p>
          <a:p>
            <a:pPr indent="-311150" lvl="0" marL="457200" rtl="0" algn="l">
              <a:spcBef>
                <a:spcPts val="0"/>
              </a:spcBef>
              <a:spcAft>
                <a:spcPts val="0"/>
              </a:spcAft>
              <a:buSzPts val="1300"/>
              <a:buChar char="●"/>
            </a:pPr>
            <a:r>
              <a:rPr lang="id"/>
              <a:t>Untungnya PDOStatemen memiliki sebuah function bernama fetch(), fetch() digunakan untuk menarik satu data dari hasil query, ketika kita memanggil function fetch() lagi, maka otomatis akan menarik data selanjutnya, jika panggil fetch() lagi, maka akan mengambil data ketiga, dan seterusnya</a:t>
            </a:r>
            <a:endParaRPr/>
          </a:p>
          <a:p>
            <a:pPr indent="-311150" lvl="0" marL="457200" rtl="0" algn="l">
              <a:spcBef>
                <a:spcPts val="0"/>
              </a:spcBef>
              <a:spcAft>
                <a:spcPts val="0"/>
              </a:spcAft>
              <a:buSzPts val="1300"/>
              <a:buChar char="●"/>
            </a:pPr>
            <a:r>
              <a:rPr lang="id"/>
              <a:t>Jika function fetch() mengembalikan nilai false, artinya sudah tidak ada data lagi yang bisa diambil dari hasil query</a:t>
            </a:r>
            <a:endParaRPr/>
          </a:p>
          <a:p>
            <a:pPr indent="-311150" lvl="0" marL="457200" rtl="0" algn="l">
              <a:spcBef>
                <a:spcPts val="0"/>
              </a:spcBef>
              <a:spcAft>
                <a:spcPts val="0"/>
              </a:spcAft>
              <a:buSzPts val="1300"/>
              <a:buChar char="●"/>
            </a:pPr>
            <a:r>
              <a:rPr lang="id"/>
              <a:t>Jika kita ingin mengambil seluruh data sekaligus, kita bisa menggunakan fetchAll()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Function fetch()</a:t>
            </a:r>
            <a:endParaRPr/>
          </a:p>
        </p:txBody>
      </p:sp>
      <p:pic>
        <p:nvPicPr>
          <p:cNvPr id="359" name="Google Shape;359;p59"/>
          <p:cNvPicPr preferRelativeResize="0"/>
          <p:nvPr/>
        </p:nvPicPr>
        <p:blipFill>
          <a:blip r:embed="rId3">
            <a:alphaModFix/>
          </a:blip>
          <a:stretch>
            <a:fillRect/>
          </a:stretch>
        </p:blipFill>
        <p:spPr>
          <a:xfrm>
            <a:off x="152400" y="2006250"/>
            <a:ext cx="8158590" cy="2984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Function fetchAll()</a:t>
            </a:r>
            <a:endParaRPr/>
          </a:p>
        </p:txBody>
      </p:sp>
      <p:pic>
        <p:nvPicPr>
          <p:cNvPr id="365" name="Google Shape;365;p60"/>
          <p:cNvPicPr preferRelativeResize="0"/>
          <p:nvPr/>
        </p:nvPicPr>
        <p:blipFill>
          <a:blip r:embed="rId3">
            <a:alphaModFix/>
          </a:blip>
          <a:stretch>
            <a:fillRect/>
          </a:stretch>
        </p:blipFill>
        <p:spPr>
          <a:xfrm>
            <a:off x="152400" y="2006250"/>
            <a:ext cx="8839202" cy="255216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Increment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PDO</a:t>
            </a:r>
            <a:endParaRPr/>
          </a:p>
          <a:p>
            <a:pPr indent="-311150" lvl="0" marL="457200" rtl="0" algn="l">
              <a:spcBef>
                <a:spcPts val="0"/>
              </a:spcBef>
              <a:spcAft>
                <a:spcPts val="0"/>
              </a:spcAft>
              <a:buSzPts val="1300"/>
              <a:buChar char="●"/>
            </a:pPr>
            <a:r>
              <a:rPr lang="id"/>
              <a:t>Membuat Koneksi</a:t>
            </a:r>
            <a:endParaRPr/>
          </a:p>
          <a:p>
            <a:pPr indent="-311150" lvl="0" marL="457200" rtl="0" algn="l">
              <a:spcBef>
                <a:spcPts val="0"/>
              </a:spcBef>
              <a:spcAft>
                <a:spcPts val="0"/>
              </a:spcAft>
              <a:buSzPts val="1300"/>
              <a:buChar char="●"/>
            </a:pPr>
            <a:r>
              <a:rPr lang="id"/>
              <a:t>Mengeksekusi SQL</a:t>
            </a:r>
            <a:endParaRPr/>
          </a:p>
          <a:p>
            <a:pPr indent="-311150" lvl="0" marL="457200" rtl="0" algn="l">
              <a:spcBef>
                <a:spcPts val="0"/>
              </a:spcBef>
              <a:spcAft>
                <a:spcPts val="0"/>
              </a:spcAft>
              <a:buSzPts val="1300"/>
              <a:buChar char="●"/>
            </a:pPr>
            <a:r>
              <a:rPr lang="id"/>
              <a:t>Melakukan Query</a:t>
            </a:r>
            <a:endParaRPr/>
          </a:p>
          <a:p>
            <a:pPr indent="-311150" lvl="0" marL="457200" rtl="0" algn="l">
              <a:spcBef>
                <a:spcPts val="0"/>
              </a:spcBef>
              <a:spcAft>
                <a:spcPts val="0"/>
              </a:spcAft>
              <a:buSzPts val="1300"/>
              <a:buChar char="●"/>
            </a:pPr>
            <a:r>
              <a:rPr lang="id"/>
              <a:t>SQL Injection</a:t>
            </a:r>
            <a:endParaRPr/>
          </a:p>
          <a:p>
            <a:pPr indent="-311150" lvl="0" marL="457200" rtl="0" algn="l">
              <a:spcBef>
                <a:spcPts val="0"/>
              </a:spcBef>
              <a:spcAft>
                <a:spcPts val="0"/>
              </a:spcAft>
              <a:buSzPts val="1300"/>
              <a:buChar char="●"/>
            </a:pPr>
            <a:r>
              <a:rPr lang="id"/>
              <a:t>Repository Pattern</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Increment</a:t>
            </a:r>
            <a:endParaRPr/>
          </a:p>
        </p:txBody>
      </p:sp>
      <p:sp>
        <p:nvSpPr>
          <p:cNvPr id="376" name="Google Shape;376;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membuat sebuah table dengan id auto increment</a:t>
            </a:r>
            <a:endParaRPr/>
          </a:p>
          <a:p>
            <a:pPr indent="-311150" lvl="0" marL="457200" rtl="0" algn="l">
              <a:spcBef>
                <a:spcPts val="0"/>
              </a:spcBef>
              <a:spcAft>
                <a:spcPts val="0"/>
              </a:spcAft>
              <a:buSzPts val="1300"/>
              <a:buChar char="●"/>
            </a:pPr>
            <a:r>
              <a:rPr lang="id"/>
              <a:t>Dan kadang pula, kita ingin mengambil data id yang sudah kita insert ke dalam MySQL</a:t>
            </a:r>
            <a:endParaRPr/>
          </a:p>
          <a:p>
            <a:pPr indent="-311150" lvl="0" marL="457200" rtl="0" algn="l">
              <a:spcBef>
                <a:spcPts val="0"/>
              </a:spcBef>
              <a:spcAft>
                <a:spcPts val="0"/>
              </a:spcAft>
              <a:buSzPts val="1300"/>
              <a:buChar char="●"/>
            </a:pPr>
            <a:r>
              <a:rPr lang="id"/>
              <a:t>Sebenarnya kita bisa melakukan query ulang ke database menggunakan SELECT LAST_INSERT_ID()</a:t>
            </a:r>
            <a:endParaRPr/>
          </a:p>
          <a:p>
            <a:pPr indent="-311150" lvl="0" marL="457200" rtl="0" algn="l">
              <a:spcBef>
                <a:spcPts val="0"/>
              </a:spcBef>
              <a:spcAft>
                <a:spcPts val="0"/>
              </a:spcAft>
              <a:buSzPts val="1300"/>
              <a:buChar char="●"/>
            </a:pPr>
            <a:r>
              <a:rPr lang="id"/>
              <a:t>Tapi untungnya di PDO ada cara yang lebih mudah</a:t>
            </a:r>
            <a:endParaRPr/>
          </a:p>
          <a:p>
            <a:pPr indent="-311150" lvl="0" marL="457200" rtl="0" algn="l">
              <a:spcBef>
                <a:spcPts val="0"/>
              </a:spcBef>
              <a:spcAft>
                <a:spcPts val="0"/>
              </a:spcAft>
              <a:buSzPts val="1300"/>
              <a:buChar char="●"/>
            </a:pPr>
            <a:r>
              <a:rPr lang="id"/>
              <a:t>Kita bisa menggunakan function lastInsertId() untuk mendapatkan Id terakhir yang dibuat secara auto increment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 </a:t>
            </a:r>
            <a:endParaRPr/>
          </a:p>
        </p:txBody>
      </p:sp>
      <p:pic>
        <p:nvPicPr>
          <p:cNvPr id="382" name="Google Shape;382;p63"/>
          <p:cNvPicPr preferRelativeResize="0"/>
          <p:nvPr/>
        </p:nvPicPr>
        <p:blipFill>
          <a:blip r:embed="rId3">
            <a:alphaModFix/>
          </a:blip>
          <a:stretch>
            <a:fillRect/>
          </a:stretch>
        </p:blipFill>
        <p:spPr>
          <a:xfrm>
            <a:off x="152400" y="2006250"/>
            <a:ext cx="8839199" cy="266156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Function lastInsertId()</a:t>
            </a:r>
            <a:endParaRPr/>
          </a:p>
        </p:txBody>
      </p:sp>
      <p:pic>
        <p:nvPicPr>
          <p:cNvPr id="388" name="Google Shape;388;p64"/>
          <p:cNvPicPr preferRelativeResize="0"/>
          <p:nvPr/>
        </p:nvPicPr>
        <p:blipFill>
          <a:blip r:embed="rId3">
            <a:alphaModFix/>
          </a:blip>
          <a:stretch>
            <a:fillRect/>
          </a:stretch>
        </p:blipFill>
        <p:spPr>
          <a:xfrm>
            <a:off x="152400" y="2006250"/>
            <a:ext cx="8839199" cy="267343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a:t>
            </a:r>
            <a:r>
              <a:rPr lang="id"/>
              <a:t>Transaction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
        <p:nvSpPr>
          <p:cNvPr id="399" name="Google Shape;399;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fitur andalan di database adalah transaction</a:t>
            </a:r>
            <a:endParaRPr/>
          </a:p>
          <a:p>
            <a:pPr indent="-311150" lvl="0" marL="457200" rtl="0" algn="l">
              <a:spcBef>
                <a:spcPts val="0"/>
              </a:spcBef>
              <a:spcAft>
                <a:spcPts val="0"/>
              </a:spcAft>
              <a:buSzPts val="1300"/>
              <a:buChar char="●"/>
            </a:pPr>
            <a:r>
              <a:rPr lang="id"/>
              <a:t>Materi database transaction sudah saya bahas dengan tuntas di materi MySQL database, jadi silahkan pelajari di course tersebut</a:t>
            </a:r>
            <a:endParaRPr/>
          </a:p>
          <a:p>
            <a:pPr indent="-311150" lvl="0" marL="457200" rtl="0" algn="l">
              <a:spcBef>
                <a:spcPts val="0"/>
              </a:spcBef>
              <a:spcAft>
                <a:spcPts val="0"/>
              </a:spcAft>
              <a:buSzPts val="1300"/>
              <a:buChar char="●"/>
            </a:pPr>
            <a:r>
              <a:rPr lang="id"/>
              <a:t>Di course ini kita akan fokus bagaimana menggunakan database transaction di PHP menggunakan PDO</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Transaction di PDO</a:t>
            </a:r>
            <a:endParaRPr/>
          </a:p>
        </p:txBody>
      </p:sp>
      <p:sp>
        <p:nvSpPr>
          <p:cNvPr id="405" name="Google Shape;405;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semua perintah SQL yang kita kirim menggunakan PDO akan otomatis di commit, atau istilahnya auto commit</a:t>
            </a:r>
            <a:endParaRPr/>
          </a:p>
          <a:p>
            <a:pPr indent="-311150" lvl="0" marL="457200" rtl="0" algn="l">
              <a:spcBef>
                <a:spcPts val="0"/>
              </a:spcBef>
              <a:spcAft>
                <a:spcPts val="0"/>
              </a:spcAft>
              <a:buSzPts val="1300"/>
              <a:buChar char="●"/>
            </a:pPr>
            <a:r>
              <a:rPr lang="id"/>
              <a:t>Namun kita bisa menggunakan fitur transaksi sehingga SQL yang kita kirim tidak secara otomatis di commit ke database</a:t>
            </a:r>
            <a:endParaRPr/>
          </a:p>
          <a:p>
            <a:pPr indent="-311150" lvl="0" marL="457200" rtl="0" algn="l">
              <a:spcBef>
                <a:spcPts val="0"/>
              </a:spcBef>
              <a:spcAft>
                <a:spcPts val="0"/>
              </a:spcAft>
              <a:buSzPts val="1300"/>
              <a:buChar char="●"/>
            </a:pPr>
            <a:r>
              <a:rPr lang="id"/>
              <a:t>Untuk memulai transaksi, kita bisa menggunakan function beginTransaction() di PDO</a:t>
            </a:r>
            <a:endParaRPr/>
          </a:p>
          <a:p>
            <a:pPr indent="-311150" lvl="0" marL="457200" rtl="0" algn="l">
              <a:spcBef>
                <a:spcPts val="0"/>
              </a:spcBef>
              <a:spcAft>
                <a:spcPts val="0"/>
              </a:spcAft>
              <a:buSzPts val="1300"/>
              <a:buChar char="●"/>
            </a:pPr>
            <a:r>
              <a:rPr lang="id"/>
              <a:t>Dan untuk commit transaksi, kita bisa menggunakan function commit()</a:t>
            </a:r>
            <a:endParaRPr/>
          </a:p>
          <a:p>
            <a:pPr indent="-311150" lvl="0" marL="457200" rtl="0" algn="l">
              <a:spcBef>
                <a:spcPts val="0"/>
              </a:spcBef>
              <a:spcAft>
                <a:spcPts val="0"/>
              </a:spcAft>
              <a:buSzPts val="1300"/>
              <a:buChar char="●"/>
            </a:pPr>
            <a:r>
              <a:rPr lang="id"/>
              <a:t>Sedangkan jika kita ingin melakukan rollback, kita bisa menggunakan function rollback()</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Transaction</a:t>
            </a:r>
            <a:endParaRPr/>
          </a:p>
        </p:txBody>
      </p:sp>
      <p:pic>
        <p:nvPicPr>
          <p:cNvPr id="411" name="Google Shape;411;p68"/>
          <p:cNvPicPr preferRelativeResize="0"/>
          <p:nvPr/>
        </p:nvPicPr>
        <p:blipFill>
          <a:blip r:embed="rId3">
            <a:alphaModFix/>
          </a:blip>
          <a:stretch>
            <a:fillRect/>
          </a:stretch>
        </p:blipFill>
        <p:spPr>
          <a:xfrm>
            <a:off x="152400" y="2006250"/>
            <a:ext cx="8839199" cy="2633903"/>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Rollback Transaction</a:t>
            </a:r>
            <a:endParaRPr/>
          </a:p>
        </p:txBody>
      </p:sp>
      <p:pic>
        <p:nvPicPr>
          <p:cNvPr id="417" name="Google Shape;417;p69"/>
          <p:cNvPicPr preferRelativeResize="0"/>
          <p:nvPr/>
        </p:nvPicPr>
        <p:blipFill>
          <a:blip r:embed="rId3">
            <a:alphaModFix/>
          </a:blip>
          <a:stretch>
            <a:fillRect/>
          </a:stretch>
        </p:blipFill>
        <p:spPr>
          <a:xfrm>
            <a:off x="152400" y="2006250"/>
            <a:ext cx="8839198" cy="251450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Pattern</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Pattern</a:t>
            </a:r>
            <a:endParaRPr/>
          </a:p>
        </p:txBody>
      </p:sp>
      <p:sp>
        <p:nvSpPr>
          <p:cNvPr id="428" name="Google Shape;428;p7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buku Domain-Driven Design, Eric Evans menjelaskan bahwa “repository is a mechanism for encapsulating storage, retrieval, and search behavior, which emulates a collection of objects”</a:t>
            </a:r>
            <a:endParaRPr/>
          </a:p>
          <a:p>
            <a:pPr indent="-311150" lvl="0" marL="457200" rtl="0" algn="l">
              <a:spcBef>
                <a:spcPts val="0"/>
              </a:spcBef>
              <a:spcAft>
                <a:spcPts val="0"/>
              </a:spcAft>
              <a:buSzPts val="1300"/>
              <a:buChar char="●"/>
            </a:pPr>
            <a:r>
              <a:rPr lang="id"/>
              <a:t>Pattern Repository ini biasanya digunakan sebagai jembatan antar business logic aplikasi kita dengan semua perintah SQL ke database</a:t>
            </a:r>
            <a:endParaRPr/>
          </a:p>
          <a:p>
            <a:pPr indent="-311150" lvl="0" marL="457200" rtl="0" algn="l">
              <a:spcBef>
                <a:spcPts val="0"/>
              </a:spcBef>
              <a:spcAft>
                <a:spcPts val="0"/>
              </a:spcAft>
              <a:buSzPts val="1300"/>
              <a:buChar char="●"/>
            </a:pPr>
            <a:r>
              <a:rPr lang="id"/>
              <a:t>Jadi semua perintah SQL akan ditulis di Repository, sedangkan business logic kode program kita hanya cukup menggunakan Repository tersebut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PDO</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Repository Pattern</a:t>
            </a:r>
            <a:endParaRPr/>
          </a:p>
        </p:txBody>
      </p:sp>
      <p:pic>
        <p:nvPicPr>
          <p:cNvPr id="434" name="Google Shape;434;p72"/>
          <p:cNvPicPr preferRelativeResize="0"/>
          <p:nvPr/>
        </p:nvPicPr>
        <p:blipFill>
          <a:blip r:embed="rId3">
            <a:alphaModFix/>
          </a:blip>
          <a:stretch>
            <a:fillRect/>
          </a:stretch>
        </p:blipFill>
        <p:spPr>
          <a:xfrm>
            <a:off x="1644550" y="2006250"/>
            <a:ext cx="5854897" cy="298484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Entity / Model</a:t>
            </a:r>
            <a:endParaRPr/>
          </a:p>
        </p:txBody>
      </p:sp>
      <p:sp>
        <p:nvSpPr>
          <p:cNvPr id="440" name="Google Shape;440;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pemrograman berorientasi object, biasanya sebuah tabel di database akan selalu dibuat representasinya sebagai class Entity atau Model</a:t>
            </a:r>
            <a:endParaRPr/>
          </a:p>
          <a:p>
            <a:pPr indent="-311150" lvl="0" marL="457200" rtl="0" algn="l">
              <a:spcBef>
                <a:spcPts val="0"/>
              </a:spcBef>
              <a:spcAft>
                <a:spcPts val="0"/>
              </a:spcAft>
              <a:buSzPts val="1300"/>
              <a:buChar char="●"/>
            </a:pPr>
            <a:r>
              <a:rPr lang="id"/>
              <a:t>Ini bisa mempermudah ketika membuat kode program</a:t>
            </a:r>
            <a:endParaRPr/>
          </a:p>
          <a:p>
            <a:pPr indent="-311150" lvl="0" marL="457200" rtl="0" algn="l">
              <a:spcBef>
                <a:spcPts val="0"/>
              </a:spcBef>
              <a:spcAft>
                <a:spcPts val="0"/>
              </a:spcAft>
              <a:buSzPts val="1300"/>
              <a:buChar char="●"/>
            </a:pPr>
            <a:r>
              <a:rPr lang="id"/>
              <a:t>Misal ketika kita query ke Repository, dibanding mengembalikan array, alangkah baiknya Repository melakukan konversi terlebih dahulu ke class Entity / Model, sehingga kita tinggal menggunakan objectnya saja</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Class Model</a:t>
            </a:r>
            <a:endParaRPr/>
          </a:p>
        </p:txBody>
      </p:sp>
      <p:pic>
        <p:nvPicPr>
          <p:cNvPr id="446" name="Google Shape;446;p74"/>
          <p:cNvPicPr preferRelativeResize="0"/>
          <p:nvPr/>
        </p:nvPicPr>
        <p:blipFill>
          <a:blip r:embed="rId3">
            <a:alphaModFix/>
          </a:blip>
          <a:stretch>
            <a:fillRect/>
          </a:stretch>
        </p:blipFill>
        <p:spPr>
          <a:xfrm>
            <a:off x="152400" y="2006250"/>
            <a:ext cx="7967166" cy="29848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Interface Repository</a:t>
            </a:r>
            <a:endParaRPr/>
          </a:p>
        </p:txBody>
      </p:sp>
      <p:pic>
        <p:nvPicPr>
          <p:cNvPr id="452" name="Google Shape;452;p75"/>
          <p:cNvPicPr preferRelativeResize="0"/>
          <p:nvPr/>
        </p:nvPicPr>
        <p:blipFill>
          <a:blip r:embed="rId3">
            <a:alphaModFix/>
          </a:blip>
          <a:stretch>
            <a:fillRect/>
          </a:stretch>
        </p:blipFill>
        <p:spPr>
          <a:xfrm>
            <a:off x="152400" y="2006250"/>
            <a:ext cx="8244444" cy="29848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Implementasi Repository</a:t>
            </a:r>
            <a:endParaRPr/>
          </a:p>
        </p:txBody>
      </p:sp>
      <p:pic>
        <p:nvPicPr>
          <p:cNvPr id="458" name="Google Shape;458;p76"/>
          <p:cNvPicPr preferRelativeResize="0"/>
          <p:nvPr/>
        </p:nvPicPr>
        <p:blipFill>
          <a:blip r:embed="rId3">
            <a:alphaModFix/>
          </a:blip>
          <a:stretch>
            <a:fillRect/>
          </a:stretch>
        </p:blipFill>
        <p:spPr>
          <a:xfrm>
            <a:off x="152400" y="2006250"/>
            <a:ext cx="7781933" cy="298485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469" name="Google Shape;469;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PHP Web</a:t>
            </a:r>
            <a:endParaRPr/>
          </a:p>
          <a:p>
            <a:pPr indent="-311150" lvl="0" marL="457200" rtl="0" algn="l">
              <a:spcBef>
                <a:spcPts val="0"/>
              </a:spcBef>
              <a:spcAft>
                <a:spcPts val="0"/>
              </a:spcAft>
              <a:buSzPts val="1300"/>
              <a:buChar char="●"/>
            </a:pPr>
            <a:r>
              <a:rPr lang="id"/>
              <a:t>PHP Composer</a:t>
            </a:r>
            <a:endParaRPr/>
          </a:p>
          <a:p>
            <a:pPr indent="-311150" lvl="0" marL="457200" rtl="0" algn="l">
              <a:spcBef>
                <a:spcPts val="0"/>
              </a:spcBef>
              <a:spcAft>
                <a:spcPts val="0"/>
              </a:spcAft>
              <a:buSzPts val="1300"/>
              <a:buChar char="●"/>
            </a:pPr>
            <a:r>
              <a:rPr lang="id"/>
              <a:t>PHP Unit Test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PDO</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PDO singkatan dari PHP Data Object</a:t>
            </a:r>
            <a:endParaRPr/>
          </a:p>
          <a:p>
            <a:pPr indent="-311150" lvl="0" marL="457200" rtl="0" algn="l">
              <a:spcBef>
                <a:spcPts val="0"/>
              </a:spcBef>
              <a:spcAft>
                <a:spcPts val="0"/>
              </a:spcAft>
              <a:buSzPts val="1300"/>
              <a:buChar char="●"/>
            </a:pPr>
            <a:r>
              <a:rPr lang="id"/>
              <a:t>Yaitu sebuah spesifikasi interface untuk standard komunikasi antara PHP dengan Database</a:t>
            </a:r>
            <a:endParaRPr/>
          </a:p>
          <a:p>
            <a:pPr indent="-311150" lvl="0" marL="457200" rtl="0" algn="l">
              <a:spcBef>
                <a:spcPts val="0"/>
              </a:spcBef>
              <a:spcAft>
                <a:spcPts val="0"/>
              </a:spcAft>
              <a:buSzPts val="1300"/>
              <a:buChar char="●"/>
            </a:pPr>
            <a:r>
              <a:rPr lang="id"/>
              <a:t>PDO adalah sebuah spesifikasi, sehingga kita butuh implementasinya atau extension nya untuk mengaktifkan PDO</a:t>
            </a:r>
            <a:endParaRPr/>
          </a:p>
          <a:p>
            <a:pPr indent="-311150" lvl="0" marL="457200" rtl="0" algn="l">
              <a:spcBef>
                <a:spcPts val="0"/>
              </a:spcBef>
              <a:spcAft>
                <a:spcPts val="0"/>
              </a:spcAft>
              <a:buSzPts val="1300"/>
              <a:buChar char="●"/>
            </a:pPr>
            <a:r>
              <a:rPr lang="id"/>
              <a:t>PDO menyediakan abstraction layer yang sama untuk semua database, artinya mau menggunakan database apapun, kita akan menggunakan kode PDO yang sama, dan cara kerjanya sama</a:t>
            </a:r>
            <a:endParaRPr/>
          </a:p>
          <a:p>
            <a:pPr indent="-311150" lvl="0" marL="457200" rtl="0" algn="l">
              <a:spcBef>
                <a:spcPts val="0"/>
              </a:spcBef>
              <a:spcAft>
                <a:spcPts val="0"/>
              </a:spcAft>
              <a:buSzPts val="1300"/>
              <a:buChar char="●"/>
            </a:pPr>
            <a:r>
              <a:rPr lang="id"/>
              <a:t>Hal ini membuat penggunaan PDO lebih flexible dibandingkan menggunakan function-function bawaan dari driver databasenya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PDO</a:t>
            </a:r>
            <a:endParaRPr/>
          </a:p>
        </p:txBody>
      </p:sp>
      <p:pic>
        <p:nvPicPr>
          <p:cNvPr id="129" name="Google Shape;129;p20"/>
          <p:cNvPicPr preferRelativeResize="0"/>
          <p:nvPr/>
        </p:nvPicPr>
        <p:blipFill>
          <a:blip r:embed="rId3">
            <a:alphaModFix/>
          </a:blip>
          <a:stretch>
            <a:fillRect/>
          </a:stretch>
        </p:blipFill>
        <p:spPr>
          <a:xfrm>
            <a:off x="152400" y="2006250"/>
            <a:ext cx="8839197" cy="20357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Mengecek PDO Extension yang Terinstall</a:t>
            </a:r>
            <a:endParaRPr/>
          </a:p>
        </p:txBody>
      </p:sp>
      <p:pic>
        <p:nvPicPr>
          <p:cNvPr id="135" name="Google Shape;135;p21"/>
          <p:cNvPicPr preferRelativeResize="0"/>
          <p:nvPr/>
        </p:nvPicPr>
        <p:blipFill>
          <a:blip r:embed="rId3">
            <a:alphaModFix/>
          </a:blip>
          <a:stretch>
            <a:fillRect/>
          </a:stretch>
        </p:blipFill>
        <p:spPr>
          <a:xfrm>
            <a:off x="152400" y="2006250"/>
            <a:ext cx="3217814" cy="2984850"/>
          </a:xfrm>
          <a:prstGeom prst="rect">
            <a:avLst/>
          </a:prstGeom>
          <a:noFill/>
          <a:ln>
            <a:noFill/>
          </a:ln>
        </p:spPr>
      </p:pic>
      <p:pic>
        <p:nvPicPr>
          <p:cNvPr id="136" name="Google Shape;136;p21"/>
          <p:cNvPicPr preferRelativeResize="0"/>
          <p:nvPr/>
        </p:nvPicPr>
        <p:blipFill>
          <a:blip r:embed="rId4">
            <a:alphaModFix/>
          </a:blip>
          <a:stretch>
            <a:fillRect/>
          </a:stretch>
        </p:blipFill>
        <p:spPr>
          <a:xfrm>
            <a:off x="3522614" y="2006250"/>
            <a:ext cx="5468985" cy="18229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