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1" r:id="rId14"/>
    <p:sldId id="276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0" r:id="rId24"/>
    <p:sldId id="264" r:id="rId25"/>
    <p:sldId id="265" r:id="rId26"/>
    <p:sldId id="261" r:id="rId27"/>
    <p:sldId id="284" r:id="rId28"/>
    <p:sldId id="285" r:id="rId29"/>
    <p:sldId id="286" r:id="rId30"/>
    <p:sldId id="287" r:id="rId31"/>
    <p:sldId id="288" r:id="rId32"/>
    <p:sldId id="262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263" r:id="rId45"/>
    <p:sldId id="300" r:id="rId46"/>
    <p:sldId id="301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4660"/>
  </p:normalViewPr>
  <p:slideViewPr>
    <p:cSldViewPr snapToGrid="0">
      <p:cViewPr>
        <p:scale>
          <a:sx n="84" d="100"/>
          <a:sy n="84" d="100"/>
        </p:scale>
        <p:origin x="10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7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4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83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1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69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14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5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99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7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D45C-1F06-4906-80D7-0955586B821B}" type="datetimeFigureOut">
              <a:rPr lang="ru-RU" smtClean="0"/>
              <a:t>18.11.24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1375-09AE-4D3E-A48C-98E163A80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7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-m-wikipedia-org.translate.goog/wiki/%D0%91%D0%B8%D0%B1%D0%BB%D0%B8%D0%BE%D1%82%D0%B5%D0%BA%D0%B0_(%D0%BF%D1%80%D0%BE%D0%B3%D1%80%D0%B0%D0%BC%D0%BC%D0%B8%D1%80%D0%BE%D0%B2%D0%B0%D0%BD%D0%B8%D0%B5)?_x_tr_sl=ru&amp;_x_tr_tl=uz&amp;_x_tr_hl=uz&amp;_x_tr_pto=wapp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ru-m-wikipedia-org.translate.goog/wiki/Python?_x_tr_sl=ru&amp;_x_tr_tl=uz&amp;_x_tr_hl=uz&amp;_x_tr_pto=wap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-m-wikipedia-org.translate.goog/wiki/MATLAB?_x_tr_sl=ru&amp;_x_tr_tl=uz&amp;_x_tr_hl=uz&amp;_x_tr_pto=wapp" TargetMode="External"/><Relationship Id="rId5" Type="http://schemas.openxmlformats.org/officeDocument/2006/relationships/hyperlink" Target="https://ru-m-wikipedia-org.translate.goog/wiki/%D0%9A%D0%BE%D0%BC%D0%BF%D1%8C%D1%8E%D1%82%D0%B5%D1%80%D0%BD%D0%B0%D1%8F_%D0%B3%D1%80%D0%B0%D1%84%D0%B8%D0%BA%D0%B0?_x_tr_sl=ru&amp;_x_tr_tl=uz&amp;_x_tr_hl=uz&amp;_x_tr_pto=wapp#%D0%A2%D1%80%D1%91%D1%85%D0%BC%D0%B5%D1%80%D0%BD%D0%B0%D1%8F_%D0%B3%D1%80%D0%B0%D1%84%D0%B8%D0%BA%D0%B0" TargetMode="External"/><Relationship Id="rId4" Type="http://schemas.openxmlformats.org/officeDocument/2006/relationships/hyperlink" Target="https://ru-m-wikipedia-org.translate.goog/wiki/%D0%9A%D0%BE%D0%BC%D0%BF%D1%8C%D1%8E%D1%82%D0%B5%D1%80%D0%BD%D0%B0%D1%8F_%D0%B3%D1%80%D0%B0%D1%84%D0%B8%D0%BA%D0%B0?_x_tr_sl=ru&amp;_x_tr_tl=uz&amp;_x_tr_hl=uz&amp;_x_tr_pto=wapp#%D0%94%D0%B2%D1%83%D0%BC%D0%B5%D1%80%D0%BD%D0%B0%D1%8F_%D0%B3%D1%80%D0%B0%D1%84%D0%B8%D0%BA%D0%B0_(2D)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10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7" y="156890"/>
            <a:ext cx="11470893" cy="63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3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11" y="105592"/>
            <a:ext cx="11950209" cy="49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7" y="457200"/>
            <a:ext cx="11328728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2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" y="193902"/>
            <a:ext cx="11429778" cy="644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4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9" y="225061"/>
            <a:ext cx="11201602" cy="61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8" y="96202"/>
            <a:ext cx="11620064" cy="67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6" y="327387"/>
            <a:ext cx="11632708" cy="59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0" y="142194"/>
            <a:ext cx="11230545" cy="625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94" y="388892"/>
            <a:ext cx="11317524" cy="60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2" y="188321"/>
            <a:ext cx="11606941" cy="62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8309" y="224135"/>
            <a:ext cx="63691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6000" b="1" i="0" dirty="0">
                <a:effectLst/>
                <a:latin typeface="-apple-system"/>
              </a:rPr>
              <a:t>Matplotlib  - </a:t>
            </a:r>
            <a:r>
              <a:rPr lang="uz-Latn-UZ" sz="2800" b="0" i="0" dirty="0">
                <a:effectLst/>
                <a:latin typeface="-apple-system"/>
              </a:rPr>
              <a:t>bu </a:t>
            </a:r>
            <a:r>
              <a:rPr lang="uz-Latn-UZ" sz="2800" b="0" i="0" strike="noStrike" dirty="0">
                <a:effectLst/>
                <a:latin typeface="inherit"/>
                <a:hlinkClick r:id="rId2" tooltip="Python"/>
              </a:rPr>
              <a:t>Python</a:t>
            </a:r>
            <a:r>
              <a:rPr lang="uz-Latn-UZ" sz="2800" b="0" i="0" dirty="0">
                <a:effectLst/>
                <a:latin typeface="-apple-system"/>
              </a:rPr>
              <a:t> dasturlash tilidagi </a:t>
            </a:r>
            <a:r>
              <a:rPr lang="uz-Latn-UZ" sz="2800" b="0" i="0" strike="noStrike" dirty="0">
                <a:effectLst/>
                <a:latin typeface="-apple-system"/>
                <a:hlinkClick r:id="rId3" tooltip="Kutubxona (dasturlash)"/>
              </a:rPr>
              <a:t>kutubxona bo'lib </a:t>
            </a:r>
            <a:r>
              <a:rPr lang="uz-Latn-UZ" sz="2800" b="0" i="0" strike="noStrike" dirty="0">
                <a:effectLst/>
                <a:latin typeface="inherit"/>
                <a:hlinkClick r:id="rId4" tooltip="Kompyuter grafikasi"/>
              </a:rPr>
              <a:t>, ikki o'lchovli</a:t>
            </a:r>
            <a:r>
              <a:rPr lang="uz-Latn-UZ" sz="2800" b="0" i="0" dirty="0">
                <a:effectLst/>
                <a:latin typeface="-apple-system"/>
              </a:rPr>
              <a:t> va </a:t>
            </a:r>
            <a:r>
              <a:rPr lang="uz-Latn-UZ" sz="2800" b="0" i="0" strike="noStrike" dirty="0">
                <a:effectLst/>
                <a:latin typeface="inherit"/>
                <a:hlinkClick r:id="rId5" tooltip="Kompyuter grafikasi"/>
              </a:rPr>
              <a:t>uch o'lchovli</a:t>
            </a:r>
            <a:r>
              <a:rPr lang="uz-Latn-UZ" sz="2800" b="0" i="0" dirty="0">
                <a:effectLst/>
                <a:latin typeface="-apple-system"/>
              </a:rPr>
              <a:t> grafiklarda ma'lumotlarni vizualizatsiya qilish uchun mo'ljallangan</a:t>
            </a:r>
            <a:r>
              <a:rPr lang="en-US" sz="2800" b="0" i="0" dirty="0">
                <a:effectLst/>
                <a:latin typeface="-apple-system"/>
              </a:rPr>
              <a:t>. </a:t>
            </a:r>
            <a:r>
              <a:rPr lang="es-ES" sz="2800" dirty="0"/>
              <a:t>Matplotlib asosan Jon Hunter tomonidan yozilgan va qo'llab-quvvatlanadi</a:t>
            </a:r>
          </a:p>
          <a:p>
            <a:r>
              <a:rPr lang="uz-Latn-UZ" sz="2800" dirty="0"/>
              <a:t> Hujjatlarda muallif Matplotlib </a:t>
            </a:r>
            <a:r>
              <a:rPr lang="uz-Latn-UZ" sz="2800" dirty="0">
                <a:hlinkClick r:id="rId6" tooltip="MATLAB"/>
              </a:rPr>
              <a:t>MATLAB ning</a:t>
            </a:r>
            <a:r>
              <a:rPr lang="uz-Latn-UZ" sz="2800" dirty="0"/>
              <a:t> grafik buyruqlarini taqlid qilishdan boshlanganini , lekin undan mustaqil loyiha ekanligini tan oladi  </a:t>
            </a:r>
            <a:endParaRPr lang="ru-RU" sz="2800" dirty="0"/>
          </a:p>
        </p:txBody>
      </p:sp>
      <p:pic>
        <p:nvPicPr>
          <p:cNvPr id="1028" name="Picture 4" descr="Matplotlibでオブジェクト指向なグラフの調整 – Helve Tech B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449" y="1045027"/>
            <a:ext cx="4547053" cy="454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660416" y="5979557"/>
            <a:ext cx="49745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https://matplotlib.org/</a:t>
            </a:r>
          </a:p>
        </p:txBody>
      </p:sp>
    </p:spTree>
    <p:extLst>
      <p:ext uri="{BB962C8B-B14F-4D97-AF65-F5344CB8AC3E}">
        <p14:creationId xmlns:p14="http://schemas.microsoft.com/office/powerpoint/2010/main" val="349987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3" y="292417"/>
            <a:ext cx="11348447" cy="62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9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4" y="282348"/>
            <a:ext cx="10931652" cy="58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4" y="342764"/>
            <a:ext cx="11059750" cy="62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8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9303" y="236702"/>
            <a:ext cx="104589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import</a:t>
            </a:r>
            <a:r>
              <a:rPr lang="ru-RU" sz="2400" dirty="0"/>
              <a:t> </a:t>
            </a:r>
            <a:r>
              <a:rPr lang="ru-RU" sz="2400" dirty="0" err="1"/>
              <a:t>matplotlib.pyplot</a:t>
            </a:r>
            <a:r>
              <a:rPr lang="ru-RU" sz="2400" dirty="0"/>
              <a:t> </a:t>
            </a:r>
            <a:r>
              <a:rPr lang="ru-RU" sz="2400" dirty="0" err="1"/>
              <a:t>as</a:t>
            </a:r>
            <a:r>
              <a:rPr lang="ru-RU" sz="2400" dirty="0"/>
              <a:t> </a:t>
            </a:r>
            <a:r>
              <a:rPr lang="ru-RU" sz="2400" dirty="0" err="1"/>
              <a:t>plt</a:t>
            </a:r>
            <a:endParaRPr lang="ru-RU" sz="2400" dirty="0"/>
          </a:p>
          <a:p>
            <a:r>
              <a:rPr lang="ru-RU" sz="2400" dirty="0" err="1"/>
              <a:t>import</a:t>
            </a:r>
            <a:r>
              <a:rPr lang="ru-RU" sz="2400" dirty="0"/>
              <a:t> </a:t>
            </a:r>
            <a:r>
              <a:rPr lang="ru-RU" sz="2400" dirty="0" err="1"/>
              <a:t>numpy</a:t>
            </a:r>
            <a:r>
              <a:rPr lang="ru-RU" sz="2400" dirty="0"/>
              <a:t> </a:t>
            </a:r>
            <a:r>
              <a:rPr lang="ru-RU" sz="2400" dirty="0" err="1"/>
              <a:t>as</a:t>
            </a:r>
            <a:r>
              <a:rPr lang="ru-RU" sz="2400" dirty="0"/>
              <a:t> </a:t>
            </a:r>
            <a:r>
              <a:rPr lang="ru-RU" sz="2400" dirty="0" err="1"/>
              <a:t>np</a:t>
            </a:r>
            <a:endParaRPr lang="ru-RU" sz="2400" dirty="0"/>
          </a:p>
          <a:p>
            <a:r>
              <a:rPr lang="ru-RU" sz="2400" dirty="0"/>
              <a:t># </a:t>
            </a:r>
            <a:r>
              <a:rPr lang="ru-RU" sz="2400" dirty="0" err="1"/>
              <a:t>make</a:t>
            </a:r>
            <a:r>
              <a:rPr lang="ru-RU" sz="2400" dirty="0"/>
              <a:t> </a:t>
            </a:r>
            <a:r>
              <a:rPr lang="ru-RU" sz="2400" dirty="0" err="1"/>
              <a:t>data</a:t>
            </a:r>
            <a:endParaRPr lang="ru-RU" sz="2400" dirty="0"/>
          </a:p>
          <a:p>
            <a:r>
              <a:rPr lang="ru-RU" sz="2400" dirty="0"/>
              <a:t>x = </a:t>
            </a:r>
            <a:r>
              <a:rPr lang="ru-RU" sz="2400" dirty="0" err="1"/>
              <a:t>np.linspace</a:t>
            </a:r>
            <a:r>
              <a:rPr lang="ru-RU" sz="2400" dirty="0"/>
              <a:t>(0, 10, 100)</a:t>
            </a:r>
            <a:r>
              <a:rPr lang="en-US" sz="2400" dirty="0"/>
              <a:t> #</a:t>
            </a:r>
            <a:r>
              <a:rPr lang="en-US" sz="2400" dirty="0" err="1"/>
              <a:t>linspace</a:t>
            </a:r>
            <a:r>
              <a:rPr lang="en-US" sz="2400" dirty="0"/>
              <a:t> </a:t>
            </a:r>
            <a:r>
              <a:rPr lang="en-US" sz="2400" dirty="0" err="1"/>
              <a:t>funksiyasi</a:t>
            </a:r>
            <a:r>
              <a:rPr lang="en-US" sz="2400" dirty="0"/>
              <a:t> </a:t>
            </a:r>
            <a:r>
              <a:rPr lang="en-US" sz="2400" dirty="0" err="1"/>
              <a:t>kesmani</a:t>
            </a:r>
            <a:r>
              <a:rPr lang="en-US" sz="2400" dirty="0"/>
              <a:t> </a:t>
            </a:r>
            <a:r>
              <a:rPr lang="en-US" sz="2400" dirty="0" err="1"/>
              <a:t>bo’laklarga</a:t>
            </a:r>
            <a:r>
              <a:rPr lang="en-US" sz="2400" dirty="0"/>
              <a:t> </a:t>
            </a:r>
            <a:r>
              <a:rPr lang="en-US" sz="2400" dirty="0" err="1"/>
              <a:t>bo’ladi</a:t>
            </a:r>
            <a:endParaRPr lang="ru-RU" sz="2400" dirty="0"/>
          </a:p>
          <a:p>
            <a:r>
              <a:rPr lang="en-US" sz="2400" dirty="0"/>
              <a:t>print(x)</a:t>
            </a:r>
          </a:p>
          <a:p>
            <a:r>
              <a:rPr lang="ru-RU" sz="2400" dirty="0"/>
              <a:t>y = 4 + 2 * </a:t>
            </a:r>
            <a:r>
              <a:rPr lang="ru-RU" sz="2400" dirty="0" err="1"/>
              <a:t>np.sin</a:t>
            </a:r>
            <a:r>
              <a:rPr lang="ru-RU" sz="2400" dirty="0"/>
              <a:t>(2 * x)</a:t>
            </a:r>
            <a:endParaRPr lang="en-US" sz="2400" dirty="0"/>
          </a:p>
          <a:p>
            <a:r>
              <a:rPr lang="en-US" sz="2400" dirty="0"/>
              <a:t>print (y)</a:t>
            </a:r>
            <a:endParaRPr lang="ru-RU" sz="2400" dirty="0"/>
          </a:p>
          <a:p>
            <a:r>
              <a:rPr lang="ru-RU" sz="2400" dirty="0"/>
              <a:t># </a:t>
            </a:r>
            <a:r>
              <a:rPr lang="ru-RU" sz="2400" dirty="0" err="1"/>
              <a:t>plot</a:t>
            </a:r>
            <a:endParaRPr lang="ru-RU" sz="2400" dirty="0"/>
          </a:p>
          <a:p>
            <a:r>
              <a:rPr lang="ru-RU" sz="2400" dirty="0" err="1"/>
              <a:t>fig</a:t>
            </a:r>
            <a:r>
              <a:rPr lang="ru-RU" sz="2400" dirty="0"/>
              <a:t>, </a:t>
            </a:r>
            <a:r>
              <a:rPr lang="ru-RU" sz="2400" dirty="0" err="1"/>
              <a:t>ax</a:t>
            </a:r>
            <a:r>
              <a:rPr lang="ru-RU" sz="2400" dirty="0"/>
              <a:t> = </a:t>
            </a:r>
            <a:r>
              <a:rPr lang="ru-RU" sz="2400" dirty="0" err="1"/>
              <a:t>plt.subplots</a:t>
            </a:r>
            <a:r>
              <a:rPr lang="ru-RU" sz="2400" dirty="0"/>
              <a:t>()</a:t>
            </a:r>
            <a:r>
              <a:rPr lang="en-US" sz="2400" dirty="0"/>
              <a:t> #</a:t>
            </a:r>
            <a:r>
              <a:rPr lang="en-US" sz="2400" dirty="0" err="1"/>
              <a:t>platformani</a:t>
            </a:r>
            <a:r>
              <a:rPr lang="en-US" sz="2400" dirty="0"/>
              <a:t> </a:t>
            </a:r>
            <a:r>
              <a:rPr lang="en-US" sz="2400" dirty="0" err="1"/>
              <a:t>yaratish</a:t>
            </a:r>
            <a:endParaRPr lang="ru-RU" sz="2400" dirty="0"/>
          </a:p>
          <a:p>
            <a:r>
              <a:rPr lang="ru-RU" sz="2400" dirty="0" err="1"/>
              <a:t>ax.plot</a:t>
            </a:r>
            <a:r>
              <a:rPr lang="ru-RU" sz="2400" dirty="0"/>
              <a:t>(x, y, </a:t>
            </a:r>
            <a:r>
              <a:rPr lang="ru-RU" sz="2400" dirty="0" err="1"/>
              <a:t>linewidth</a:t>
            </a:r>
            <a:r>
              <a:rPr lang="ru-RU" sz="2400" dirty="0"/>
              <a:t>=2.0)</a:t>
            </a:r>
          </a:p>
          <a:p>
            <a:r>
              <a:rPr lang="ru-RU" sz="2400" dirty="0" err="1"/>
              <a:t>plt.show</a:t>
            </a:r>
            <a:r>
              <a:rPr lang="ru-RU" sz="2400" dirty="0"/>
              <a:t>()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47" y="4391686"/>
            <a:ext cx="1022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6056" y="315575"/>
            <a:ext cx="101062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plot</a:t>
            </a:r>
            <a:r>
              <a:rPr lang="ru-RU" sz="3200" dirty="0"/>
              <a:t>(x, y)        # </a:t>
            </a:r>
            <a:r>
              <a:rPr lang="ru-RU" sz="3200" dirty="0" err="1"/>
              <a:t>plot</a:t>
            </a:r>
            <a:r>
              <a:rPr lang="ru-RU" sz="3200" dirty="0"/>
              <a:t> x </a:t>
            </a:r>
            <a:r>
              <a:rPr lang="ru-RU" sz="3200" dirty="0" err="1"/>
              <a:t>and</a:t>
            </a:r>
            <a:r>
              <a:rPr lang="ru-RU" sz="3200" dirty="0"/>
              <a:t> y </a:t>
            </a:r>
            <a:r>
              <a:rPr lang="ru-RU" sz="3200" dirty="0" err="1"/>
              <a:t>using</a:t>
            </a:r>
            <a:r>
              <a:rPr lang="ru-RU" sz="3200" dirty="0"/>
              <a:t> </a:t>
            </a:r>
            <a:r>
              <a:rPr lang="ru-RU" sz="3200" dirty="0" err="1"/>
              <a:t>default</a:t>
            </a:r>
            <a:r>
              <a:rPr lang="ru-RU" sz="3200" dirty="0"/>
              <a:t> </a:t>
            </a:r>
            <a:r>
              <a:rPr lang="ru-RU" sz="3200" dirty="0" err="1"/>
              <a:t>line</a:t>
            </a:r>
            <a:r>
              <a:rPr lang="ru-RU" sz="3200" dirty="0"/>
              <a:t> </a:t>
            </a:r>
            <a:r>
              <a:rPr lang="ru-RU" sz="3200" dirty="0" err="1"/>
              <a:t>style</a:t>
            </a:r>
            <a:r>
              <a:rPr lang="ru-RU" sz="3200" dirty="0"/>
              <a:t> </a:t>
            </a:r>
            <a:r>
              <a:rPr lang="ru-RU" sz="3200" dirty="0" err="1"/>
              <a:t>and</a:t>
            </a:r>
            <a:r>
              <a:rPr lang="ru-RU" sz="3200" dirty="0"/>
              <a:t> </a:t>
            </a:r>
            <a:r>
              <a:rPr lang="ru-RU" sz="3200" dirty="0" err="1"/>
              <a:t>color</a:t>
            </a:r>
            <a:endParaRPr lang="en-US" sz="3200" dirty="0"/>
          </a:p>
          <a:p>
            <a:r>
              <a:rPr lang="uz-Latn-UZ" sz="3200" dirty="0"/>
              <a:t>standart chiziq uslubi va rangidan foydalangan holda x va y ni chizing</a:t>
            </a:r>
            <a:endParaRPr lang="ru-RU" sz="3200" dirty="0"/>
          </a:p>
          <a:p>
            <a:r>
              <a:rPr lang="ru-RU" sz="3200" dirty="0" err="1"/>
              <a:t>plot</a:t>
            </a:r>
            <a:r>
              <a:rPr lang="ru-RU" sz="3200" dirty="0"/>
              <a:t>(x, y, '</a:t>
            </a:r>
            <a:r>
              <a:rPr lang="ru-RU" sz="3200" dirty="0" err="1"/>
              <a:t>bo</a:t>
            </a:r>
            <a:r>
              <a:rPr lang="ru-RU" sz="3200" dirty="0"/>
              <a:t>')  # </a:t>
            </a:r>
            <a:r>
              <a:rPr lang="ru-RU" sz="3200" dirty="0" err="1"/>
              <a:t>plot</a:t>
            </a:r>
            <a:r>
              <a:rPr lang="ru-RU" sz="3200" dirty="0"/>
              <a:t> x </a:t>
            </a:r>
            <a:r>
              <a:rPr lang="ru-RU" sz="3200" dirty="0" err="1"/>
              <a:t>and</a:t>
            </a:r>
            <a:r>
              <a:rPr lang="ru-RU" sz="3200" dirty="0"/>
              <a:t> y </a:t>
            </a:r>
            <a:r>
              <a:rPr lang="ru-RU" sz="3200" dirty="0" err="1"/>
              <a:t>using</a:t>
            </a:r>
            <a:r>
              <a:rPr lang="ru-RU" sz="3200" dirty="0"/>
              <a:t> </a:t>
            </a:r>
            <a:r>
              <a:rPr lang="ru-RU" sz="3200" dirty="0" err="1"/>
              <a:t>blue</a:t>
            </a:r>
            <a:r>
              <a:rPr lang="ru-RU" sz="3200" dirty="0"/>
              <a:t> </a:t>
            </a:r>
            <a:r>
              <a:rPr lang="ru-RU" sz="3200" dirty="0" err="1"/>
              <a:t>circle</a:t>
            </a:r>
            <a:r>
              <a:rPr lang="ru-RU" sz="3200" dirty="0"/>
              <a:t> </a:t>
            </a:r>
            <a:r>
              <a:rPr lang="ru-RU" sz="3200" dirty="0" err="1"/>
              <a:t>markers</a:t>
            </a:r>
            <a:endParaRPr lang="en-US" sz="3200" dirty="0"/>
          </a:p>
          <a:p>
            <a:r>
              <a:rPr lang="uz-Latn-UZ" sz="3200" dirty="0"/>
              <a:t>ko'k doira belgilaridan foydalangan holda x va y ni chizing</a:t>
            </a:r>
            <a:endParaRPr lang="ru-RU" sz="3200" dirty="0"/>
          </a:p>
          <a:p>
            <a:r>
              <a:rPr lang="ru-RU" sz="3200" dirty="0" err="1"/>
              <a:t>plot</a:t>
            </a:r>
            <a:r>
              <a:rPr lang="ru-RU" sz="3200" dirty="0"/>
              <a:t>(y)           # </a:t>
            </a:r>
            <a:r>
              <a:rPr lang="ru-RU" sz="3200" dirty="0" err="1"/>
              <a:t>plot</a:t>
            </a:r>
            <a:r>
              <a:rPr lang="ru-RU" sz="3200" dirty="0"/>
              <a:t> y </a:t>
            </a:r>
            <a:r>
              <a:rPr lang="ru-RU" sz="3200" dirty="0" err="1"/>
              <a:t>using</a:t>
            </a:r>
            <a:r>
              <a:rPr lang="ru-RU" sz="3200" dirty="0"/>
              <a:t> x </a:t>
            </a:r>
            <a:r>
              <a:rPr lang="ru-RU" sz="3200" dirty="0" err="1"/>
              <a:t>as</a:t>
            </a:r>
            <a:r>
              <a:rPr lang="ru-RU" sz="3200" dirty="0"/>
              <a:t> </a:t>
            </a:r>
            <a:r>
              <a:rPr lang="ru-RU" sz="3200" dirty="0" err="1"/>
              <a:t>index</a:t>
            </a:r>
            <a:r>
              <a:rPr lang="ru-RU" sz="3200" dirty="0"/>
              <a:t> </a:t>
            </a:r>
            <a:r>
              <a:rPr lang="ru-RU" sz="3200" dirty="0" err="1"/>
              <a:t>array</a:t>
            </a:r>
            <a:r>
              <a:rPr lang="ru-RU" sz="3200" dirty="0"/>
              <a:t> 0..N-1</a:t>
            </a:r>
          </a:p>
          <a:p>
            <a:r>
              <a:rPr lang="ru-RU" sz="3200" dirty="0" err="1"/>
              <a:t>plot</a:t>
            </a:r>
            <a:r>
              <a:rPr lang="ru-RU" sz="3200" dirty="0"/>
              <a:t>(y, 'r+')     # </a:t>
            </a:r>
            <a:r>
              <a:rPr lang="uz-Latn-UZ" sz="3200" dirty="0"/>
              <a:t>qizil plyuslar bilan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6056" y="4156055"/>
            <a:ext cx="101062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plot</a:t>
            </a:r>
            <a:r>
              <a:rPr lang="ru-RU" sz="3200" dirty="0"/>
              <a:t>(x, y, '</a:t>
            </a:r>
            <a:r>
              <a:rPr lang="ru-RU" sz="3200" dirty="0" err="1"/>
              <a:t>go</a:t>
            </a:r>
            <a:r>
              <a:rPr lang="ru-RU" sz="3200" dirty="0"/>
              <a:t>--', </a:t>
            </a:r>
            <a:r>
              <a:rPr lang="ru-RU" sz="3200" dirty="0" err="1"/>
              <a:t>linewidth</a:t>
            </a:r>
            <a:r>
              <a:rPr lang="ru-RU" sz="3200" dirty="0"/>
              <a:t>=2, </a:t>
            </a:r>
            <a:r>
              <a:rPr lang="ru-RU" sz="3200" dirty="0" err="1"/>
              <a:t>markersize</a:t>
            </a:r>
            <a:r>
              <a:rPr lang="ru-RU" sz="3200" dirty="0"/>
              <a:t>=12)</a:t>
            </a:r>
          </a:p>
          <a:p>
            <a:r>
              <a:rPr lang="ru-RU" sz="3200" dirty="0" err="1"/>
              <a:t>plot</a:t>
            </a:r>
            <a:r>
              <a:rPr lang="ru-RU" sz="3200" dirty="0"/>
              <a:t>(x, y, </a:t>
            </a:r>
            <a:r>
              <a:rPr lang="ru-RU" sz="3200" dirty="0" err="1"/>
              <a:t>color</a:t>
            </a:r>
            <a:r>
              <a:rPr lang="ru-RU" sz="3200" dirty="0"/>
              <a:t>='</a:t>
            </a:r>
            <a:r>
              <a:rPr lang="ru-RU" sz="3200" dirty="0" err="1"/>
              <a:t>green</a:t>
            </a:r>
            <a:r>
              <a:rPr lang="ru-RU" sz="3200" dirty="0"/>
              <a:t>', </a:t>
            </a:r>
            <a:r>
              <a:rPr lang="ru-RU" sz="3200" dirty="0" err="1"/>
              <a:t>marker</a:t>
            </a:r>
            <a:r>
              <a:rPr lang="ru-RU" sz="3200" dirty="0"/>
              <a:t>='o', </a:t>
            </a:r>
            <a:r>
              <a:rPr lang="ru-RU" sz="3200" dirty="0" err="1"/>
              <a:t>linestyle</a:t>
            </a:r>
            <a:r>
              <a:rPr lang="ru-RU" sz="3200" dirty="0"/>
              <a:t>='</a:t>
            </a:r>
            <a:r>
              <a:rPr lang="ru-RU" sz="3200" dirty="0" err="1"/>
              <a:t>dashed</a:t>
            </a:r>
            <a:r>
              <a:rPr lang="ru-RU" sz="3200" dirty="0"/>
              <a:t>',</a:t>
            </a:r>
          </a:p>
          <a:p>
            <a:r>
              <a:rPr lang="ru-RU" sz="3200" dirty="0"/>
              <a:t>     </a:t>
            </a:r>
            <a:r>
              <a:rPr lang="ru-RU" sz="3200" dirty="0" err="1"/>
              <a:t>linewidth</a:t>
            </a:r>
            <a:r>
              <a:rPr lang="ru-RU" sz="3200" dirty="0"/>
              <a:t>=2, </a:t>
            </a:r>
            <a:r>
              <a:rPr lang="ru-RU" sz="3200" dirty="0" err="1"/>
              <a:t>markersize</a:t>
            </a:r>
            <a:r>
              <a:rPr lang="ru-RU" sz="3200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871311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26868" y="234519"/>
            <a:ext cx="101454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'b'    # </a:t>
            </a:r>
            <a:r>
              <a:rPr lang="ru-RU" sz="2800" dirty="0" err="1"/>
              <a:t>blue</a:t>
            </a:r>
            <a:r>
              <a:rPr lang="ru-RU" sz="2800" dirty="0"/>
              <a:t> </a:t>
            </a:r>
            <a:r>
              <a:rPr lang="ru-RU" sz="2800" dirty="0" err="1"/>
              <a:t>markers</a:t>
            </a:r>
            <a:r>
              <a:rPr lang="ru-RU" sz="2800" dirty="0"/>
              <a:t> </a:t>
            </a:r>
            <a:r>
              <a:rPr lang="ru-RU" sz="2800" dirty="0" err="1"/>
              <a:t>with</a:t>
            </a:r>
            <a:r>
              <a:rPr lang="ru-RU" sz="2800" dirty="0"/>
              <a:t> </a:t>
            </a:r>
            <a:r>
              <a:rPr lang="ru-RU" sz="2800" dirty="0" err="1"/>
              <a:t>default</a:t>
            </a:r>
            <a:r>
              <a:rPr lang="ru-RU" sz="2800" dirty="0"/>
              <a:t> </a:t>
            </a:r>
            <a:r>
              <a:rPr lang="ru-RU" sz="2800" dirty="0" err="1"/>
              <a:t>shape</a:t>
            </a:r>
            <a:endParaRPr lang="ru-RU" sz="2800" dirty="0"/>
          </a:p>
          <a:p>
            <a:r>
              <a:rPr lang="ru-RU" sz="2800" dirty="0"/>
              <a:t>'</a:t>
            </a:r>
            <a:r>
              <a:rPr lang="ru-RU" sz="2800" dirty="0" err="1"/>
              <a:t>or</a:t>
            </a:r>
            <a:r>
              <a:rPr lang="ru-RU" sz="2800" dirty="0"/>
              <a:t>'   # </a:t>
            </a:r>
            <a:r>
              <a:rPr lang="ru-RU" sz="2800" dirty="0" err="1"/>
              <a:t>red</a:t>
            </a:r>
            <a:r>
              <a:rPr lang="ru-RU" sz="2800" dirty="0"/>
              <a:t> </a:t>
            </a:r>
            <a:r>
              <a:rPr lang="ru-RU" sz="2800" dirty="0" err="1"/>
              <a:t>circles</a:t>
            </a:r>
            <a:endParaRPr lang="ru-RU" sz="2800" dirty="0"/>
          </a:p>
          <a:p>
            <a:r>
              <a:rPr lang="ru-RU" sz="2800" dirty="0"/>
              <a:t>'-g'   # </a:t>
            </a:r>
            <a:r>
              <a:rPr lang="ru-RU" sz="2800" dirty="0" err="1"/>
              <a:t>green</a:t>
            </a:r>
            <a:r>
              <a:rPr lang="ru-RU" sz="2800" dirty="0"/>
              <a:t> </a:t>
            </a:r>
            <a:r>
              <a:rPr lang="ru-RU" sz="2800" dirty="0" err="1"/>
              <a:t>solid</a:t>
            </a:r>
            <a:r>
              <a:rPr lang="ru-RU" sz="2800" dirty="0"/>
              <a:t> </a:t>
            </a:r>
            <a:r>
              <a:rPr lang="ru-RU" sz="2800" dirty="0" err="1"/>
              <a:t>line</a:t>
            </a:r>
            <a:endParaRPr lang="ru-RU" sz="2800" dirty="0"/>
          </a:p>
          <a:p>
            <a:r>
              <a:rPr lang="ru-RU" sz="2800" dirty="0"/>
              <a:t>'--'   # </a:t>
            </a:r>
            <a:r>
              <a:rPr lang="ru-RU" sz="2800" dirty="0" err="1"/>
              <a:t>dashed</a:t>
            </a:r>
            <a:r>
              <a:rPr lang="ru-RU" sz="2800" dirty="0"/>
              <a:t> </a:t>
            </a:r>
            <a:r>
              <a:rPr lang="ru-RU" sz="2800" dirty="0" err="1"/>
              <a:t>line</a:t>
            </a:r>
            <a:r>
              <a:rPr lang="ru-RU" sz="2800" dirty="0"/>
              <a:t> </a:t>
            </a:r>
            <a:r>
              <a:rPr lang="ru-RU" sz="2800" dirty="0" err="1"/>
              <a:t>with</a:t>
            </a:r>
            <a:r>
              <a:rPr lang="ru-RU" sz="2800" dirty="0"/>
              <a:t> </a:t>
            </a:r>
            <a:r>
              <a:rPr lang="ru-RU" sz="2800" dirty="0" err="1"/>
              <a:t>default</a:t>
            </a:r>
            <a:r>
              <a:rPr lang="ru-RU" sz="2800" dirty="0"/>
              <a:t> </a:t>
            </a:r>
            <a:r>
              <a:rPr lang="ru-RU" sz="2800" dirty="0" err="1"/>
              <a:t>color</a:t>
            </a:r>
            <a:endParaRPr lang="ru-RU" sz="2800" dirty="0"/>
          </a:p>
          <a:p>
            <a:r>
              <a:rPr lang="ru-RU" sz="2800" dirty="0"/>
              <a:t>'^k:'  # </a:t>
            </a:r>
            <a:r>
              <a:rPr lang="ru-RU" sz="2800" dirty="0" err="1"/>
              <a:t>black</a:t>
            </a:r>
            <a:r>
              <a:rPr lang="ru-RU" sz="2800" dirty="0"/>
              <a:t> </a:t>
            </a:r>
            <a:r>
              <a:rPr lang="ru-RU" sz="2800" dirty="0" err="1"/>
              <a:t>triangle_up</a:t>
            </a:r>
            <a:r>
              <a:rPr lang="ru-RU" sz="2800" dirty="0"/>
              <a:t> </a:t>
            </a:r>
            <a:r>
              <a:rPr lang="ru-RU" sz="2800" dirty="0" err="1"/>
              <a:t>markers</a:t>
            </a:r>
            <a:r>
              <a:rPr lang="ru-RU" sz="2800" dirty="0"/>
              <a:t> </a:t>
            </a:r>
            <a:r>
              <a:rPr lang="ru-RU" sz="2800" dirty="0" err="1"/>
              <a:t>connected</a:t>
            </a:r>
            <a:r>
              <a:rPr lang="ru-RU" sz="2800" dirty="0"/>
              <a:t> </a:t>
            </a:r>
            <a:r>
              <a:rPr lang="ru-RU" sz="2800" dirty="0" err="1"/>
              <a:t>by</a:t>
            </a:r>
            <a:r>
              <a:rPr lang="ru-RU" sz="2800" dirty="0"/>
              <a:t> a </a:t>
            </a:r>
            <a:r>
              <a:rPr lang="ru-RU" sz="2800" dirty="0" err="1"/>
              <a:t>dotted</a:t>
            </a:r>
            <a:r>
              <a:rPr lang="ru-RU" sz="2800" dirty="0"/>
              <a:t> </a:t>
            </a:r>
            <a:r>
              <a:rPr lang="ru-RU" sz="2800" dirty="0" err="1"/>
              <a:t>line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57" y="2746874"/>
            <a:ext cx="3562350" cy="3114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26" y="2746874"/>
            <a:ext cx="5692851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7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9749" y="15815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matplotlib.pyplot </a:t>
            </a:r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plt</a:t>
            </a:r>
          </a:p>
          <a:p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the data</a:t>
            </a:r>
            <a:endParaRPr lang="uz-Latn-U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np.random.seed(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np.random.normal(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np.random.normal(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r>
              <a:rPr lang="uz-Latn-U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size and color:</a:t>
            </a:r>
            <a:endParaRPr lang="uz-Latn-U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sizes = np.random.uniform(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 = np.random.uniform(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</a:t>
            </a:r>
            <a:endParaRPr lang="uz-Latn-U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fig, ax = plt.subplots()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ax.scatter(x, y,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=sizes,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=colors,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vmin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ax.set(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xlim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xticks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=np.arange(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ylim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yticks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=np.arange(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plt.show()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98" y="319087"/>
            <a:ext cx="4547913" cy="42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21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00342" cy="66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4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8" y="250098"/>
            <a:ext cx="11332994" cy="61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5" y="213134"/>
            <a:ext cx="11540127" cy="63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2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70" y="403043"/>
            <a:ext cx="11423741" cy="63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14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6" y="283437"/>
            <a:ext cx="11409326" cy="63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0"/>
            <a:ext cx="10875081" cy="6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1554" y="2941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matplotlib.pyplot </a:t>
            </a:r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plt</a:t>
            </a:r>
          </a:p>
          <a:p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plt.style.use(</a:t>
            </a:r>
            <a:r>
              <a:rPr lang="uz-Latn-U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'_mpl-gallery'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data:</a:t>
            </a:r>
            <a:endParaRPr lang="uz-Latn-U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np.arange(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[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6.6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2.6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</a:t>
            </a:r>
            <a:endParaRPr lang="uz-Latn-U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fig, ax = plt.subplots()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ax.bar(x, y,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uz-Latn-U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linewidth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ax.set(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xlim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xticks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=np.arange(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ylim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yticks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=np.arange(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plt.show()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58" y="294143"/>
            <a:ext cx="5401842" cy="460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20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" y="0"/>
            <a:ext cx="11436032" cy="6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21" y="383313"/>
            <a:ext cx="11298394" cy="59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300446"/>
            <a:ext cx="11557906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9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511627"/>
            <a:ext cx="10946946" cy="59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5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06" y="404675"/>
            <a:ext cx="10563391" cy="58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9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5" y="207645"/>
            <a:ext cx="11235338" cy="60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58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221932"/>
            <a:ext cx="11878376" cy="63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6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2" y="0"/>
            <a:ext cx="11509414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30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6" y="286021"/>
            <a:ext cx="11741333" cy="62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75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93" y="183832"/>
            <a:ext cx="11651828" cy="60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19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3" y="189954"/>
            <a:ext cx="11271127" cy="63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9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" y="439374"/>
            <a:ext cx="11429649" cy="5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71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0262" y="233856"/>
            <a:ext cx="83210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matplotlib.pyplot </a:t>
            </a:r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plt</a:t>
            </a:r>
          </a:p>
          <a:p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matplotlib </a:t>
            </a:r>
            <a:r>
              <a:rPr lang="uz-Latn-U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cm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plt.style.use(</a:t>
            </a:r>
            <a:r>
              <a:rPr lang="uz-Latn-U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'_mpl-gallery'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data</a:t>
            </a:r>
            <a:endParaRPr lang="uz-Latn-U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np.arange(-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np.arange(-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np.meshgrid(X, Y)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uz-Latn-U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np.sqrt(X**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Y**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np.sin(R)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 </a:t>
            </a:r>
            <a:endParaRPr lang="uz-Latn-U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 the surface</a:t>
            </a:r>
            <a:endParaRPr lang="uz-Latn-U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fig, ax = plt.subplots(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subplot_kw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uz-Latn-U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"projection"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uz-Latn-U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"3d"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ax.plot_surface(X, Y, Z,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vmin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=Z.min() * </a:t>
            </a:r>
            <a:r>
              <a:rPr lang="uz-Latn-U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=cm.Blues)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ax.set(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xticklabels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=[],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yticklabels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=[],</a:t>
            </a:r>
          </a:p>
          <a:p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uz-Latn-U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zticklabels</a:t>
            </a: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=[])</a:t>
            </a:r>
          </a:p>
          <a:p>
            <a:b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z-Latn-U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plt.show()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92" y="0"/>
            <a:ext cx="5103027" cy="42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77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1" y="359772"/>
            <a:ext cx="5257800" cy="5981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201930"/>
            <a:ext cx="66008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42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77" y="660219"/>
            <a:ext cx="63341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64" y="202609"/>
            <a:ext cx="11587379" cy="63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" y="211861"/>
            <a:ext cx="11772074" cy="63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4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6" y="334735"/>
            <a:ext cx="11488092" cy="63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1" y="273775"/>
            <a:ext cx="11348643" cy="63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7" y="178661"/>
            <a:ext cx="11328698" cy="65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8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793</Words>
  <Application>Microsoft Macintosh PowerPoint</Application>
  <PresentationFormat>Widescreen</PresentationFormat>
  <Paragraphs>72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Consolas</vt:lpstr>
      <vt:lpstr>inherit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Microsoft Office User</cp:lastModifiedBy>
  <cp:revision>16</cp:revision>
  <dcterms:created xsi:type="dcterms:W3CDTF">2024-02-12T05:47:34Z</dcterms:created>
  <dcterms:modified xsi:type="dcterms:W3CDTF">2024-11-19T10:36:43Z</dcterms:modified>
</cp:coreProperties>
</file>