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6" r:id="rId6"/>
    <p:sldId id="260" r:id="rId7"/>
    <p:sldId id="277" r:id="rId8"/>
    <p:sldId id="278" r:id="rId9"/>
    <p:sldId id="261" r:id="rId10"/>
    <p:sldId id="287" r:id="rId11"/>
    <p:sldId id="262" r:id="rId12"/>
    <p:sldId id="263" r:id="rId13"/>
    <p:sldId id="279" r:id="rId14"/>
    <p:sldId id="266" r:id="rId15"/>
    <p:sldId id="280" r:id="rId16"/>
    <p:sldId id="265" r:id="rId17"/>
    <p:sldId id="281" r:id="rId18"/>
    <p:sldId id="288" r:id="rId19"/>
    <p:sldId id="282" r:id="rId20"/>
    <p:sldId id="283" r:id="rId21"/>
    <p:sldId id="268" r:id="rId22"/>
    <p:sldId id="267" r:id="rId23"/>
    <p:sldId id="284" r:id="rId24"/>
    <p:sldId id="269" r:id="rId25"/>
    <p:sldId id="285" r:id="rId26"/>
    <p:sldId id="270" r:id="rId27"/>
    <p:sldId id="289" r:id="rId28"/>
  </p:sldIdLst>
  <p:sldSz cx="9144000" cy="5143500" type="screen16x9"/>
  <p:notesSz cx="6858000" cy="9144000"/>
  <p:embeddedFontLs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Titillium Web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98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70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9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6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63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75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81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20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9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13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82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4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7001934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ANALISIS TEXTUAL Y TEORÍA DE GRÁFICOS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27362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dirty="0" err="1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topicmodels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dirty="0" err="1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igraph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dirty="0" err="1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network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dirty="0" err="1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statnet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lang="es-ES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Quito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 Manos a la obra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Escribiendo nuestro códigos, pistas para hacerlo mejor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100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9600" dirty="0">
                <a:solidFill>
                  <a:srgbClr val="88398A"/>
                </a:solidFill>
              </a:rPr>
              <a:t>TOPIC</a:t>
            </a:r>
            <a:r>
              <a:rPr lang="en" sz="9600" dirty="0">
                <a:solidFill>
                  <a:srgbClr val="88398A"/>
                </a:solidFill>
              </a:rPr>
              <a:t> </a:t>
            </a:r>
            <a:r>
              <a:rPr lang="es-ES" sz="9600" dirty="0">
                <a:solidFill>
                  <a:srgbClr val="88398A"/>
                </a:solidFill>
              </a:rPr>
              <a:t>MODELLING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Iniciando nuestro </a:t>
            </a:r>
            <a:r>
              <a:rPr lang="es-ES" dirty="0">
                <a:solidFill>
                  <a:srgbClr val="88398A"/>
                </a:solidFill>
              </a:rPr>
              <a:t>análisis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11726" y="2962500"/>
            <a:ext cx="3407099" cy="1928967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>
                <a:solidFill>
                  <a:srgbClr val="FFFFFF"/>
                </a:solidFill>
              </a:rPr>
              <a:t>#Creando un cuerpo textual</a:t>
            </a:r>
            <a:endParaRPr lang="en" b="1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statm.corpus</a:t>
            </a:r>
            <a:r>
              <a:rPr lang="es-ES" dirty="0">
                <a:solidFill>
                  <a:srgbClr val="D3D3D3"/>
                </a:solidFill>
              </a:rPr>
              <a:t> &lt;- </a:t>
            </a:r>
            <a:r>
              <a:rPr lang="es-ES" dirty="0" err="1">
                <a:solidFill>
                  <a:srgbClr val="D3D3D3"/>
                </a:solidFill>
              </a:rPr>
              <a:t>tm</a:t>
            </a:r>
            <a:r>
              <a:rPr lang="es-ES" dirty="0">
                <a:solidFill>
                  <a:srgbClr val="D3D3D3"/>
                </a:solidFill>
              </a:rPr>
              <a:t>::Corpus(</a:t>
            </a:r>
            <a:r>
              <a:rPr lang="es-ES" dirty="0" err="1">
                <a:solidFill>
                  <a:srgbClr val="D3D3D3"/>
                </a:solidFill>
              </a:rPr>
              <a:t>tm</a:t>
            </a:r>
            <a:r>
              <a:rPr lang="es-ES" dirty="0">
                <a:solidFill>
                  <a:srgbClr val="D3D3D3"/>
                </a:solidFill>
              </a:rPr>
              <a:t>::</a:t>
            </a:r>
            <a:r>
              <a:rPr lang="es-ES" dirty="0" err="1">
                <a:solidFill>
                  <a:srgbClr val="D3D3D3"/>
                </a:solidFill>
              </a:rPr>
              <a:t>DataframeSource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statm</a:t>
            </a:r>
            <a:r>
              <a:rPr lang="es-ES" dirty="0">
                <a:solidFill>
                  <a:srgbClr val="D3D3D3"/>
                </a:solidFill>
              </a:rPr>
              <a:t>), </a:t>
            </a:r>
            <a:r>
              <a:rPr lang="es-ES" dirty="0" err="1">
                <a:solidFill>
                  <a:srgbClr val="D3D3D3"/>
                </a:solidFill>
              </a:rPr>
              <a:t>readerControl</a:t>
            </a:r>
            <a:r>
              <a:rPr lang="es-ES" dirty="0">
                <a:solidFill>
                  <a:srgbClr val="D3D3D3"/>
                </a:solidFill>
              </a:rPr>
              <a:t> = </a:t>
            </a:r>
            <a:r>
              <a:rPr lang="es-ES" dirty="0" err="1">
                <a:solidFill>
                  <a:srgbClr val="D3D3D3"/>
                </a:solidFill>
              </a:rPr>
              <a:t>list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reader</a:t>
            </a:r>
            <a:r>
              <a:rPr lang="es-ES" dirty="0">
                <a:solidFill>
                  <a:srgbClr val="D3D3D3"/>
                </a:solidFill>
              </a:rPr>
              <a:t> = </a:t>
            </a:r>
            <a:r>
              <a:rPr lang="es-ES" dirty="0" err="1">
                <a:solidFill>
                  <a:srgbClr val="D3D3D3"/>
                </a:solidFill>
              </a:rPr>
              <a:t>tm</a:t>
            </a:r>
            <a:r>
              <a:rPr lang="es-ES" dirty="0">
                <a:solidFill>
                  <a:srgbClr val="D3D3D3"/>
                </a:solidFill>
              </a:rPr>
              <a:t>::</a:t>
            </a:r>
            <a:r>
              <a:rPr lang="es-ES" dirty="0" err="1">
                <a:solidFill>
                  <a:srgbClr val="D3D3D3"/>
                </a:solidFill>
              </a:rPr>
              <a:t>readTabular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mapping</a:t>
            </a:r>
            <a:r>
              <a:rPr lang="es-ES" dirty="0">
                <a:solidFill>
                  <a:srgbClr val="D3D3D3"/>
                </a:solidFill>
              </a:rPr>
              <a:t> = m)))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5E446C-A5BA-4AB2-B253-A2DEA5CC5D37}"/>
              </a:ext>
            </a:extLst>
          </p:cNvPr>
          <p:cNvSpPr/>
          <p:nvPr/>
        </p:nvSpPr>
        <p:spPr>
          <a:xfrm>
            <a:off x="591425" y="1584700"/>
            <a:ext cx="3327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88398A"/>
                </a:solidFill>
                <a:latin typeface="Helvetica Neue"/>
              </a:rPr>
              <a:t># </a:t>
            </a:r>
            <a:r>
              <a:rPr lang="es-ES" sz="1800" b="1" dirty="0">
                <a:solidFill>
                  <a:srgbClr val="88398A"/>
                </a:solidFill>
                <a:latin typeface="Helvetica Neue"/>
                <a:sym typeface="Helvetica Neue"/>
              </a:rPr>
              <a:t>paquetes necesarios</a:t>
            </a:r>
            <a:endParaRPr lang="es-ES" sz="1800" b="1" dirty="0">
              <a:solidFill>
                <a:srgbClr val="88398A"/>
              </a:solidFill>
              <a:latin typeface="Helvetica Neue"/>
            </a:endParaRPr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topicmodels</a:t>
            </a:r>
            <a:r>
              <a:rPr lang="es-ES" dirty="0"/>
              <a:t>)</a:t>
            </a:r>
          </a:p>
          <a:p>
            <a:r>
              <a:rPr lang="es-ES" dirty="0" err="1"/>
              <a:t>library</a:t>
            </a:r>
            <a:r>
              <a:rPr lang="es-ES" dirty="0"/>
              <a:t>(NLP)</a:t>
            </a:r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tm</a:t>
            </a:r>
            <a:r>
              <a:rPr lang="es-ES" dirty="0"/>
              <a:t>)</a:t>
            </a:r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slam</a:t>
            </a:r>
            <a:r>
              <a:rPr lang="es-ES" dirty="0"/>
              <a:t>)</a:t>
            </a:r>
          </a:p>
        </p:txBody>
      </p:sp>
      <p:sp>
        <p:nvSpPr>
          <p:cNvPr id="8" name="Shape 128">
            <a:extLst>
              <a:ext uri="{FF2B5EF4-FFF2-40B4-BE49-F238E27FC236}">
                <a16:creationId xmlns:a16="http://schemas.microsoft.com/office/drawing/2014/main" id="{1EF99D6D-9085-4ACD-A482-DCFE9BFF3F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363433" y="1584700"/>
            <a:ext cx="3722234" cy="2393306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>
                <a:solidFill>
                  <a:srgbClr val="FFFFFF"/>
                </a:solidFill>
              </a:rPr>
              <a:t>#Pre-procesamiento</a:t>
            </a:r>
            <a:endParaRPr lang="en" b="1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statmtopic.dtm</a:t>
            </a:r>
            <a:r>
              <a:rPr lang="es-ES" dirty="0">
                <a:solidFill>
                  <a:srgbClr val="D3D3D3"/>
                </a:solidFill>
              </a:rPr>
              <a:t> &lt;- </a:t>
            </a:r>
            <a:r>
              <a:rPr lang="es-ES" dirty="0" err="1">
                <a:solidFill>
                  <a:srgbClr val="D3D3D3"/>
                </a:solidFill>
              </a:rPr>
              <a:t>tm</a:t>
            </a:r>
            <a:r>
              <a:rPr lang="es-ES" dirty="0">
                <a:solidFill>
                  <a:srgbClr val="D3D3D3"/>
                </a:solidFill>
              </a:rPr>
              <a:t>::</a:t>
            </a:r>
            <a:r>
              <a:rPr lang="es-ES" dirty="0" err="1">
                <a:solidFill>
                  <a:srgbClr val="D3D3D3"/>
                </a:solidFill>
              </a:rPr>
              <a:t>DocumentTermMatrix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statm.corpus</a:t>
            </a:r>
            <a:r>
              <a:rPr lang="es-ES" dirty="0">
                <a:solidFill>
                  <a:srgbClr val="D3D3D3"/>
                </a:solidFill>
              </a:rPr>
              <a:t>, control = </a:t>
            </a:r>
            <a:r>
              <a:rPr lang="es-ES" dirty="0" err="1">
                <a:solidFill>
                  <a:srgbClr val="D3D3D3"/>
                </a:solidFill>
              </a:rPr>
              <a:t>list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stemming</a:t>
            </a:r>
            <a:r>
              <a:rPr lang="es-ES" dirty="0">
                <a:solidFill>
                  <a:srgbClr val="D3D3D3"/>
                </a:solidFill>
              </a:rPr>
              <a:t> = FALSE, </a:t>
            </a:r>
            <a:r>
              <a:rPr lang="es-ES" dirty="0" err="1">
                <a:solidFill>
                  <a:srgbClr val="D3D3D3"/>
                </a:solidFill>
              </a:rPr>
              <a:t>stopwords</a:t>
            </a:r>
            <a:r>
              <a:rPr lang="es-ES" dirty="0">
                <a:solidFill>
                  <a:srgbClr val="D3D3D3"/>
                </a:solidFill>
              </a:rPr>
              <a:t> = TRUE, </a:t>
            </a:r>
            <a:r>
              <a:rPr lang="es-ES" dirty="0" err="1">
                <a:solidFill>
                  <a:srgbClr val="D3D3D3"/>
                </a:solidFill>
              </a:rPr>
              <a:t>minWordLength</a:t>
            </a:r>
            <a:r>
              <a:rPr lang="es-ES" dirty="0">
                <a:solidFill>
                  <a:srgbClr val="D3D3D3"/>
                </a:solidFill>
              </a:rPr>
              <a:t> = 2, </a:t>
            </a:r>
            <a:r>
              <a:rPr lang="es-ES" dirty="0" err="1">
                <a:solidFill>
                  <a:srgbClr val="D3D3D3"/>
                </a:solidFill>
              </a:rPr>
              <a:t>removeNumbers</a:t>
            </a:r>
            <a:r>
              <a:rPr lang="es-ES" dirty="0">
                <a:solidFill>
                  <a:srgbClr val="D3D3D3"/>
                </a:solidFill>
              </a:rPr>
              <a:t> = TRUE, </a:t>
            </a:r>
            <a:r>
              <a:rPr lang="es-ES" dirty="0" err="1">
                <a:solidFill>
                  <a:srgbClr val="D3D3D3"/>
                </a:solidFill>
              </a:rPr>
              <a:t>removePunctuation</a:t>
            </a:r>
            <a:r>
              <a:rPr lang="es-ES" dirty="0">
                <a:solidFill>
                  <a:srgbClr val="D3D3D3"/>
                </a:solidFill>
              </a:rPr>
              <a:t> = TRUE))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Fase de </a:t>
            </a:r>
            <a:r>
              <a:rPr lang="es-ES" dirty="0">
                <a:solidFill>
                  <a:srgbClr val="88398A"/>
                </a:solidFill>
              </a:rPr>
              <a:t>machine </a:t>
            </a:r>
            <a:r>
              <a:rPr lang="es-ES" dirty="0" err="1">
                <a:solidFill>
                  <a:srgbClr val="88398A"/>
                </a:solidFill>
              </a:rPr>
              <a:t>learning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5E446C-A5BA-4AB2-B253-A2DEA5CC5D37}"/>
              </a:ext>
            </a:extLst>
          </p:cNvPr>
          <p:cNvSpPr/>
          <p:nvPr/>
        </p:nvSpPr>
        <p:spPr>
          <a:xfrm>
            <a:off x="591425" y="1584700"/>
            <a:ext cx="3066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88398A"/>
                </a:solidFill>
                <a:latin typeface="Helvetica Neue"/>
              </a:rPr>
              <a:t># La función de armonía </a:t>
            </a:r>
            <a:r>
              <a:rPr lang="es-ES" sz="1600" dirty="0" err="1"/>
              <a:t>harmonicMean</a:t>
            </a:r>
            <a:r>
              <a:rPr lang="es-ES" sz="1600" dirty="0"/>
              <a:t> &lt;- </a:t>
            </a:r>
            <a:r>
              <a:rPr lang="es-ES" sz="1600" dirty="0" err="1"/>
              <a:t>function</a:t>
            </a:r>
            <a:r>
              <a:rPr lang="es-ES" sz="1600" dirty="0"/>
              <a:t>(</a:t>
            </a:r>
            <a:r>
              <a:rPr lang="es-ES" sz="1600" dirty="0" err="1"/>
              <a:t>logLikelihoods</a:t>
            </a:r>
            <a:r>
              <a:rPr lang="es-ES" sz="1600" dirty="0"/>
              <a:t>, </a:t>
            </a:r>
            <a:r>
              <a:rPr lang="es-ES" sz="1600" dirty="0" err="1"/>
              <a:t>precision</a:t>
            </a:r>
            <a:r>
              <a:rPr lang="es-ES" sz="1600" dirty="0"/>
              <a:t> = 2000L) {  </a:t>
            </a:r>
            <a:r>
              <a:rPr lang="es-ES" sz="1600" dirty="0" err="1"/>
              <a:t>llMed</a:t>
            </a:r>
            <a:r>
              <a:rPr lang="es-ES" sz="1600" dirty="0"/>
              <a:t> &lt;-median(</a:t>
            </a:r>
            <a:r>
              <a:rPr lang="es-ES" sz="1600" dirty="0" err="1"/>
              <a:t>logLikelihoods</a:t>
            </a:r>
            <a:r>
              <a:rPr lang="es-ES" sz="1600" dirty="0"/>
              <a:t>)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as.double</a:t>
            </a:r>
            <a:r>
              <a:rPr lang="es-ES" sz="1600" dirty="0"/>
              <a:t>(</a:t>
            </a:r>
            <a:r>
              <a:rPr lang="es-ES" sz="1600" dirty="0" err="1"/>
              <a:t>llMed</a:t>
            </a:r>
            <a:r>
              <a:rPr lang="es-ES" sz="1600" dirty="0"/>
              <a:t> - log(mean(</a:t>
            </a:r>
            <a:r>
              <a:rPr lang="es-ES" sz="1600" dirty="0" err="1"/>
              <a:t>exp</a:t>
            </a:r>
            <a:r>
              <a:rPr lang="es-ES" sz="1600" dirty="0"/>
              <a:t>(-</a:t>
            </a:r>
            <a:r>
              <a:rPr lang="es-ES" sz="1600" dirty="0" err="1"/>
              <a:t>mpfr</a:t>
            </a:r>
            <a:r>
              <a:rPr lang="es-ES" sz="1600" dirty="0"/>
              <a:t>(</a:t>
            </a:r>
            <a:r>
              <a:rPr lang="es-ES" sz="1600" dirty="0" err="1"/>
              <a:t>logLikelihoods</a:t>
            </a:r>
            <a:r>
              <a:rPr lang="es-ES" sz="1600" dirty="0"/>
              <a:t>, </a:t>
            </a:r>
            <a:r>
              <a:rPr lang="es-ES" sz="1600" dirty="0" err="1"/>
              <a:t>prec</a:t>
            </a:r>
            <a:r>
              <a:rPr lang="es-ES" sz="1600" dirty="0"/>
              <a:t> = </a:t>
            </a:r>
            <a:r>
              <a:rPr lang="es-ES" sz="1600" dirty="0" err="1"/>
              <a:t>precision</a:t>
            </a:r>
            <a:r>
              <a:rPr lang="es-ES" sz="1600" dirty="0"/>
              <a:t>) + </a:t>
            </a:r>
            <a:r>
              <a:rPr lang="es-ES" sz="1600" dirty="0" err="1"/>
              <a:t>llMed</a:t>
            </a:r>
            <a:r>
              <a:rPr lang="es-ES" sz="1600" dirty="0"/>
              <a:t>))))}</a:t>
            </a:r>
          </a:p>
        </p:txBody>
      </p:sp>
      <p:sp>
        <p:nvSpPr>
          <p:cNvPr id="8" name="Shape 128">
            <a:extLst>
              <a:ext uri="{FF2B5EF4-FFF2-40B4-BE49-F238E27FC236}">
                <a16:creationId xmlns:a16="http://schemas.microsoft.com/office/drawing/2014/main" id="{1EF99D6D-9085-4ACD-A482-DCFE9BFF3F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363433" y="750631"/>
            <a:ext cx="3722234" cy="3427673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>
                <a:solidFill>
                  <a:srgbClr val="FFFFFF"/>
                </a:solidFill>
              </a:rPr>
              <a:t>#Pre-procesamiento</a:t>
            </a:r>
            <a:endParaRPr lang="en" b="1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seqk</a:t>
            </a:r>
            <a:r>
              <a:rPr lang="es-ES" dirty="0">
                <a:solidFill>
                  <a:srgbClr val="D3D3D3"/>
                </a:solidFill>
              </a:rPr>
              <a:t> &lt;- </a:t>
            </a:r>
            <a:r>
              <a:rPr lang="es-ES" dirty="0" err="1">
                <a:solidFill>
                  <a:srgbClr val="D3D3D3"/>
                </a:solidFill>
              </a:rPr>
              <a:t>seq</a:t>
            </a:r>
            <a:r>
              <a:rPr lang="es-ES" dirty="0">
                <a:solidFill>
                  <a:srgbClr val="D3D3D3"/>
                </a:solidFill>
              </a:rPr>
              <a:t>(2, 100, 1)</a:t>
            </a: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burnin</a:t>
            </a:r>
            <a:r>
              <a:rPr lang="es-ES" dirty="0">
                <a:solidFill>
                  <a:srgbClr val="D3D3D3"/>
                </a:solidFill>
              </a:rPr>
              <a:t> &lt;- 1000</a:t>
            </a: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iter</a:t>
            </a:r>
            <a:r>
              <a:rPr lang="es-ES" dirty="0">
                <a:solidFill>
                  <a:srgbClr val="D3D3D3"/>
                </a:solidFill>
              </a:rPr>
              <a:t> &lt;- 1000</a:t>
            </a: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keep</a:t>
            </a:r>
            <a:r>
              <a:rPr lang="es-ES" dirty="0">
                <a:solidFill>
                  <a:srgbClr val="D3D3D3"/>
                </a:solidFill>
              </a:rPr>
              <a:t> &lt;- 50</a:t>
            </a:r>
          </a:p>
          <a:p>
            <a:pPr lvl="0">
              <a:buNone/>
            </a:pPr>
            <a:r>
              <a:rPr lang="es-ES" dirty="0" err="1">
                <a:solidFill>
                  <a:srgbClr val="D3D3D3"/>
                </a:solidFill>
              </a:rPr>
              <a:t>system.time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fitted_many</a:t>
            </a:r>
            <a:r>
              <a:rPr lang="es-ES" dirty="0">
                <a:solidFill>
                  <a:srgbClr val="D3D3D3"/>
                </a:solidFill>
              </a:rPr>
              <a:t> &lt;- </a:t>
            </a:r>
            <a:r>
              <a:rPr lang="es-ES" dirty="0" err="1">
                <a:solidFill>
                  <a:srgbClr val="D3D3D3"/>
                </a:solidFill>
              </a:rPr>
              <a:t>lapply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seqk</a:t>
            </a:r>
            <a:r>
              <a:rPr lang="es-ES" dirty="0">
                <a:solidFill>
                  <a:srgbClr val="D3D3D3"/>
                </a:solidFill>
              </a:rPr>
              <a:t>, </a:t>
            </a:r>
            <a:r>
              <a:rPr lang="es-ES" dirty="0" err="1">
                <a:solidFill>
                  <a:srgbClr val="D3D3D3"/>
                </a:solidFill>
              </a:rPr>
              <a:t>function</a:t>
            </a:r>
            <a:r>
              <a:rPr lang="es-ES" dirty="0">
                <a:solidFill>
                  <a:srgbClr val="D3D3D3"/>
                </a:solidFill>
              </a:rPr>
              <a:t>(k) </a:t>
            </a:r>
            <a:r>
              <a:rPr lang="es-ES" dirty="0" err="1">
                <a:solidFill>
                  <a:srgbClr val="D3D3D3"/>
                </a:solidFill>
              </a:rPr>
              <a:t>topicmodels</a:t>
            </a:r>
            <a:r>
              <a:rPr lang="es-ES" dirty="0">
                <a:solidFill>
                  <a:srgbClr val="D3D3D3"/>
                </a:solidFill>
              </a:rPr>
              <a:t>::LDA(</a:t>
            </a:r>
            <a:r>
              <a:rPr lang="es-ES" dirty="0" err="1">
                <a:solidFill>
                  <a:srgbClr val="D3D3D3"/>
                </a:solidFill>
              </a:rPr>
              <a:t>statmreduced.dtm</a:t>
            </a:r>
            <a:r>
              <a:rPr lang="es-ES" dirty="0">
                <a:solidFill>
                  <a:srgbClr val="D3D3D3"/>
                </a:solidFill>
              </a:rPr>
              <a:t>, k = k,                                                                   </a:t>
            </a:r>
            <a:r>
              <a:rPr lang="es-ES" dirty="0" err="1">
                <a:solidFill>
                  <a:srgbClr val="D3D3D3"/>
                </a:solidFill>
              </a:rPr>
              <a:t>method</a:t>
            </a:r>
            <a:r>
              <a:rPr lang="es-ES" dirty="0">
                <a:solidFill>
                  <a:srgbClr val="D3D3D3"/>
                </a:solidFill>
              </a:rPr>
              <a:t> = "</a:t>
            </a:r>
            <a:r>
              <a:rPr lang="es-ES" dirty="0" err="1">
                <a:solidFill>
                  <a:srgbClr val="D3D3D3"/>
                </a:solidFill>
              </a:rPr>
              <a:t>Gibbs",control</a:t>
            </a:r>
            <a:r>
              <a:rPr lang="es-ES" dirty="0">
                <a:solidFill>
                  <a:srgbClr val="D3D3D3"/>
                </a:solidFill>
              </a:rPr>
              <a:t> = </a:t>
            </a:r>
            <a:r>
              <a:rPr lang="es-ES" dirty="0" err="1">
                <a:solidFill>
                  <a:srgbClr val="D3D3D3"/>
                </a:solidFill>
              </a:rPr>
              <a:t>list</a:t>
            </a:r>
            <a:r>
              <a:rPr lang="es-ES" dirty="0">
                <a:solidFill>
                  <a:srgbClr val="D3D3D3"/>
                </a:solidFill>
              </a:rPr>
              <a:t>(</a:t>
            </a:r>
            <a:r>
              <a:rPr lang="es-ES" dirty="0" err="1">
                <a:solidFill>
                  <a:srgbClr val="D3D3D3"/>
                </a:solidFill>
              </a:rPr>
              <a:t>burnin</a:t>
            </a:r>
            <a:r>
              <a:rPr lang="es-ES" dirty="0">
                <a:solidFill>
                  <a:srgbClr val="D3D3D3"/>
                </a:solidFill>
              </a:rPr>
              <a:t> = </a:t>
            </a:r>
            <a:r>
              <a:rPr lang="es-ES" dirty="0" err="1">
                <a:solidFill>
                  <a:srgbClr val="D3D3D3"/>
                </a:solidFill>
              </a:rPr>
              <a:t>burnin</a:t>
            </a:r>
            <a:r>
              <a:rPr lang="es-ES" dirty="0">
                <a:solidFill>
                  <a:srgbClr val="D3D3D3"/>
                </a:solidFill>
              </a:rPr>
              <a:t>,                                                                                                     </a:t>
            </a:r>
            <a:r>
              <a:rPr lang="es-ES" dirty="0" err="1">
                <a:solidFill>
                  <a:srgbClr val="D3D3D3"/>
                </a:solidFill>
              </a:rPr>
              <a:t>iter</a:t>
            </a:r>
            <a:r>
              <a:rPr lang="es-ES" dirty="0">
                <a:solidFill>
                  <a:srgbClr val="D3D3D3"/>
                </a:solidFill>
              </a:rPr>
              <a:t> = </a:t>
            </a:r>
            <a:r>
              <a:rPr lang="es-ES" dirty="0" err="1">
                <a:solidFill>
                  <a:srgbClr val="D3D3D3"/>
                </a:solidFill>
              </a:rPr>
              <a:t>iter</a:t>
            </a:r>
            <a:r>
              <a:rPr lang="es-ES" dirty="0">
                <a:solidFill>
                  <a:srgbClr val="D3D3D3"/>
                </a:solidFill>
              </a:rPr>
              <a:t>, </a:t>
            </a:r>
            <a:r>
              <a:rPr lang="es-ES" dirty="0" err="1">
                <a:solidFill>
                  <a:srgbClr val="D3D3D3"/>
                </a:solidFill>
              </a:rPr>
              <a:t>keep</a:t>
            </a:r>
            <a:r>
              <a:rPr lang="es-ES" dirty="0">
                <a:solidFill>
                  <a:srgbClr val="D3D3D3"/>
                </a:solidFill>
              </a:rPr>
              <a:t> = </a:t>
            </a:r>
            <a:r>
              <a:rPr lang="es-ES" dirty="0" err="1">
                <a:solidFill>
                  <a:srgbClr val="D3D3D3"/>
                </a:solidFill>
              </a:rPr>
              <a:t>keep</a:t>
            </a:r>
            <a:r>
              <a:rPr lang="es-ES" dirty="0">
                <a:solidFill>
                  <a:srgbClr val="D3D3D3"/>
                </a:solidFill>
              </a:rPr>
              <a:t>) )))</a:t>
            </a:r>
          </a:p>
        </p:txBody>
      </p:sp>
    </p:spTree>
    <p:extLst>
      <p:ext uri="{BB962C8B-B14F-4D97-AF65-F5344CB8AC3E}">
        <p14:creationId xmlns:p14="http://schemas.microsoft.com/office/powerpoint/2010/main" val="414433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>
            <a:extLst>
              <a:ext uri="{FF2B5EF4-FFF2-40B4-BE49-F238E27FC236}">
                <a16:creationId xmlns:a16="http://schemas.microsoft.com/office/drawing/2014/main" id="{7C8E6161-B663-4E8A-ADE2-9575D122C98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0"/>
          <a:stretch/>
        </p:blipFill>
        <p:spPr bwMode="auto">
          <a:xfrm>
            <a:off x="229575" y="296813"/>
            <a:ext cx="6740720" cy="4604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393225" y="417095"/>
            <a:ext cx="5408628" cy="449720"/>
          </a:xfrm>
          <a:prstGeom prst="rect">
            <a:avLst/>
          </a:prstGeom>
          <a:solidFill>
            <a:srgbClr val="D3D3D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Óptimo número de tópicos es 12</a:t>
            </a:r>
            <a:endParaRPr lang="e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66FA56E-18FC-448A-BE62-4EBD2F7C0C9C}"/>
              </a:ext>
            </a:extLst>
          </p:cNvPr>
          <p:cNvCxnSpPr>
            <a:cxnSpLocks/>
          </p:cNvCxnSpPr>
          <p:nvPr/>
        </p:nvCxnSpPr>
        <p:spPr>
          <a:xfrm>
            <a:off x="2085473" y="1082842"/>
            <a:ext cx="0" cy="3080084"/>
          </a:xfrm>
          <a:prstGeom prst="line">
            <a:avLst/>
          </a:prstGeom>
          <a:ln w="19050">
            <a:solidFill>
              <a:srgbClr val="8839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9600" dirty="0">
                <a:solidFill>
                  <a:srgbClr val="88398A"/>
                </a:solidFill>
              </a:rPr>
              <a:t>TEORIA</a:t>
            </a:r>
            <a:r>
              <a:rPr lang="en" sz="9600" dirty="0">
                <a:solidFill>
                  <a:srgbClr val="88398A"/>
                </a:solidFill>
              </a:rPr>
              <a:t> </a:t>
            </a:r>
            <a:r>
              <a:rPr lang="es-ES" sz="9600" dirty="0">
                <a:solidFill>
                  <a:srgbClr val="88398A"/>
                </a:solidFill>
              </a:rPr>
              <a:t>DE GRÁFICOS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036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-ES" dirty="0"/>
              <a:t>Red conceptual</a:t>
            </a:r>
            <a:r>
              <a:rPr lang="en" dirty="0"/>
              <a:t> </a:t>
            </a:r>
            <a:r>
              <a:rPr lang="es-ES" dirty="0">
                <a:solidFill>
                  <a:srgbClr val="000000"/>
                </a:solidFill>
              </a:rPr>
              <a:t>bimodal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385741"/>
            <a:ext cx="3521538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Un actor </a:t>
            </a:r>
            <a:r>
              <a:rPr lang="en" dirty="0">
                <a:solidFill>
                  <a:schemeClr val="dk1"/>
                </a:solidFill>
                <a:sym typeface="Wingdings" panose="05000000000000000000" pitchFamily="2" charset="2"/>
              </a:rPr>
              <a:t></a:t>
            </a:r>
            <a:r>
              <a:rPr lang="en" dirty="0">
                <a:solidFill>
                  <a:schemeClr val="dk1"/>
                </a:solidFill>
              </a:rPr>
              <a:t> vari</a:t>
            </a:r>
            <a:r>
              <a:rPr lang="es-ES" dirty="0">
                <a:solidFill>
                  <a:schemeClr val="dk1"/>
                </a:solidFill>
              </a:rPr>
              <a:t>os discursos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</a:pPr>
            <a:r>
              <a:rPr lang="es-ES" dirty="0">
                <a:solidFill>
                  <a:schemeClr val="dk1"/>
                </a:solidFill>
              </a:rPr>
              <a:t>Un discurso </a:t>
            </a:r>
            <a:r>
              <a:rPr lang="es-ES" dirty="0">
                <a:solidFill>
                  <a:schemeClr val="dk1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</a:rPr>
              <a:t> varios tópicos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</a:pPr>
            <a:r>
              <a:rPr lang="es-ES" dirty="0">
                <a:solidFill>
                  <a:schemeClr val="dk1"/>
                </a:solidFill>
              </a:rPr>
              <a:t>Un actor </a:t>
            </a:r>
            <a:r>
              <a:rPr lang="es-ES" dirty="0">
                <a:solidFill>
                  <a:schemeClr val="dk1"/>
                </a:solidFill>
                <a:sym typeface="Wingdings" panose="05000000000000000000" pitchFamily="2" charset="2"/>
              </a:rPr>
              <a:t> varios tópicos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sym typeface="Wingdings" panose="05000000000000000000" pitchFamily="2" charset="2"/>
              </a:rPr>
              <a:t>V</a:t>
            </a:r>
            <a:r>
              <a:rPr lang="es-ES" dirty="0">
                <a:solidFill>
                  <a:schemeClr val="dk1"/>
                </a:solidFill>
                <a:sym typeface="Wingdings" panose="05000000000000000000" pitchFamily="2" charset="2"/>
              </a:rPr>
              <a:t>arios actores comparten el mismo tópico.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521FA430-8B92-4D68-983F-57D20EAD2BD7}"/>
              </a:ext>
            </a:extLst>
          </p:cNvPr>
          <p:cNvPicPr/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2" y="1130417"/>
            <a:ext cx="4811023" cy="37137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Iniciando nuestro </a:t>
            </a:r>
            <a:r>
              <a:rPr lang="es-ES" dirty="0">
                <a:solidFill>
                  <a:srgbClr val="88398A"/>
                </a:solidFill>
              </a:rPr>
              <a:t>análisis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35798" y="2767913"/>
            <a:ext cx="3383027" cy="182013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>
                <a:solidFill>
                  <a:srgbClr val="FFFFFF"/>
                </a:solidFill>
              </a:rPr>
              <a:t>#</a:t>
            </a:r>
            <a:r>
              <a:rPr lang="en-US" b="1" dirty="0" err="1">
                <a:solidFill>
                  <a:srgbClr val="FFFFFF"/>
                </a:solidFill>
              </a:rPr>
              <a:t>Cargando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informaci</a:t>
            </a:r>
            <a:r>
              <a:rPr lang="es-ES" b="1" dirty="0" err="1">
                <a:solidFill>
                  <a:srgbClr val="FFFFFF"/>
                </a:solidFill>
              </a:rPr>
              <a:t>ón</a:t>
            </a:r>
            <a:endParaRPr lang="en" b="1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 err="1">
                <a:solidFill>
                  <a:srgbClr val="D3D3D3"/>
                </a:solidFill>
              </a:rPr>
              <a:t>setwd</a:t>
            </a:r>
            <a:r>
              <a:rPr lang="en-US" dirty="0">
                <a:solidFill>
                  <a:srgbClr val="D3D3D3"/>
                </a:solidFill>
              </a:rPr>
              <a:t>(“</a:t>
            </a:r>
            <a:r>
              <a:rPr lang="en-US" dirty="0" err="1">
                <a:solidFill>
                  <a:srgbClr val="D3D3D3"/>
                </a:solidFill>
              </a:rPr>
              <a:t>direccion</a:t>
            </a:r>
            <a:r>
              <a:rPr lang="en-US" dirty="0">
                <a:solidFill>
                  <a:srgbClr val="D3D3D3"/>
                </a:solidFill>
              </a:rPr>
              <a:t>")</a:t>
            </a:r>
          </a:p>
          <a:p>
            <a:pPr lvl="0">
              <a:buNone/>
            </a:pPr>
            <a:r>
              <a:rPr lang="en-US" dirty="0">
                <a:solidFill>
                  <a:srgbClr val="D3D3D3"/>
                </a:solidFill>
              </a:rPr>
              <a:t>links &lt;-read.csv("links.csv", </a:t>
            </a:r>
            <a:r>
              <a:rPr lang="en-US" dirty="0" err="1">
                <a:solidFill>
                  <a:srgbClr val="D3D3D3"/>
                </a:solidFill>
              </a:rPr>
              <a:t>sep</a:t>
            </a:r>
            <a:r>
              <a:rPr lang="en-US" dirty="0">
                <a:solidFill>
                  <a:srgbClr val="D3D3D3"/>
                </a:solidFill>
              </a:rPr>
              <a:t>=';', header=TRUE)</a:t>
            </a:r>
          </a:p>
          <a:p>
            <a:pPr lvl="0">
              <a:buNone/>
            </a:pPr>
            <a:r>
              <a:rPr lang="en-US" dirty="0">
                <a:solidFill>
                  <a:srgbClr val="D3D3D3"/>
                </a:solidFill>
              </a:rPr>
              <a:t>nodes &lt;-read.csv("nodes.csv", </a:t>
            </a:r>
            <a:r>
              <a:rPr lang="en-US" dirty="0" err="1">
                <a:solidFill>
                  <a:srgbClr val="D3D3D3"/>
                </a:solidFill>
              </a:rPr>
              <a:t>sep</a:t>
            </a:r>
            <a:r>
              <a:rPr lang="en-US" dirty="0">
                <a:solidFill>
                  <a:srgbClr val="D3D3D3"/>
                </a:solidFill>
              </a:rPr>
              <a:t>=';', header=TRUE)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5E446C-A5BA-4AB2-B253-A2DEA5CC5D37}"/>
              </a:ext>
            </a:extLst>
          </p:cNvPr>
          <p:cNvSpPr/>
          <p:nvPr/>
        </p:nvSpPr>
        <p:spPr>
          <a:xfrm>
            <a:off x="591425" y="1584700"/>
            <a:ext cx="3327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88398A"/>
                </a:solidFill>
                <a:latin typeface="Helvetica Neue"/>
              </a:rPr>
              <a:t># </a:t>
            </a:r>
            <a:r>
              <a:rPr lang="es-ES" sz="1800" b="1" dirty="0">
                <a:solidFill>
                  <a:srgbClr val="88398A"/>
                </a:solidFill>
                <a:latin typeface="Helvetica Neue"/>
                <a:sym typeface="Helvetica Neue"/>
              </a:rPr>
              <a:t>paquetes necesarios</a:t>
            </a:r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statnet</a:t>
            </a:r>
            <a:r>
              <a:rPr lang="es-ES" dirty="0"/>
              <a:t>)</a:t>
            </a:r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network</a:t>
            </a:r>
            <a:r>
              <a:rPr lang="es-ES" dirty="0"/>
              <a:t>)</a:t>
            </a:r>
          </a:p>
        </p:txBody>
      </p:sp>
      <p:sp>
        <p:nvSpPr>
          <p:cNvPr id="8" name="Shape 128">
            <a:extLst>
              <a:ext uri="{FF2B5EF4-FFF2-40B4-BE49-F238E27FC236}">
                <a16:creationId xmlns:a16="http://schemas.microsoft.com/office/drawing/2014/main" id="{1EF99D6D-9085-4ACD-A482-DCFE9BFF3F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88476" y="815545"/>
            <a:ext cx="3476367" cy="89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>
                <a:solidFill>
                  <a:srgbClr val="88398A"/>
                </a:solidFill>
                <a:cs typeface="Arial"/>
                <a:sym typeface="Arial"/>
              </a:rPr>
              <a:t># Creando redes</a:t>
            </a:r>
            <a:endParaRPr lang="en" b="1" dirty="0">
              <a:solidFill>
                <a:srgbClr val="88398A"/>
              </a:solidFill>
              <a:cs typeface="Arial"/>
              <a:sym typeface="Arial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 &lt;-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as.network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(links[,1:2])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plot(g)</a:t>
            </a: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EC0972-30E9-45D8-8DA4-7F86E1810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3" t="52294" r="46997" b="13193"/>
          <a:stretch/>
        </p:blipFill>
        <p:spPr>
          <a:xfrm>
            <a:off x="4761470" y="1708067"/>
            <a:ext cx="2875005" cy="29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 Resultados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Mejorando la visualización y procesando la red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108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9600" dirty="0">
                <a:solidFill>
                  <a:srgbClr val="88398A"/>
                </a:solidFill>
              </a:rPr>
              <a:t>CÓMO</a:t>
            </a:r>
            <a:br>
              <a:rPr lang="es-ES" sz="9600" dirty="0">
                <a:solidFill>
                  <a:srgbClr val="88398A"/>
                </a:solidFill>
              </a:rPr>
            </a:br>
            <a:r>
              <a:rPr lang="es-ES" sz="9600" dirty="0">
                <a:solidFill>
                  <a:srgbClr val="88398A"/>
                </a:solidFill>
              </a:rPr>
              <a:t>MEJORO?</a:t>
            </a:r>
            <a:endParaRPr lang="en" sz="9600" dirty="0">
              <a:solidFill>
                <a:srgbClr val="8839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491442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Qué</a:t>
            </a:r>
            <a:r>
              <a:rPr lang="en" dirty="0"/>
              <a:t> </a:t>
            </a:r>
            <a:r>
              <a:rPr lang="en" dirty="0">
                <a:solidFill>
                  <a:srgbClr val="88398A"/>
                </a:solidFill>
              </a:rPr>
              <a:t>veremos?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TOPIC MODELLING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IGRAPH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STATNET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NETWORK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032C0-679E-4083-A66B-D01D5298C0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sz="2800" dirty="0"/>
              <a:t>MÉTODOS</a:t>
            </a:r>
          </a:p>
          <a:p>
            <a:r>
              <a:rPr lang="es-ES" sz="2800" dirty="0"/>
              <a:t>PROCEDIMIENTO</a:t>
            </a:r>
          </a:p>
          <a:p>
            <a:r>
              <a:rPr lang="es-ES" sz="2800" dirty="0"/>
              <a:t>RESULTADOS</a:t>
            </a:r>
          </a:p>
          <a:p>
            <a:pPr lvl="5"/>
            <a:r>
              <a:rPr lang="es-ES" sz="2800" dirty="0"/>
              <a:t>Mejoras</a:t>
            </a:r>
          </a:p>
          <a:p>
            <a:pPr lvl="5"/>
            <a:r>
              <a:rPr lang="es-ES" sz="2800" dirty="0"/>
              <a:t>Otras opciones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67311" y="348359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Mejorando la </a:t>
            </a:r>
            <a:r>
              <a:rPr lang="es-ES" dirty="0">
                <a:solidFill>
                  <a:srgbClr val="88398A"/>
                </a:solidFill>
              </a:rPr>
              <a:t>visualización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8" name="Shape 128">
            <a:extLst>
              <a:ext uri="{FF2B5EF4-FFF2-40B4-BE49-F238E27FC236}">
                <a16:creationId xmlns:a16="http://schemas.microsoft.com/office/drawing/2014/main" id="{1EF99D6D-9085-4ACD-A482-DCFE9BFF3F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853727" y="1343121"/>
            <a:ext cx="3311610" cy="347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plot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g,displaylabels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=TRUE, 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main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="a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smoother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plot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",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label.cex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=0.5,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label.pos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=0,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label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g %v% "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aeroname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",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boxed.labels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=TRUE,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label.bg="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white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",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arrowhead.cex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=0.8,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edge.lty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=0.5,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edge.lwd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apply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(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as.matrix.network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(g,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attrname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 "HTECH"),c(1,2),     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FUN=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(x)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ceiling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sqrt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(x))),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="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kamadakawai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",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edge.curve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=0.01,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usecurve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=TRUE,</a:t>
            </a:r>
          </a:p>
          <a:p>
            <a:pPr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vertex.cex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=0.8*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sqrt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degree</a:t>
            </a:r>
            <a:r>
              <a:rPr lang="es-E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(g)))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C1495513-F558-492E-9656-88A4A5F07EA9}"/>
              </a:ext>
            </a:extLst>
          </p:cNvPr>
          <p:cNvGrpSpPr/>
          <p:nvPr/>
        </p:nvGrpSpPr>
        <p:grpSpPr>
          <a:xfrm>
            <a:off x="3901150" y="1146321"/>
            <a:ext cx="4848029" cy="1368192"/>
            <a:chOff x="3155197" y="1146321"/>
            <a:chExt cx="4848029" cy="1368192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BF58204-EB53-46C7-891E-6D2F5D17A703}"/>
                </a:ext>
              </a:extLst>
            </p:cNvPr>
            <p:cNvSpPr txBox="1"/>
            <p:nvPr/>
          </p:nvSpPr>
          <p:spPr>
            <a:xfrm>
              <a:off x="4935109" y="1146321"/>
              <a:ext cx="2406428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Categoría de etiqueta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45F16E9-7669-4B9E-A6CC-50777F625E3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3522655" y="1330987"/>
              <a:ext cx="1412454" cy="838682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B2EFCAB-8B0F-46D6-AC0D-796226E3F689}"/>
                </a:ext>
              </a:extLst>
            </p:cNvPr>
            <p:cNvSpPr txBox="1"/>
            <p:nvPr/>
          </p:nvSpPr>
          <p:spPr>
            <a:xfrm>
              <a:off x="4978039" y="1727826"/>
              <a:ext cx="3025187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Contorno blanco alrededor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0522B4D-FC1B-407D-8069-E01490E99AE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3155197" y="1912492"/>
              <a:ext cx="1822842" cy="602021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7B8E0C00-EBCD-4F11-BF97-5F78BF9789C1}"/>
              </a:ext>
            </a:extLst>
          </p:cNvPr>
          <p:cNvSpPr/>
          <p:nvPr/>
        </p:nvSpPr>
        <p:spPr>
          <a:xfrm>
            <a:off x="3793953" y="2310034"/>
            <a:ext cx="72189" cy="391123"/>
          </a:xfrm>
          <a:prstGeom prst="rightBrace">
            <a:avLst/>
          </a:prstGeom>
          <a:ln>
            <a:solidFill>
              <a:srgbClr val="883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33EA2012-3A2C-414F-BC36-708E01244831}"/>
              </a:ext>
            </a:extLst>
          </p:cNvPr>
          <p:cNvGrpSpPr/>
          <p:nvPr/>
        </p:nvGrpSpPr>
        <p:grpSpPr>
          <a:xfrm>
            <a:off x="3200395" y="2257387"/>
            <a:ext cx="4711393" cy="970948"/>
            <a:chOff x="2454442" y="2257387"/>
            <a:chExt cx="4711393" cy="970948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08324E9-FC93-41F7-B004-C3F74B10B5B1}"/>
                </a:ext>
              </a:extLst>
            </p:cNvPr>
            <p:cNvSpPr txBox="1"/>
            <p:nvPr/>
          </p:nvSpPr>
          <p:spPr>
            <a:xfrm>
              <a:off x="4993755" y="2257387"/>
              <a:ext cx="2172080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Líneas con flechas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9BB5A302-7CF9-42CB-A8C6-DF932061EF5D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048000" y="2442053"/>
              <a:ext cx="1945755" cy="385859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EB66E15-1424-4D4D-8C0A-AADFD5029A27}"/>
                </a:ext>
              </a:extLst>
            </p:cNvPr>
            <p:cNvSpPr txBox="1"/>
            <p:nvPr/>
          </p:nvSpPr>
          <p:spPr>
            <a:xfrm>
              <a:off x="4993755" y="2859003"/>
              <a:ext cx="2040382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Tamaño de línea</a:t>
              </a: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A79DABA9-6F27-4BBB-B2F8-C161E8F3B8EF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454442" y="3043669"/>
              <a:ext cx="2539313" cy="14042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6DEB1F3-9420-4DC9-B540-7F482A333C0A}"/>
              </a:ext>
            </a:extLst>
          </p:cNvPr>
          <p:cNvGrpSpPr/>
          <p:nvPr/>
        </p:nvGrpSpPr>
        <p:grpSpPr>
          <a:xfrm>
            <a:off x="3793953" y="619136"/>
            <a:ext cx="4013351" cy="3674005"/>
            <a:chOff x="3048000" y="619136"/>
            <a:chExt cx="4013351" cy="3674005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D700BD8-9A5F-4694-B03F-7A7EEBCF004A}"/>
                </a:ext>
              </a:extLst>
            </p:cNvPr>
            <p:cNvSpPr txBox="1"/>
            <p:nvPr/>
          </p:nvSpPr>
          <p:spPr>
            <a:xfrm>
              <a:off x="4978039" y="619136"/>
              <a:ext cx="1255472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Suavizado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F787E693-B4CB-466F-8BB9-09691667065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3400927" y="803802"/>
              <a:ext cx="1577112" cy="968851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A1EC960-FBEA-40DB-99D6-106229C1CFB3}"/>
                </a:ext>
              </a:extLst>
            </p:cNvPr>
            <p:cNvSpPr txBox="1"/>
            <p:nvPr/>
          </p:nvSpPr>
          <p:spPr>
            <a:xfrm>
              <a:off x="4978039" y="3923809"/>
              <a:ext cx="2083312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800" dirty="0" err="1">
                  <a:solidFill>
                    <a:srgbClr val="D3D3D3"/>
                  </a:solidFill>
                  <a:latin typeface="Helvetica Neue"/>
                  <a:sym typeface="Helvetica Neue"/>
                </a:rPr>
                <a:t>Edgebounding</a:t>
              </a:r>
              <a:endParaRPr lang="es-ES" sz="1800" dirty="0">
                <a:solidFill>
                  <a:srgbClr val="D3D3D3"/>
                </a:solidFill>
                <a:latin typeface="Helvetica Neue"/>
                <a:sym typeface="Helvetica Neue"/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5CB94A68-3634-4FAD-9F9E-C4A85B8F3744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048000" y="4108475"/>
              <a:ext cx="1930039" cy="87874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39078C76-D90E-458A-BF3D-FCDDC67B4E5D}"/>
              </a:ext>
            </a:extLst>
          </p:cNvPr>
          <p:cNvSpPr/>
          <p:nvPr/>
        </p:nvSpPr>
        <p:spPr>
          <a:xfrm>
            <a:off x="3633532" y="4000788"/>
            <a:ext cx="72189" cy="391123"/>
          </a:xfrm>
          <a:prstGeom prst="rightBrace">
            <a:avLst/>
          </a:prstGeom>
          <a:ln>
            <a:solidFill>
              <a:srgbClr val="883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9DD133C-7B1F-46B5-80EE-67C23AD027F5}"/>
              </a:ext>
            </a:extLst>
          </p:cNvPr>
          <p:cNvGrpSpPr/>
          <p:nvPr/>
        </p:nvGrpSpPr>
        <p:grpSpPr>
          <a:xfrm>
            <a:off x="4146880" y="3380611"/>
            <a:ext cx="3660424" cy="1409840"/>
            <a:chOff x="3400927" y="3380611"/>
            <a:chExt cx="3660424" cy="1409840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E384D4A-D8C2-452D-B494-3C5F08AE05ED}"/>
                </a:ext>
              </a:extLst>
            </p:cNvPr>
            <p:cNvSpPr txBox="1"/>
            <p:nvPr/>
          </p:nvSpPr>
          <p:spPr>
            <a:xfrm>
              <a:off x="4978039" y="3380611"/>
              <a:ext cx="2083312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Columna de datos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E6E72340-C56D-4728-AECB-17E1B6F310D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3400927" y="3473201"/>
              <a:ext cx="1577112" cy="92076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13D82690-E843-4A75-9631-E21F1409D969}"/>
                </a:ext>
              </a:extLst>
            </p:cNvPr>
            <p:cNvSpPr txBox="1"/>
            <p:nvPr/>
          </p:nvSpPr>
          <p:spPr>
            <a:xfrm>
              <a:off x="4972290" y="4421119"/>
              <a:ext cx="2083312" cy="369332"/>
            </a:xfrm>
            <a:prstGeom prst="rect">
              <a:avLst/>
            </a:prstGeom>
            <a:solidFill>
              <a:srgbClr val="88398A"/>
            </a:solidFill>
            <a:ln>
              <a:solidFill>
                <a:srgbClr val="8839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D3D3D3"/>
                  </a:solidFill>
                  <a:latin typeface="Helvetica Neue"/>
                  <a:sym typeface="Helvetica Neue"/>
                </a:rPr>
                <a:t>Centralidad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1BE81A6D-CDDA-4AAA-B2C7-98CA47FDF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4111" y="4528460"/>
              <a:ext cx="1040999" cy="93572"/>
            </a:xfrm>
            <a:prstGeom prst="straightConnector1">
              <a:avLst/>
            </a:prstGeom>
            <a:ln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E8B6B7-0478-4162-B5AF-E5FD770C5B8B}"/>
              </a:ext>
            </a:extLst>
          </p:cNvPr>
          <p:cNvSpPr txBox="1"/>
          <p:nvPr/>
        </p:nvSpPr>
        <p:spPr>
          <a:xfrm>
            <a:off x="359426" y="3277478"/>
            <a:ext cx="1214974" cy="646331"/>
          </a:xfrm>
          <a:prstGeom prst="rect">
            <a:avLst/>
          </a:prstGeom>
          <a:solidFill>
            <a:srgbClr val="88398A"/>
          </a:solidFill>
          <a:ln>
            <a:solidFill>
              <a:srgbClr val="88398A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D3D3D3"/>
                </a:solidFill>
                <a:latin typeface="Helvetica Neue"/>
                <a:sym typeface="Helvetica Neue"/>
              </a:rPr>
              <a:t>Algoritmo </a:t>
            </a:r>
            <a:r>
              <a:rPr lang="es-ES" sz="1800" dirty="0" err="1">
                <a:solidFill>
                  <a:srgbClr val="D3D3D3"/>
                </a:solidFill>
                <a:latin typeface="Helvetica Neue"/>
                <a:sym typeface="Helvetica Neue"/>
              </a:rPr>
              <a:t>layout</a:t>
            </a:r>
            <a:endParaRPr lang="es-ES" sz="1800" dirty="0">
              <a:solidFill>
                <a:srgbClr val="D3D3D3"/>
              </a:solidFill>
              <a:latin typeface="Helvetica Neue"/>
              <a:sym typeface="Helvetica Neue"/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440E46D-0579-484A-9443-AD6ECD6185D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574400" y="3600644"/>
            <a:ext cx="599516" cy="323165"/>
          </a:xfrm>
          <a:prstGeom prst="straightConnector1">
            <a:avLst/>
          </a:prstGeom>
          <a:ln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>
            <a:extLst>
              <a:ext uri="{FF2B5EF4-FFF2-40B4-BE49-F238E27FC236}">
                <a16:creationId xmlns:a16="http://schemas.microsoft.com/office/drawing/2014/main" id="{63474096-5129-439E-B891-CC14828D7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2" y="0"/>
            <a:ext cx="5927218" cy="5040000"/>
          </a:xfrm>
          <a:prstGeom prst="rect">
            <a:avLst/>
          </a:prstGeom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14">
            <a:off x="5895478" y="1635448"/>
            <a:ext cx="2703084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#</a:t>
            </a:r>
            <a:r>
              <a:rPr lang="es-ES" dirty="0" err="1"/>
              <a:t>fastdirected</a:t>
            </a:r>
            <a:endParaRPr lang="e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5432952" y="2215350"/>
            <a:ext cx="26547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#</a:t>
            </a:r>
            <a:r>
              <a:rPr lang="es-ES" dirty="0" err="1"/>
              <a:t>edgebounding</a:t>
            </a:r>
            <a:endParaRPr lang="en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2EC182E1-3683-4B3D-8B98-FA303BE4B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1" y="0"/>
            <a:ext cx="5292301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9600" dirty="0">
                <a:solidFill>
                  <a:srgbClr val="88398A"/>
                </a:solidFill>
              </a:rPr>
              <a:t>Inter-relaciones?</a:t>
            </a:r>
            <a:endParaRPr lang="en" sz="9600" dirty="0">
              <a:solidFill>
                <a:srgbClr val="8839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0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Podemos reducir las</a:t>
            </a:r>
            <a:r>
              <a:rPr lang="en" dirty="0"/>
              <a:t> </a:t>
            </a:r>
            <a:r>
              <a:rPr lang="en" dirty="0">
                <a:solidFill>
                  <a:srgbClr val="88398A"/>
                </a:solidFill>
              </a:rPr>
              <a:t>redes sociales?</a:t>
            </a:r>
          </a:p>
        </p:txBody>
      </p:sp>
      <p:sp>
        <p:nvSpPr>
          <p:cNvPr id="167" name="Shape 167"/>
          <p:cNvSpPr/>
          <p:nvPr/>
        </p:nvSpPr>
        <p:spPr>
          <a:xfrm>
            <a:off x="3578048" y="1939886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b="1" dirty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Similitud</a:t>
            </a:r>
            <a:endParaRPr lang="en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581225" y="1939886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Concepto</a:t>
            </a:r>
            <a:endParaRPr lang="en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574871" y="1939886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Concepto</a:t>
            </a:r>
            <a:endParaRPr lang="en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Calculo </a:t>
            </a:r>
            <a:r>
              <a:rPr lang="es-ES" dirty="0">
                <a:solidFill>
                  <a:srgbClr val="88398A"/>
                </a:solidFill>
              </a:rPr>
              <a:t>matricial</a:t>
            </a:r>
            <a:br>
              <a:rPr lang="es-ES" dirty="0">
                <a:solidFill>
                  <a:srgbClr val="88398A"/>
                </a:solidFill>
              </a:rPr>
            </a:br>
            <a:r>
              <a:rPr lang="es-ES" dirty="0">
                <a:solidFill>
                  <a:srgbClr val="88398A"/>
                </a:solidFill>
              </a:rPr>
              <a:t>(</a:t>
            </a:r>
            <a:r>
              <a:rPr lang="es-ES" dirty="0" err="1">
                <a:solidFill>
                  <a:srgbClr val="88398A"/>
                </a:solidFill>
              </a:rPr>
              <a:t>square</a:t>
            </a:r>
            <a:r>
              <a:rPr lang="es-ES" dirty="0">
                <a:solidFill>
                  <a:srgbClr val="88398A"/>
                </a:solidFill>
              </a:rPr>
              <a:t> </a:t>
            </a:r>
            <a:r>
              <a:rPr lang="es-ES" dirty="0" err="1">
                <a:solidFill>
                  <a:srgbClr val="88398A"/>
                </a:solidFill>
              </a:rPr>
              <a:t>matrix</a:t>
            </a:r>
            <a:r>
              <a:rPr lang="es-ES" dirty="0">
                <a:solidFill>
                  <a:srgbClr val="88398A"/>
                </a:solidFill>
              </a:rPr>
              <a:t>)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5E446C-A5BA-4AB2-B253-A2DEA5CC5D37}"/>
              </a:ext>
            </a:extLst>
          </p:cNvPr>
          <p:cNvSpPr/>
          <p:nvPr/>
        </p:nvSpPr>
        <p:spPr>
          <a:xfrm>
            <a:off x="591425" y="1584700"/>
            <a:ext cx="332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88398A"/>
                </a:solidFill>
                <a:latin typeface="Helvetica Neue"/>
              </a:rPr>
              <a:t># </a:t>
            </a:r>
            <a:r>
              <a:rPr lang="es-ES" sz="1800" b="1" dirty="0">
                <a:solidFill>
                  <a:srgbClr val="88398A"/>
                </a:solidFill>
                <a:latin typeface="Helvetica Neue"/>
                <a:sym typeface="Helvetica Neue"/>
              </a:rPr>
              <a:t>paquetes necesarios</a:t>
            </a:r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igraph</a:t>
            </a:r>
            <a:r>
              <a:rPr lang="es-ES" dirty="0"/>
              <a:t>)</a:t>
            </a:r>
          </a:p>
        </p:txBody>
      </p:sp>
      <p:sp>
        <p:nvSpPr>
          <p:cNvPr id="8" name="Shape 128">
            <a:extLst>
              <a:ext uri="{FF2B5EF4-FFF2-40B4-BE49-F238E27FC236}">
                <a16:creationId xmlns:a16="http://schemas.microsoft.com/office/drawing/2014/main" id="{1EF99D6D-9085-4ACD-A482-DCFE9BFF3F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03991" y="1080331"/>
            <a:ext cx="3649145" cy="3508623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b="1" dirty="0">
                <a:solidFill>
                  <a:srgbClr val="FFFFFF"/>
                </a:solidFill>
                <a:sym typeface="Arial"/>
              </a:rPr>
              <a:t># Creando redes</a:t>
            </a:r>
            <a:endParaRPr lang="en" b="1" dirty="0">
              <a:solidFill>
                <a:srgbClr val="FFFFFF"/>
              </a:solidFill>
              <a:sym typeface="Arial"/>
            </a:endParaRP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el=read.csv(“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archivo</a:t>
            </a:r>
            <a:r>
              <a:rPr lang="en-US" dirty="0">
                <a:solidFill>
                  <a:srgbClr val="D3D3D3"/>
                </a:solidFill>
                <a:sym typeface="Arial"/>
              </a:rPr>
              <a:t>")</a:t>
            </a: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el[,1]=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as.character</a:t>
            </a:r>
            <a:r>
              <a:rPr lang="en-US" dirty="0">
                <a:solidFill>
                  <a:srgbClr val="D3D3D3"/>
                </a:solidFill>
                <a:sym typeface="Arial"/>
              </a:rPr>
              <a:t>(el[,1])</a:t>
            </a: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el[,2]=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as.character</a:t>
            </a:r>
            <a:r>
              <a:rPr lang="en-US" dirty="0">
                <a:solidFill>
                  <a:srgbClr val="D3D3D3"/>
                </a:solidFill>
                <a:sym typeface="Arial"/>
              </a:rPr>
              <a:t>(el[,2])</a:t>
            </a: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el=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as.matrix</a:t>
            </a:r>
            <a:r>
              <a:rPr lang="en-US" dirty="0">
                <a:solidFill>
                  <a:srgbClr val="D3D3D3"/>
                </a:solidFill>
                <a:sym typeface="Arial"/>
              </a:rPr>
              <a:t>(el)</a:t>
            </a: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g=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graph.edgelist</a:t>
            </a:r>
            <a:r>
              <a:rPr lang="en-US" dirty="0">
                <a:solidFill>
                  <a:srgbClr val="D3D3D3"/>
                </a:solidFill>
                <a:sym typeface="Arial"/>
              </a:rPr>
              <a:t>(el[,1:2],directed=FALSE)</a:t>
            </a: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E(g)$weight=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as.numeric</a:t>
            </a:r>
            <a:r>
              <a:rPr lang="en-US" dirty="0">
                <a:solidFill>
                  <a:srgbClr val="D3D3D3"/>
                </a:solidFill>
                <a:sym typeface="Arial"/>
              </a:rPr>
              <a:t>(el[,3])</a:t>
            </a:r>
          </a:p>
          <a:p>
            <a:pPr>
              <a:buNone/>
            </a:pPr>
            <a:endParaRPr lang="en-US" dirty="0">
              <a:solidFill>
                <a:srgbClr val="D3D3D3"/>
              </a:solidFill>
              <a:sym typeface="Arial"/>
            </a:endParaRPr>
          </a:p>
          <a:p>
            <a:pPr>
              <a:buNone/>
            </a:pPr>
            <a:r>
              <a:rPr lang="en-US" dirty="0">
                <a:solidFill>
                  <a:srgbClr val="D3D3D3"/>
                </a:solidFill>
                <a:sym typeface="Arial"/>
              </a:rPr>
              <a:t>plot(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g,layout</a:t>
            </a:r>
            <a:r>
              <a:rPr lang="en-US" dirty="0">
                <a:solidFill>
                  <a:srgbClr val="D3D3D3"/>
                </a:solidFill>
                <a:sym typeface="Arial"/>
              </a:rPr>
              <a:t>=</a:t>
            </a:r>
            <a:r>
              <a:rPr lang="en-US" dirty="0" err="1">
                <a:solidFill>
                  <a:srgbClr val="D3D3D3"/>
                </a:solidFill>
                <a:sym typeface="Arial"/>
              </a:rPr>
              <a:t>layout.fruchterman.reingold,edge.width</a:t>
            </a:r>
            <a:r>
              <a:rPr lang="en-US" dirty="0">
                <a:solidFill>
                  <a:srgbClr val="D3D3D3"/>
                </a:solidFill>
                <a:sym typeface="Arial"/>
              </a:rPr>
              <a:t>=E(g)$weight)</a:t>
            </a:r>
            <a:endParaRPr lang="es-ES" dirty="0">
              <a:solidFill>
                <a:srgbClr val="D3D3D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9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O entre </a:t>
            </a:r>
            <a:r>
              <a:rPr lang="es-ES" dirty="0">
                <a:solidFill>
                  <a:srgbClr val="88398A"/>
                </a:solidFill>
              </a:rPr>
              <a:t>conceptos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Red conceptual de la palabra central, en ese caso “resiliencia”.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B8BEA39-3A4E-4726-BA0B-94D53721AE9C}"/>
              </a:ext>
            </a:extLst>
          </p:cNvPr>
          <p:cNvPicPr/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707" y="794202"/>
            <a:ext cx="4835998" cy="4349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/>
        </p:nvSpPr>
        <p:spPr>
          <a:xfrm>
            <a:off x="5364088" y="339502"/>
            <a:ext cx="3384376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88398A"/>
              </a:buClr>
              <a:buSzPct val="100000"/>
            </a:pPr>
            <a:r>
              <a:rPr lang="es-EC" sz="40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</a:rPr>
              <a:t>¡Únete e intiva a tus amigas!</a:t>
            </a:r>
          </a:p>
          <a:p>
            <a:pPr>
              <a:buClr>
                <a:srgbClr val="88398A"/>
              </a:buClr>
              <a:buSzPct val="100000"/>
            </a:pPr>
            <a:endParaRPr lang="es-EC" sz="2000" b="1" dirty="0">
              <a:solidFill>
                <a:schemeClr val="tx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Clr>
                <a:srgbClr val="88398A"/>
              </a:buClr>
              <a:buSzPct val="100000"/>
            </a:pPr>
            <a:endParaRPr lang="es-EC" sz="2000" b="1" dirty="0">
              <a:solidFill>
                <a:schemeClr val="tx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Clr>
                <a:srgbClr val="88398A"/>
              </a:buClr>
              <a:buSzPct val="100000"/>
            </a:pPr>
            <a:r>
              <a:rPr lang="es-EC" sz="2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quito@rladies.​org</a:t>
            </a:r>
          </a:p>
          <a:p>
            <a:pPr>
              <a:buClr>
                <a:srgbClr val="88398A"/>
              </a:buClr>
              <a:buSzPct val="100000"/>
            </a:pPr>
            <a:r>
              <a:rPr lang="es-EC" sz="2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@RLadiesQuito </a:t>
            </a:r>
            <a:endParaRPr lang="en" sz="26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2" name="Shape 1062"/>
          <p:cNvSpPr txBox="1"/>
          <p:nvPr/>
        </p:nvSpPr>
        <p:spPr>
          <a:xfrm>
            <a:off x="6084168" y="3847500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FF004E"/>
                </a:solidFill>
              </a:rPr>
              <a:t>😉</a:t>
            </a:r>
          </a:p>
        </p:txBody>
      </p:sp>
      <p:pic>
        <p:nvPicPr>
          <p:cNvPr id="2" name="Imagen 1" descr="Captura de pantalla 2017-08-08 a la(s) 13.3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347"/>
            <a:ext cx="4843400" cy="4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49" y="1211750"/>
            <a:ext cx="6003317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>
                <a:solidFill>
                  <a:srgbClr val="88398A"/>
                </a:solidFill>
              </a:rPr>
              <a:t>Sistemas complejos</a:t>
            </a:r>
            <a:endParaRPr lang="en" sz="44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600" dirty="0" err="1"/>
              <a:t>Msc</a:t>
            </a:r>
            <a:r>
              <a:rPr lang="es-ES" sz="3600" dirty="0"/>
              <a:t>. Daniela Mariño</a:t>
            </a:r>
            <a:endParaRPr lang="en" sz="3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dirty="0">
                <a:solidFill>
                  <a:srgbClr val="000000"/>
                </a:solidFill>
              </a:rPr>
              <a:t>Soy una apasionada de los modelos espaciales y encontré en R una herramienta libre, flexible y poderosa para lograr mis objetivos. Trabajo como investigadora en la Universidad Católica de Quito y la Universidad de </a:t>
            </a:r>
            <a:r>
              <a:rPr lang="es-ES" dirty="0" err="1">
                <a:solidFill>
                  <a:srgbClr val="000000"/>
                </a:solidFill>
              </a:rPr>
              <a:t>Lausanne</a:t>
            </a:r>
            <a:r>
              <a:rPr lang="es-ES" dirty="0">
                <a:solidFill>
                  <a:srgbClr val="000000"/>
                </a:solidFill>
              </a:rPr>
              <a:t>.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93" name="Shap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4" y="1791650"/>
            <a:ext cx="1470317" cy="201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C1E62C-174A-4CA7-AFC9-F28236DD1EFB}"/>
              </a:ext>
            </a:extLst>
          </p:cNvPr>
          <p:cNvSpPr txBox="1"/>
          <p:nvPr/>
        </p:nvSpPr>
        <p:spPr>
          <a:xfrm>
            <a:off x="6445951" y="4753361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dmarinoc@gmail.com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  <a:r>
              <a:rPr lang="es-ES" dirty="0"/>
              <a:t> Métodos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Lograr que un texto se transforme en una red.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Haciendo que las máquinas aprendan.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7019925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Nuestro proceso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De palabras a n</a:t>
            </a:r>
            <a:r>
              <a:rPr lang="es-ES" dirty="0" err="1">
                <a:solidFill>
                  <a:srgbClr val="000000"/>
                </a:solidFill>
              </a:rPr>
              <a:t>úmeros</a:t>
            </a:r>
            <a:r>
              <a:rPr lang="es-ES" dirty="0">
                <a:solidFill>
                  <a:srgbClr val="000000"/>
                </a:solidFill>
              </a:rPr>
              <a:t> para verlo en redes</a:t>
            </a:r>
            <a:endParaRPr lang="en" dirty="0"/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Machine </a:t>
            </a:r>
            <a:r>
              <a:rPr lang="es-ES" sz="1800" b="1" dirty="0" err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learning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540000" y="2689257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Redes sociales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Calculo matricial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6481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49" y="905750"/>
            <a:ext cx="6443618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 err="1"/>
              <a:t>Requerimos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automatizados</a:t>
            </a:r>
            <a:r>
              <a:rPr lang="en-US" dirty="0"/>
              <a:t> para </a:t>
            </a:r>
            <a:r>
              <a:rPr lang="en-US" dirty="0" err="1"/>
              <a:t>organizar</a:t>
            </a:r>
            <a:r>
              <a:rPr lang="en-US" dirty="0"/>
              <a:t>, </a:t>
            </a:r>
            <a:r>
              <a:rPr lang="en-US" dirty="0" err="1"/>
              <a:t>procesar</a:t>
            </a:r>
            <a:r>
              <a:rPr lang="en-US" dirty="0"/>
              <a:t> y </a:t>
            </a:r>
            <a:r>
              <a:rPr lang="en-US" dirty="0" err="1"/>
              <a:t>entrenar</a:t>
            </a:r>
            <a:r>
              <a:rPr lang="en-US" dirty="0"/>
              <a:t> </a:t>
            </a:r>
            <a:r>
              <a:rPr lang="en-US" dirty="0" err="1"/>
              <a:t>contenidos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!</a:t>
            </a:r>
            <a:endParaRPr lang="en" dirty="0"/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Blei</a:t>
            </a:r>
            <a:endParaRPr lang="en" sz="1200" i="1" dirty="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Modelling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(2015)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D40EA-4777-4084-A3BC-1E8313A1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Inteligencia artificial y redes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09AB3A-6A1F-479B-8AA4-9EF8066E0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36071"/>
              </p:ext>
            </p:extLst>
          </p:nvPr>
        </p:nvGraphicFramePr>
        <p:xfrm>
          <a:off x="563001" y="1588019"/>
          <a:ext cx="7624266" cy="274691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64180">
                  <a:extLst>
                    <a:ext uri="{9D8B030D-6E8A-4147-A177-3AD203B41FA5}">
                      <a16:colId xmlns:a16="http://schemas.microsoft.com/office/drawing/2014/main" val="44273597"/>
                    </a:ext>
                  </a:extLst>
                </a:gridCol>
                <a:gridCol w="1884280">
                  <a:extLst>
                    <a:ext uri="{9D8B030D-6E8A-4147-A177-3AD203B41FA5}">
                      <a16:colId xmlns:a16="http://schemas.microsoft.com/office/drawing/2014/main" val="1943649601"/>
                    </a:ext>
                  </a:extLst>
                </a:gridCol>
                <a:gridCol w="3675806">
                  <a:extLst>
                    <a:ext uri="{9D8B030D-6E8A-4147-A177-3AD203B41FA5}">
                      <a16:colId xmlns:a16="http://schemas.microsoft.com/office/drawing/2014/main" val="2950460350"/>
                    </a:ext>
                  </a:extLst>
                </a:gridCol>
              </a:tblGrid>
              <a:tr h="464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noProof="0" dirty="0" err="1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Método</a:t>
                      </a:r>
                      <a:endParaRPr lang="en-US" sz="1800" b="1" i="0" u="none" strike="noStrike" cap="none" noProof="0" dirty="0">
                        <a:solidFill>
                          <a:srgbClr val="FFFFFF"/>
                        </a:solidFill>
                        <a:latin typeface="Helvetica Neue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883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noProof="0" dirty="0" err="1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Paquete</a:t>
                      </a:r>
                      <a:endParaRPr lang="en-US" sz="1800" b="1" i="0" u="none" strike="noStrike" cap="none" noProof="0" dirty="0">
                        <a:solidFill>
                          <a:srgbClr val="FFFFFF"/>
                        </a:solidFill>
                        <a:latin typeface="Helvetica Neue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883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noProof="0" dirty="0" err="1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Técnica</a:t>
                      </a:r>
                      <a:endParaRPr lang="en-US" sz="1800" b="1" i="0" u="none" strike="noStrike" cap="none" noProof="0" dirty="0">
                        <a:solidFill>
                          <a:srgbClr val="FFFFFF"/>
                        </a:solidFill>
                        <a:latin typeface="Helvetica Neue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883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4034"/>
                  </a:ext>
                </a:extLst>
              </a:tr>
              <a:tr h="147910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Machine Learning </a:t>
                      </a:r>
                    </a:p>
                  </a:txBody>
                  <a:tcPr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Helvetica Neue"/>
                        </a:rPr>
                        <a:t>Topic</a:t>
                      </a: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 modelling</a:t>
                      </a:r>
                    </a:p>
                  </a:txBody>
                  <a:tcPr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*Data preprocessing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*Latent </a:t>
                      </a:r>
                      <a:r>
                        <a:rPr lang="en-US" sz="1800" b="0" i="0" u="none" strike="noStrike" cap="none" noProof="0" dirty="0" err="1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Dirichlet</a:t>
                      </a: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 Allocation (LDA)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FFFFFF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*Gibb sampling</a:t>
                      </a:r>
                    </a:p>
                  </a:txBody>
                  <a:tcPr anchor="ctr"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8424"/>
                  </a:ext>
                </a:extLst>
              </a:tr>
              <a:tr h="80294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Social Network Analysis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 dirty="0" err="1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Igraph</a:t>
                      </a:r>
                      <a:r>
                        <a:rPr lang="en-US" sz="1800" b="0" i="0" u="none" strike="noStrike" cap="none" noProof="0" dirty="0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noProof="0" dirty="0" err="1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statnet</a:t>
                      </a:r>
                      <a:r>
                        <a:rPr lang="en-US" sz="1800" b="0" i="0" u="none" strike="noStrike" cap="none" noProof="0" dirty="0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, network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*Degree centrality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cap="none" noProof="0" dirty="0">
                          <a:solidFill>
                            <a:srgbClr val="88398A"/>
                          </a:solidFill>
                          <a:latin typeface="Helvetica Neue"/>
                          <a:ea typeface="+mn-ea"/>
                          <a:cs typeface="+mn-cs"/>
                          <a:sym typeface="Arial"/>
                        </a:rPr>
                        <a:t>*Betweenness centrality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5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49" y="905750"/>
            <a:ext cx="6443618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Preprocessing a menudo causa un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elimina</a:t>
            </a:r>
            <a:r>
              <a:rPr lang="en-US" dirty="0"/>
              <a:t> el </a:t>
            </a:r>
            <a:r>
              <a:rPr lang="en-US" dirty="0" err="1"/>
              <a:t>ruido</a:t>
            </a:r>
            <a:r>
              <a:rPr lang="en-US" dirty="0"/>
              <a:t> y </a:t>
            </a:r>
            <a:r>
              <a:rPr lang="en-US" dirty="0" err="1"/>
              <a:t>errores</a:t>
            </a:r>
            <a:r>
              <a:rPr lang="en-US" dirty="0"/>
              <a:t>!</a:t>
            </a:r>
            <a:endParaRPr lang="en" dirty="0"/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Kotsiantis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Kanellopoulos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Pintelas</a:t>
            </a:r>
            <a:endParaRPr lang="en" sz="1200" i="1" dirty="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Supervised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200" i="1" dirty="0" err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r>
              <a:rPr lang="es-ES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(2007)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18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78725" y="434117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solidFill>
                  <a:srgbClr val="88398A"/>
                </a:solidFill>
              </a:rPr>
              <a:t>Datamining</a:t>
            </a:r>
            <a:endParaRPr lang="en" dirty="0">
              <a:solidFill>
                <a:srgbClr val="88398A"/>
              </a:solidFill>
            </a:endParaRP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2F294F76-0147-45D6-81B1-AFFC7BBF09FB}"/>
              </a:ext>
            </a:extLst>
          </p:cNvPr>
          <p:cNvGrpSpPr/>
          <p:nvPr/>
        </p:nvGrpSpPr>
        <p:grpSpPr>
          <a:xfrm>
            <a:off x="890783" y="1235244"/>
            <a:ext cx="6621439" cy="3096126"/>
            <a:chOff x="816427" y="4920012"/>
            <a:chExt cx="4648227" cy="1540049"/>
          </a:xfrm>
        </p:grpSpPr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38D2892F-7384-4412-85A3-8B56EF0E53FA}"/>
                </a:ext>
              </a:extLst>
            </p:cNvPr>
            <p:cNvGrpSpPr/>
            <p:nvPr/>
          </p:nvGrpSpPr>
          <p:grpSpPr>
            <a:xfrm>
              <a:off x="3138640" y="4920012"/>
              <a:ext cx="2326014" cy="1540049"/>
              <a:chOff x="80821" y="669102"/>
              <a:chExt cx="1697980" cy="1314707"/>
            </a:xfrm>
          </p:grpSpPr>
          <p:sp>
            <p:nvSpPr>
              <p:cNvPr id="19" name="Rectangle: Rounded Corners 12">
                <a:extLst>
                  <a:ext uri="{FF2B5EF4-FFF2-40B4-BE49-F238E27FC236}">
                    <a16:creationId xmlns:a16="http://schemas.microsoft.com/office/drawing/2014/main" id="{660E1368-41B0-49CB-A7FE-AC1A4D2ED280}"/>
                  </a:ext>
                </a:extLst>
              </p:cNvPr>
              <p:cNvSpPr/>
              <p:nvPr/>
            </p:nvSpPr>
            <p:spPr>
              <a:xfrm>
                <a:off x="80821" y="669102"/>
                <a:ext cx="1697980" cy="1314707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88398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20" name="Rectangle: Rounded Corners 4">
                <a:extLst>
                  <a:ext uri="{FF2B5EF4-FFF2-40B4-BE49-F238E27FC236}">
                    <a16:creationId xmlns:a16="http://schemas.microsoft.com/office/drawing/2014/main" id="{A87D953C-319E-47F1-949D-5E0D8C8C638A}"/>
                  </a:ext>
                </a:extLst>
              </p:cNvPr>
              <p:cNvSpPr txBox="1"/>
              <p:nvPr/>
            </p:nvSpPr>
            <p:spPr>
              <a:xfrm>
                <a:off x="110407" y="698690"/>
                <a:ext cx="1629086" cy="121359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3825" tIns="123825" rIns="123825" bIns="123825" numCol="1" spcCol="1270" anchor="t" anchorCtr="0">
                <a:noAutofit/>
              </a:bodyPr>
              <a:lstStyle/>
              <a:p>
                <a:pPr marL="57149" lvl="1" indent="-57149" defTabSz="444489">
                  <a:lnSpc>
                    <a:spcPct val="150000"/>
                  </a:lnSpc>
                  <a:spcBef>
                    <a:spcPct val="0"/>
                  </a:spcBef>
                  <a:buChar char="•"/>
                </a:pPr>
                <a:r>
                  <a:rPr lang="en-US" sz="2400" dirty="0"/>
                  <a:t>Tokenization</a:t>
                </a:r>
              </a:p>
              <a:p>
                <a:pPr marL="57149" lvl="1" indent="-57149" defTabSz="444489">
                  <a:lnSpc>
                    <a:spcPct val="150000"/>
                  </a:lnSpc>
                  <a:spcBef>
                    <a:spcPct val="0"/>
                  </a:spcBef>
                  <a:buChar char="•"/>
                </a:pPr>
                <a:r>
                  <a:rPr lang="en-US" sz="2400" dirty="0" err="1"/>
                  <a:t>Stopwords</a:t>
                </a:r>
                <a:endParaRPr lang="en-US" sz="2400" dirty="0"/>
              </a:p>
              <a:p>
                <a:pPr marL="57149" lvl="1" indent="-57149" defTabSz="444489">
                  <a:lnSpc>
                    <a:spcPct val="150000"/>
                  </a:lnSpc>
                  <a:spcBef>
                    <a:spcPct val="0"/>
                  </a:spcBef>
                  <a:buChar char="•"/>
                </a:pPr>
                <a:r>
                  <a:rPr lang="en-US" sz="2400" dirty="0"/>
                  <a:t>Stemming</a:t>
                </a:r>
              </a:p>
              <a:p>
                <a:pPr marL="57149" lvl="1" indent="-57149" defTabSz="444489">
                  <a:lnSpc>
                    <a:spcPct val="150000"/>
                  </a:lnSpc>
                  <a:spcBef>
                    <a:spcPct val="0"/>
                  </a:spcBef>
                  <a:buChar char="•"/>
                </a:pPr>
                <a:r>
                  <a:rPr lang="en-US" sz="2400" dirty="0" err="1"/>
                  <a:t>Lematization</a:t>
                </a:r>
                <a:endParaRPr lang="en-US" sz="2400" dirty="0"/>
              </a:p>
              <a:p>
                <a:pPr marL="57149" lvl="1" indent="-57149" defTabSz="444489">
                  <a:lnSpc>
                    <a:spcPct val="150000"/>
                  </a:lnSpc>
                  <a:spcBef>
                    <a:spcPct val="0"/>
                  </a:spcBef>
                  <a:buChar char="•"/>
                </a:pPr>
                <a:r>
                  <a:rPr lang="en-US" sz="2400" dirty="0"/>
                  <a:t>Vectorization TF-IDF</a:t>
                </a:r>
              </a:p>
            </p:txBody>
          </p:sp>
        </p:grpSp>
        <p:sp>
          <p:nvSpPr>
            <p:cNvPr id="18" name="Arrow: Right 1">
              <a:extLst>
                <a:ext uri="{FF2B5EF4-FFF2-40B4-BE49-F238E27FC236}">
                  <a16:creationId xmlns:a16="http://schemas.microsoft.com/office/drawing/2014/main" id="{760678CF-D882-49CF-B415-3E0E900B8E04}"/>
                </a:ext>
              </a:extLst>
            </p:cNvPr>
            <p:cNvSpPr/>
            <p:nvPr/>
          </p:nvSpPr>
          <p:spPr>
            <a:xfrm>
              <a:off x="816427" y="5047684"/>
              <a:ext cx="2179178" cy="857461"/>
            </a:xfrm>
            <a:prstGeom prst="rightArrow">
              <a:avLst/>
            </a:prstGeom>
            <a:ln>
              <a:solidFill>
                <a:srgbClr val="88398A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preprocessing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885</Words>
  <Application>Microsoft Office PowerPoint</Application>
  <PresentationFormat>Presentación en pantalla (16:9)</PresentationFormat>
  <Paragraphs>156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Courier</vt:lpstr>
      <vt:lpstr>Arial</vt:lpstr>
      <vt:lpstr>Helvetica Neue</vt:lpstr>
      <vt:lpstr>Titillium Web</vt:lpstr>
      <vt:lpstr>Wingdings</vt:lpstr>
      <vt:lpstr>R-Ladies Template</vt:lpstr>
      <vt:lpstr>ANALISIS TEXTUAL Y TEORÍA DE GRÁFICOS</vt:lpstr>
      <vt:lpstr>Qué veremos?</vt:lpstr>
      <vt:lpstr>Sistemas complejos</vt:lpstr>
      <vt:lpstr>1. Métodos</vt:lpstr>
      <vt:lpstr>Nuestro proceso De palabras a números para verlo en redes</vt:lpstr>
      <vt:lpstr>Presentación de PowerPoint</vt:lpstr>
      <vt:lpstr>Inteligencia artificial y redes</vt:lpstr>
      <vt:lpstr>Presentación de PowerPoint</vt:lpstr>
      <vt:lpstr>Datamining</vt:lpstr>
      <vt:lpstr>2. Manos a la obra</vt:lpstr>
      <vt:lpstr>TOPIC MODELLING</vt:lpstr>
      <vt:lpstr>Iniciando nuestro análisis</vt:lpstr>
      <vt:lpstr>Fase de machine learning</vt:lpstr>
      <vt:lpstr>Óptimo número de tópicos es 12</vt:lpstr>
      <vt:lpstr>TEORIA DE GRÁFICOS</vt:lpstr>
      <vt:lpstr>Red conceptual bimodal</vt:lpstr>
      <vt:lpstr>Iniciando nuestro análisis</vt:lpstr>
      <vt:lpstr>3. Resultados</vt:lpstr>
      <vt:lpstr>CÓMO MEJORO?</vt:lpstr>
      <vt:lpstr>Mejorando la visualización</vt:lpstr>
      <vt:lpstr>#fastdirected</vt:lpstr>
      <vt:lpstr>#edgebounding</vt:lpstr>
      <vt:lpstr>Inter-relaciones?</vt:lpstr>
      <vt:lpstr>Podemos reducir las redes sociales?</vt:lpstr>
      <vt:lpstr>Calculo matricial (square matrix)</vt:lpstr>
      <vt:lpstr>O entre conceptos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TEXTUAL Y TEORÍA DE GRÁFICOS</dc:title>
  <dc:creator>DANIELA</dc:creator>
  <cp:lastModifiedBy>DANIELA</cp:lastModifiedBy>
  <cp:revision>25</cp:revision>
  <dcterms:modified xsi:type="dcterms:W3CDTF">2018-01-15T22:12:08Z</dcterms:modified>
</cp:coreProperties>
</file>