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8" r:id="rId2"/>
    <p:sldId id="345" r:id="rId3"/>
    <p:sldId id="346" r:id="rId4"/>
    <p:sldId id="349" r:id="rId5"/>
    <p:sldId id="340" r:id="rId6"/>
    <p:sldId id="347" r:id="rId7"/>
    <p:sldId id="348" r:id="rId8"/>
    <p:sldId id="350" r:id="rId9"/>
    <p:sldId id="351" r:id="rId10"/>
    <p:sldId id="352" r:id="rId11"/>
    <p:sldId id="353" r:id="rId12"/>
    <p:sldId id="354" r:id="rId13"/>
    <p:sldId id="355" r:id="rId14"/>
    <p:sldId id="356" r:id="rId15"/>
  </p:sldIdLst>
  <p:sldSz cx="18291175" cy="1026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00"/>
    <a:srgbClr val="960000"/>
    <a:srgbClr val="000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29DEB-158B-9A18-48D2-6B00F0CB77F9}" v="33" dt="2019-03-29T17:22:50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4" autoAdjust="0"/>
    <p:restoredTop sz="73194" autoAdjust="0"/>
  </p:normalViewPr>
  <p:slideViewPr>
    <p:cSldViewPr>
      <p:cViewPr varScale="1">
        <p:scale>
          <a:sx n="56" d="100"/>
          <a:sy n="56" d="100"/>
        </p:scale>
        <p:origin x="1680" y="84"/>
      </p:cViewPr>
      <p:guideLst>
        <p:guide orient="horz" pos="3232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6969370-00F0-497B-9CED-2FF51A467162}" type="datetime1">
              <a:rPr lang="en-GB"/>
              <a:pPr lvl="0"/>
              <a:t>05/12/2021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3066" y="685800"/>
            <a:ext cx="6111877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65BB27D-4407-4A9A-9BDD-A443C2E777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94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5800"/>
            <a:ext cx="6111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5BB27D-4407-4A9A-9BDD-A443C2E7779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0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5800"/>
            <a:ext cx="6111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Discuss gameplay overview</a:t>
            </a:r>
            <a:r>
              <a:rPr lang="pl-PL" baseline="0" dirty="0"/>
              <a:t> in greater detail</a:t>
            </a:r>
          </a:p>
          <a:p>
            <a:endParaRPr lang="pl-PL" baseline="0" dirty="0"/>
          </a:p>
          <a:p>
            <a:r>
              <a:rPr lang="pl-PL" baseline="0" dirty="0"/>
              <a:t>Provide examples of games/cultural artefacts as references. Create a Moodboard of sorts.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5BB27D-4407-4A9A-9BDD-A443C2E7779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29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5800"/>
            <a:ext cx="6111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Don’t forget to harvard reference your sources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5BB27D-4407-4A9A-9BDD-A443C2E7779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00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5800"/>
            <a:ext cx="6111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5BB27D-4407-4A9A-9BDD-A443C2E7779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5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5800"/>
            <a:ext cx="6111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Fill</a:t>
            </a:r>
            <a:r>
              <a:rPr lang="pl-PL" baseline="0" dirty="0"/>
              <a:t> out all of the fields.</a:t>
            </a:r>
            <a:br>
              <a:rPr lang="pl-PL" baseline="0" dirty="0"/>
            </a:br>
            <a:br>
              <a:rPr lang="pl-PL" baseline="0" dirty="0"/>
            </a:br>
            <a:r>
              <a:rPr lang="pl-PL" baseline="0" dirty="0"/>
              <a:t>Choose on one Matrix</a:t>
            </a:r>
          </a:p>
          <a:p>
            <a:endParaRPr lang="pl-PL" baseline="0" dirty="0"/>
          </a:p>
          <a:p>
            <a:r>
              <a:rPr lang="pl-PL" baseline="0" dirty="0"/>
              <a:t>Offer contextualise game mockup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5BB27D-4407-4A9A-9BDD-A443C2E7779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5800"/>
            <a:ext cx="6111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Discuss gameplay overview</a:t>
            </a:r>
            <a:r>
              <a:rPr lang="pl-PL" baseline="0" dirty="0"/>
              <a:t> in greater detail</a:t>
            </a:r>
          </a:p>
          <a:p>
            <a:endParaRPr lang="pl-PL" baseline="0" dirty="0"/>
          </a:p>
          <a:p>
            <a:r>
              <a:rPr lang="pl-PL" baseline="0" dirty="0"/>
              <a:t>Provide examples of games/cultural artefacts as references. Create a Moodboard of sorts.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5BB27D-4407-4A9A-9BDD-A443C2E7779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45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5800"/>
            <a:ext cx="6111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Don’t forget to harvard reference your sources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5BB27D-4407-4A9A-9BDD-A443C2E7779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511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5800"/>
            <a:ext cx="6111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Fill</a:t>
            </a:r>
            <a:r>
              <a:rPr lang="pl-PL" baseline="0" dirty="0"/>
              <a:t> out all of the fields.</a:t>
            </a:r>
            <a:br>
              <a:rPr lang="pl-PL" baseline="0" dirty="0"/>
            </a:br>
            <a:br>
              <a:rPr lang="pl-PL" baseline="0" dirty="0"/>
            </a:br>
            <a:r>
              <a:rPr lang="pl-PL" baseline="0" dirty="0"/>
              <a:t>Choose on one Matrix</a:t>
            </a:r>
          </a:p>
          <a:p>
            <a:endParaRPr lang="pl-PL" baseline="0" dirty="0"/>
          </a:p>
          <a:p>
            <a:r>
              <a:rPr lang="pl-PL" baseline="0" dirty="0"/>
              <a:t>Offer contextualise game mockup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5BB27D-4407-4A9A-9BDD-A443C2E7779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50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5800"/>
            <a:ext cx="6111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Discuss gameplay overview</a:t>
            </a:r>
            <a:r>
              <a:rPr lang="pl-PL" baseline="0" dirty="0"/>
              <a:t> in greater detail</a:t>
            </a:r>
          </a:p>
          <a:p>
            <a:endParaRPr lang="pl-PL" baseline="0" dirty="0"/>
          </a:p>
          <a:p>
            <a:r>
              <a:rPr lang="pl-PL" baseline="0" dirty="0"/>
              <a:t>Provide examples of games/cultural artefacts as references. Create a Moodboard of sorts.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5BB27D-4407-4A9A-9BDD-A443C2E7779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914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5800"/>
            <a:ext cx="6111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Don’t forget to harvard reference your sources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5BB27D-4407-4A9A-9BDD-A443C2E7779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4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5800"/>
            <a:ext cx="6111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Fill</a:t>
            </a:r>
            <a:r>
              <a:rPr lang="pl-PL" baseline="0" dirty="0"/>
              <a:t> out all of the fields.</a:t>
            </a:r>
            <a:br>
              <a:rPr lang="pl-PL" baseline="0" dirty="0"/>
            </a:br>
            <a:br>
              <a:rPr lang="pl-PL" baseline="0" dirty="0"/>
            </a:br>
            <a:r>
              <a:rPr lang="pl-PL" baseline="0" dirty="0"/>
              <a:t>Choose on one Matrix</a:t>
            </a:r>
          </a:p>
          <a:p>
            <a:endParaRPr lang="pl-PL" baseline="0" dirty="0"/>
          </a:p>
          <a:p>
            <a:r>
              <a:rPr lang="pl-PL" baseline="0" dirty="0"/>
              <a:t>Offer contextualise game mockup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5BB27D-4407-4A9A-9BDD-A443C2E7779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555" y="342049"/>
            <a:ext cx="15547497" cy="6841065"/>
          </a:xfrm>
        </p:spPr>
        <p:txBody>
          <a:bodyPr anchor="ctr"/>
          <a:lstStyle>
            <a:lvl1pPr>
              <a:defRPr sz="15700" spc="-143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914555" y="7183124"/>
            <a:ext cx="13718377" cy="1368216"/>
          </a:xfrm>
        </p:spPr>
        <p:txBody>
          <a:bodyPr/>
          <a:lstStyle>
            <a:lvl1pPr>
              <a:defRPr b="0" cap="all" spc="214">
                <a:solidFill>
                  <a:srgbClr val="D1282E"/>
                </a:solidFill>
                <a:latin typeface="Arial Black"/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503BE4-91BE-43E9-875F-611CEE017D96}" type="datetime1">
              <a:rPr lang="en-GB"/>
              <a:pPr lvl="0"/>
              <a:t>05/12/2021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Rectangle 8"/>
          <p:cNvSpPr/>
          <p:nvPr/>
        </p:nvSpPr>
        <p:spPr>
          <a:xfrm>
            <a:off x="18005377" y="7251530"/>
            <a:ext cx="285804" cy="3010067"/>
          </a:xfrm>
          <a:prstGeom prst="rect">
            <a:avLst/>
          </a:prstGeom>
          <a:solidFill>
            <a:srgbClr val="D1282E"/>
          </a:solidFill>
          <a:ln>
            <a:noFill/>
            <a:prstDash val="solid"/>
          </a:ln>
        </p:spPr>
        <p:txBody>
          <a:bodyPr vert="horz" wrap="square" lIns="163156" tIns="81573" rIns="163156" bIns="81573" anchor="ctr" anchorCtr="1" compatLnSpc="1"/>
          <a:lstStyle/>
          <a:p>
            <a:pPr marL="0" marR="0" lvl="0" indent="0" algn="ctr" defTabSz="163084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18005377" y="0"/>
            <a:ext cx="285804" cy="7251530"/>
          </a:xfrm>
          <a:prstGeom prst="rect">
            <a:avLst/>
          </a:pr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163156" tIns="81573" rIns="163156" bIns="81573" anchor="ctr" anchorCtr="1" compatLnSpc="1"/>
          <a:lstStyle/>
          <a:p>
            <a:pPr marL="0" marR="0" lvl="0" indent="0" algn="ctr" defTabSz="163084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fld id="{782F4358-7012-4B3D-8D87-EFE8C7E5377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163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A1A520-9B55-4A3A-9011-0908193C1F62}" type="datetime1">
              <a:rPr lang="en-GB"/>
              <a:pPr lvl="0"/>
              <a:t>05/12/2021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99C82A-3F79-4DF1-BB73-DFCEAF2040F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79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13261104" y="410940"/>
            <a:ext cx="4115513" cy="875561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14555" y="410940"/>
            <a:ext cx="12041687" cy="875561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6FD90B-763B-4393-957A-DF977A3666F5}" type="datetime1">
              <a:rPr lang="en-GB"/>
              <a:pPr lvl="0"/>
              <a:t>05/12/2021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F5BAF9-DA10-405D-95B3-E16E3169579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82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D6EE2C-CBCD-4ED0-A2EC-A1042AD55E1D}" type="datetime1">
              <a:rPr lang="en-GB"/>
              <a:pPr lvl="0"/>
              <a:t>05/12/2021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5E598F-0622-4ABA-90B5-EA18AB9B4CD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3905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14555" y="2166341"/>
            <a:ext cx="15547497" cy="6465758"/>
          </a:xfrm>
        </p:spPr>
        <p:txBody>
          <a:bodyPr anchor="ctr"/>
          <a:lstStyle>
            <a:lvl1pPr>
              <a:defRPr sz="15700" spc="-143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14555" y="342058"/>
            <a:ext cx="15547497" cy="1596249"/>
          </a:xfrm>
        </p:spPr>
        <p:txBody>
          <a:bodyPr anchor="b"/>
          <a:lstStyle>
            <a:lvl1pPr>
              <a:defRPr b="0" cap="all" spc="214">
                <a:solidFill>
                  <a:srgbClr val="D1282E"/>
                </a:solidFill>
                <a:latin typeface="Arial Blac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A45694-5391-41C7-BFE8-D6C937423102}" type="datetime1">
              <a:rPr lang="en-GB"/>
              <a:pPr lvl="0"/>
              <a:t>05/12/2021</a:t>
            </a:fld>
            <a:endParaRPr lang="en-GB"/>
          </a:p>
        </p:txBody>
      </p:sp>
      <p:sp>
        <p:nvSpPr>
          <p:cNvPr id="5" name="Slide Number Placeholder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2BE093-80FA-4893-937F-A965974EEE67}" type="slidenum">
              <a:t>‹#›</a:t>
            </a:fld>
            <a:endParaRPr lang="en-GB"/>
          </a:p>
        </p:txBody>
      </p:sp>
      <p:sp>
        <p:nvSpPr>
          <p:cNvPr id="6" name="Footer Placeholder 8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125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261929" y="2356372"/>
            <a:ext cx="6584823" cy="6772183"/>
          </a:xfrm>
        </p:spPr>
        <p:txBody>
          <a:bodyPr/>
          <a:lstStyle>
            <a:lvl1pPr>
              <a:spcBef>
                <a:spcPts val="1200"/>
              </a:spcBef>
              <a:defRPr sz="5000"/>
            </a:lvl1pPr>
            <a:lvl2pPr>
              <a:spcBef>
                <a:spcPts val="1000"/>
              </a:spcBef>
              <a:defRPr sz="4300"/>
            </a:lvl2pPr>
            <a:lvl3pPr>
              <a:spcBef>
                <a:spcPts val="900"/>
              </a:spcBef>
              <a:defRPr sz="3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0182090" y="2356372"/>
            <a:ext cx="6584823" cy="6772183"/>
          </a:xfrm>
        </p:spPr>
        <p:txBody>
          <a:bodyPr/>
          <a:lstStyle>
            <a:lvl1pPr>
              <a:spcBef>
                <a:spcPts val="1200"/>
              </a:spcBef>
              <a:defRPr sz="5000"/>
            </a:lvl1pPr>
            <a:lvl2pPr>
              <a:spcBef>
                <a:spcPts val="1000"/>
              </a:spcBef>
              <a:defRPr sz="4300"/>
            </a:lvl2pPr>
            <a:lvl3pPr>
              <a:spcBef>
                <a:spcPts val="900"/>
              </a:spcBef>
              <a:defRPr sz="3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66ADA0-53AA-4A0B-B121-E03DB0FBE379}" type="datetime1">
              <a:rPr lang="en-GB"/>
              <a:pPr lvl="0"/>
              <a:t>05/12/2021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692C6A-DAF5-4AB2-8A79-090EAF94E68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17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255830" y="2353327"/>
            <a:ext cx="6584823" cy="957276"/>
          </a:xfrm>
        </p:spPr>
        <p:txBody>
          <a:bodyPr anchor="b"/>
          <a:lstStyle>
            <a:lvl1pPr>
              <a:spcBef>
                <a:spcPts val="800"/>
              </a:spcBef>
              <a:defRPr sz="3200" b="0" cap="all" spc="178">
                <a:latin typeface="Arial Blac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3255830" y="3380683"/>
            <a:ext cx="6584823" cy="5746491"/>
          </a:xfrm>
        </p:spPr>
        <p:txBody>
          <a:bodyPr/>
          <a:lstStyle>
            <a:lvl1pPr>
              <a:spcBef>
                <a:spcPts val="1000"/>
              </a:spcBef>
              <a:defRPr sz="4300"/>
            </a:lvl1pPr>
            <a:lvl2pPr>
              <a:defRPr/>
            </a:lvl2pPr>
            <a:lvl3pPr>
              <a:defRPr/>
            </a:lvl3pPr>
            <a:lvl4pPr>
              <a:spcBef>
                <a:spcPts val="700"/>
              </a:spcBef>
              <a:defRPr sz="2900"/>
            </a:lvl4pPr>
            <a:lvl5pPr>
              <a:spcBef>
                <a:spcPts val="700"/>
              </a:spcBef>
              <a:defRPr sz="2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10188180" y="2353327"/>
            <a:ext cx="6584823" cy="957276"/>
          </a:xfrm>
        </p:spPr>
        <p:txBody>
          <a:bodyPr anchor="b"/>
          <a:lstStyle>
            <a:lvl1pPr>
              <a:spcBef>
                <a:spcPts val="800"/>
              </a:spcBef>
              <a:defRPr sz="3200" b="0" cap="all" spc="178">
                <a:latin typeface="Arial Blac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10188180" y="3380683"/>
            <a:ext cx="6584823" cy="5746491"/>
          </a:xfrm>
        </p:spPr>
        <p:txBody>
          <a:bodyPr/>
          <a:lstStyle>
            <a:lvl1pPr>
              <a:spcBef>
                <a:spcPts val="1000"/>
              </a:spcBef>
              <a:defRPr sz="4300"/>
            </a:lvl1pPr>
            <a:lvl2pPr>
              <a:defRPr/>
            </a:lvl2pPr>
            <a:lvl3pPr>
              <a:defRPr/>
            </a:lvl3pPr>
            <a:lvl4pPr>
              <a:spcBef>
                <a:spcPts val="700"/>
              </a:spcBef>
              <a:defRPr sz="2900"/>
            </a:lvl4pPr>
            <a:lvl5pPr>
              <a:spcBef>
                <a:spcPts val="700"/>
              </a:spcBef>
              <a:defRPr sz="2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670720-DF6C-4768-8EE6-8B190234BCE8}" type="datetime1">
              <a:rPr lang="en-GB"/>
              <a:pPr lvl="0"/>
              <a:t>05/12/2021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6A9A19-8B8A-4E31-96F2-6E188232A2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2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5A9621-B7D2-4CF0-B0C1-00D08FEDF01E}" type="datetime1">
              <a:rPr lang="en-GB"/>
              <a:pPr lvl="0"/>
              <a:t>05/12/2021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C2E97B-7501-4159-85B8-2377B413D8D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7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B89568-D5B8-4A2B-8AED-5D829AD5DD6C}" type="datetime1">
              <a:rPr lang="en-GB"/>
              <a:pPr lvl="0"/>
              <a:t>05/12/2021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E8F87D-C187-4D14-A90C-D609BDED282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7151339" y="2394374"/>
            <a:ext cx="10225278" cy="6704243"/>
          </a:xfrm>
        </p:spPr>
        <p:txBody>
          <a:bodyPr/>
          <a:lstStyle>
            <a:lvl1pPr>
              <a:spcBef>
                <a:spcPts val="1400"/>
              </a:spcBef>
              <a:defRPr sz="5700"/>
            </a:lvl1pPr>
            <a:lvl2pPr>
              <a:spcBef>
                <a:spcPts val="1200"/>
              </a:spcBef>
              <a:defRPr sz="5000"/>
            </a:lvl2pPr>
            <a:lvl3pPr>
              <a:spcBef>
                <a:spcPts val="1000"/>
              </a:spcBef>
              <a:defRPr sz="4300"/>
            </a:lvl3pPr>
            <a:lvl4pPr>
              <a:spcBef>
                <a:spcPts val="900"/>
              </a:spcBef>
              <a:defRPr sz="3600"/>
            </a:lvl4pPr>
            <a:lvl5pPr>
              <a:spcBef>
                <a:spcPts val="900"/>
              </a:spcBef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2"/>
          </p:nvPr>
        </p:nvSpPr>
        <p:spPr>
          <a:xfrm>
            <a:off x="914555" y="2394374"/>
            <a:ext cx="6017675" cy="6704243"/>
          </a:xfrm>
        </p:spPr>
        <p:txBody>
          <a:bodyPr/>
          <a:lstStyle>
            <a:lvl1pPr>
              <a:spcBef>
                <a:spcPts val="700"/>
              </a:spcBef>
              <a:defRPr sz="2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A50212-8974-4F89-B622-BD86EFBDA9AC}" type="datetime1">
              <a:rPr lang="en-GB"/>
              <a:pPr lvl="0"/>
              <a:t>05/12/2021</a:t>
            </a:fld>
            <a:endParaRPr lang="en-GB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D61FD9-CA87-4D14-A886-D0E615950217}" type="slidenum">
              <a:t>‹#›</a:t>
            </a:fld>
            <a:endParaRPr lang="en-GB"/>
          </a:p>
        </p:txBody>
      </p:sp>
      <p:sp>
        <p:nvSpPr>
          <p:cNvPr id="7" name="Title 7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929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18005377" y="7251530"/>
            <a:ext cx="285804" cy="3010067"/>
          </a:xfrm>
          <a:prstGeom prst="rect">
            <a:avLst/>
          </a:prstGeom>
          <a:solidFill>
            <a:srgbClr val="D1282E"/>
          </a:solidFill>
          <a:ln>
            <a:noFill/>
            <a:prstDash val="solid"/>
          </a:ln>
        </p:spPr>
        <p:txBody>
          <a:bodyPr vert="horz" wrap="square" lIns="163156" tIns="81573" rIns="163156" bIns="81573" anchor="ctr" anchorCtr="1" compatLnSpc="1"/>
          <a:lstStyle/>
          <a:p>
            <a:pPr marL="0" marR="0" lvl="0" indent="0" algn="ctr" defTabSz="163084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0" y="0"/>
            <a:ext cx="18004883" cy="7251530"/>
          </a:xfrm>
          <a:solidFill>
            <a:srgbClr val="BFBFBF"/>
          </a:solidFill>
        </p:spPr>
        <p:txBody>
          <a:bodyPr/>
          <a:lstStyle>
            <a:lvl1pPr>
              <a:spcBef>
                <a:spcPts val="1400"/>
              </a:spcBef>
              <a:defRPr sz="57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914555" y="8551331"/>
            <a:ext cx="16309631" cy="684108"/>
          </a:xfrm>
        </p:spPr>
        <p:txBody>
          <a:bodyPr/>
          <a:lstStyle>
            <a:lvl1pPr>
              <a:spcBef>
                <a:spcPts val="700"/>
              </a:spcBef>
              <a:defRPr sz="2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682364-7E18-4A92-9045-213CEFE2DEF9}" type="datetime1">
              <a:rPr lang="en-GB"/>
              <a:pPr lvl="0"/>
              <a:t>05/12/2021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fld id="{114C8EAB-F9D6-4593-A1D9-7F9D4B9C8FB8}" type="slidenum">
              <a:t>‹#›</a:t>
            </a:fld>
            <a:endParaRPr lang="en-GB"/>
          </a:p>
        </p:txBody>
      </p:sp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914555" y="7411157"/>
            <a:ext cx="16309631" cy="1140174"/>
          </a:xfrm>
        </p:spPr>
        <p:txBody>
          <a:bodyPr anchor="t"/>
          <a:lstStyle>
            <a:lvl1pPr>
              <a:defRPr sz="57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Rectangle 9"/>
          <p:cNvSpPr/>
          <p:nvPr/>
        </p:nvSpPr>
        <p:spPr>
          <a:xfrm>
            <a:off x="18005377" y="0"/>
            <a:ext cx="285804" cy="7251530"/>
          </a:xfrm>
          <a:prstGeom prst="rect">
            <a:avLst/>
          </a:pr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163156" tIns="81573" rIns="163156" bIns="81573" anchor="ctr" anchorCtr="1" compatLnSpc="1"/>
          <a:lstStyle/>
          <a:p>
            <a:pPr marL="0" marR="0" lvl="0" indent="0" algn="ctr" defTabSz="163084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105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914555" y="228508"/>
            <a:ext cx="11584414" cy="2052315"/>
          </a:xfrm>
          <a:prstGeom prst="rect">
            <a:avLst/>
          </a:prstGeom>
          <a:noFill/>
          <a:ln>
            <a:noFill/>
          </a:ln>
        </p:spPr>
        <p:txBody>
          <a:bodyPr vert="horz" wrap="square" lIns="163156" tIns="81573" rIns="163156" bIns="81573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14555" y="2622407"/>
            <a:ext cx="15242645" cy="6544150"/>
          </a:xfrm>
          <a:prstGeom prst="rect">
            <a:avLst/>
          </a:prstGeom>
          <a:noFill/>
          <a:ln>
            <a:noFill/>
          </a:ln>
        </p:spPr>
        <p:txBody>
          <a:bodyPr vert="horz" wrap="square" lIns="163156" tIns="81573" rIns="163156" bIns="81573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14555" y="9235440"/>
            <a:ext cx="6859188" cy="456075"/>
          </a:xfrm>
          <a:prstGeom prst="rect">
            <a:avLst/>
          </a:prstGeom>
          <a:noFill/>
          <a:ln>
            <a:noFill/>
          </a:ln>
        </p:spPr>
        <p:txBody>
          <a:bodyPr vert="horz" wrap="square" lIns="163156" tIns="81573" rIns="163156" bIns="0" anchor="b" anchorCtr="0" compatLnSpc="1"/>
          <a:lstStyle>
            <a:lvl1pPr marL="0" marR="0" lvl="0" indent="0" algn="l" defTabSz="163084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B75CEA4D-9037-4FAB-9ECE-5504FA7B1E28}" type="datetime1">
              <a:rPr lang="en-GB"/>
              <a:pPr lvl="0"/>
              <a:t>05/12/2021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914555" y="9715262"/>
            <a:ext cx="6859188" cy="424720"/>
          </a:xfrm>
          <a:prstGeom prst="rect">
            <a:avLst/>
          </a:prstGeom>
          <a:noFill/>
          <a:ln>
            <a:noFill/>
          </a:ln>
        </p:spPr>
        <p:txBody>
          <a:bodyPr vert="horz" wrap="square" lIns="163156" tIns="81573" rIns="163156" bIns="81573" anchor="t" anchorCtr="0" compatLnSpc="1"/>
          <a:lstStyle>
            <a:lvl1pPr marL="0" marR="0" lvl="0" indent="0" algn="l" defTabSz="163084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16200004">
            <a:off x="16789373" y="8714259"/>
            <a:ext cx="1968712" cy="730377"/>
          </a:xfrm>
          <a:prstGeom prst="rect">
            <a:avLst/>
          </a:prstGeom>
          <a:noFill/>
          <a:ln>
            <a:noFill/>
          </a:ln>
        </p:spPr>
        <p:txBody>
          <a:bodyPr vert="horz" wrap="square" lIns="163156" tIns="81573" rIns="163156" bIns="81573" anchor="ctr" anchorCtr="0" compatLnSpc="1"/>
          <a:lstStyle>
            <a:lvl1pPr marL="0" marR="0" lvl="0" indent="0" algn="l" defTabSz="163084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4300" b="1" i="0" u="none" strike="noStrike" kern="1200" cap="none" spc="0" baseline="0">
                <a:solidFill>
                  <a:srgbClr val="D1282E"/>
                </a:solidFill>
                <a:uFillTx/>
                <a:latin typeface="Arial"/>
              </a:defRPr>
            </a:lvl1pPr>
          </a:lstStyle>
          <a:p>
            <a:pPr lvl="0"/>
            <a:fld id="{4765C76A-6A73-459C-A1B7-9993B462EB5A}" type="slidenum"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8005377" y="0"/>
            <a:ext cx="285804" cy="2052315"/>
          </a:xfrm>
          <a:prstGeom prst="rect">
            <a:avLst/>
          </a:prstGeom>
          <a:solidFill>
            <a:srgbClr val="D1282E"/>
          </a:solidFill>
          <a:ln>
            <a:noFill/>
            <a:prstDash val="solid"/>
          </a:ln>
        </p:spPr>
        <p:txBody>
          <a:bodyPr vert="horz" wrap="square" lIns="163156" tIns="81573" rIns="163156" bIns="81573" anchor="ctr" anchorCtr="1" compatLnSpc="1"/>
          <a:lstStyle/>
          <a:p>
            <a:pPr marL="0" marR="0" lvl="0" indent="0" algn="ctr" defTabSz="163084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05377" y="2052315"/>
            <a:ext cx="285804" cy="8209282"/>
          </a:xfrm>
          <a:prstGeom prst="rect">
            <a:avLst/>
          </a:pr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163156" tIns="81573" rIns="163156" bIns="81573" anchor="ctr" anchorCtr="1" compatLnSpc="1"/>
          <a:lstStyle/>
          <a:p>
            <a:pPr marL="0" marR="0" lvl="0" indent="0" algn="ctr" defTabSz="163084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1631563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6400" b="0" i="0" u="none" strike="noStrike" kern="1200" cap="all" spc="-107" baseline="0">
          <a:solidFill>
            <a:srgbClr val="D1282E"/>
          </a:solidFill>
          <a:uFillTx/>
          <a:latin typeface="Arial Black"/>
        </a:defRPr>
      </a:lvl1pPr>
    </p:titleStyle>
    <p:bodyStyle>
      <a:lvl1pPr marL="0" marR="0" lvl="0" indent="0" algn="l" defTabSz="1631563" rtl="0" fontAlgn="auto" hangingPunct="1">
        <a:lnSpc>
          <a:spcPct val="100000"/>
        </a:lnSpc>
        <a:spcBef>
          <a:spcPts val="900"/>
        </a:spcBef>
        <a:spcAft>
          <a:spcPts val="1070"/>
        </a:spcAft>
        <a:buNone/>
        <a:tabLst/>
        <a:defRPr lang="en-US" sz="3600" b="1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815781" marR="0" lvl="1" indent="-326312" algn="l" defTabSz="1631563" rtl="0" fontAlgn="auto" hangingPunct="1">
        <a:lnSpc>
          <a:spcPct val="100000"/>
        </a:lnSpc>
        <a:spcBef>
          <a:spcPts val="900"/>
        </a:spcBef>
        <a:spcAft>
          <a:spcPts val="0"/>
        </a:spcAft>
        <a:buClr>
          <a:srgbClr val="D1282E"/>
        </a:buClr>
        <a:buSzPct val="100000"/>
        <a:buFont typeface="Arial" pitchFamily="34"/>
        <a:buChar char="•"/>
        <a:tabLst/>
        <a:defRPr lang="en-US" sz="36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2039459" marR="0" lvl="2" indent="-407895" algn="l" defTabSz="1631563" rtl="0" fontAlgn="auto" hangingPunct="1">
        <a:lnSpc>
          <a:spcPct val="100000"/>
        </a:lnSpc>
        <a:spcBef>
          <a:spcPts val="800"/>
        </a:spcBef>
        <a:spcAft>
          <a:spcPts val="0"/>
        </a:spcAft>
        <a:buClr>
          <a:srgbClr val="D1282E"/>
        </a:buClr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2855241" marR="0" lvl="3" indent="-407895" algn="l" defTabSz="1631563" rtl="0" fontAlgn="auto" hangingPunct="1">
        <a:lnSpc>
          <a:spcPct val="100000"/>
        </a:lnSpc>
        <a:spcBef>
          <a:spcPts val="800"/>
        </a:spcBef>
        <a:spcAft>
          <a:spcPts val="0"/>
        </a:spcAft>
        <a:buClr>
          <a:srgbClr val="D1282E"/>
        </a:buClr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/>
        </a:defRPr>
      </a:lvl4pPr>
      <a:lvl5pPr marL="3671023" marR="0" lvl="4" indent="-407895" algn="l" defTabSz="1631563" rtl="0" fontAlgn="auto" hangingPunct="1">
        <a:lnSpc>
          <a:spcPct val="100000"/>
        </a:lnSpc>
        <a:spcBef>
          <a:spcPts val="800"/>
        </a:spcBef>
        <a:spcAft>
          <a:spcPts val="0"/>
        </a:spcAft>
        <a:buClr>
          <a:srgbClr val="D1282E"/>
        </a:buClr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koban#/media/File:Sokoban_ani.gi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itannica.com/topic/Pandora-Greek-mythology" TargetMode="External"/><Relationship Id="rId4" Type="http://schemas.openxmlformats.org/officeDocument/2006/relationships/hyperlink" Target="http://www.dosgames.com/screens/spych.gi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bygames.com/game/pixel-dungeon/promo/promoImageId,106428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reekmythology.com/Myths/Monsters/Minotaur/minotau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imgurl=https%3A%2F%2Fimg.redbull.com%2Fimages%2Fc_limit%2Cw_1500%2Ch_1000%2Cf_auto%2Cq_auto%2Fredbullcom%2F2017%2F05%2F26%2F8e9df911-f4d9-48c0-81cf-a7f1a3a01b9a%2Fultra-street-fighter-2-nintendo-switch&amp;imgrefurl=https%3A%2F%2Fwww.redbull.com%2Fint-en%2Fultra-street-fighter-2-tips-and-tricks&amp;tbnid=ktDtN-j1SGfedM&amp;vet=12ahUKEwieuJDbxsf0AhVEEhoKHeIdBpAQMygAegUIARDPAQ..i&amp;docid=gMHh6Q7rQrwsfM&amp;w=912&amp;h=513&amp;itg=1&amp;q=street%20fighter&amp;client=firefox-b-d&amp;ved=2ahUKEwieuJDbxsf0AhVEEhoKHeIdBpAQMygAegUIARDPAQ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p1st.com/wp-content/uploads/2021/05/tekken-7-image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oi.com/articles/the-myth-of-perseus-and-medusa-explained/" TargetMode="External"/><Relationship Id="rId4" Type="http://schemas.openxmlformats.org/officeDocument/2006/relationships/hyperlink" Target="https://img.redbull.com/images/c_crop,x_0,y_50,h_456,w_912/c_fill,w_1920,h_960/q_auto,f_auto/redbullcom/2017/05/26/8e9df911-f4d9-48c0-81cf-a7f1a3a01b9a/ultra-street-fighter-2-switc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10900" dirty="0"/>
              <a:t>Example</a:t>
            </a:r>
            <a:r>
              <a:rPr lang="pl-PL" sz="10900" dirty="0"/>
              <a:t>S</a:t>
            </a:r>
            <a:endParaRPr lang="en-GB" sz="10900" dirty="0"/>
          </a:p>
        </p:txBody>
      </p:sp>
    </p:spTree>
    <p:extLst>
      <p:ext uri="{BB962C8B-B14F-4D97-AF65-F5344CB8AC3E}">
        <p14:creationId xmlns:p14="http://schemas.microsoft.com/office/powerpoint/2010/main" val="167593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55" y="228508"/>
            <a:ext cx="6583048" cy="2052315"/>
          </a:xfrm>
        </p:spPr>
        <p:txBody>
          <a:bodyPr/>
          <a:lstStyle/>
          <a:p>
            <a:r>
              <a:rPr lang="en-GB" dirty="0"/>
              <a:t>The box of hopes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5" y="2610520"/>
            <a:ext cx="15242645" cy="7056784"/>
          </a:xfrm>
        </p:spPr>
        <p:txBody>
          <a:bodyPr numCol="2"/>
          <a:lstStyle/>
          <a:p>
            <a:pPr marL="571500" indent="-571500">
              <a:buFontTx/>
              <a:buChar char="-"/>
            </a:pPr>
            <a:r>
              <a:rPr lang="en-GB" dirty="0"/>
              <a:t>Gameplay overview:</a:t>
            </a:r>
            <a:endParaRPr lang="en-GB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83524" y="305325"/>
            <a:ext cx="9108229" cy="1975498"/>
          </a:xfrm>
          <a:prstGeom prst="rect">
            <a:avLst/>
          </a:prstGeom>
          <a:noFill/>
          <a:ln>
            <a:noFill/>
          </a:ln>
        </p:spPr>
        <p:txBody>
          <a:bodyPr vert="horz" wrap="square" lIns="163156" tIns="81573" rIns="163156" bIns="81573" numCol="1" anchor="t" anchorCtr="0" compatLnSpc="1"/>
          <a:lstStyle>
            <a:lvl1pPr marL="0" marR="0" lvl="0" indent="0" algn="l" defTabSz="1631563" rtl="0" fontAlgn="auto" hangingPunct="1">
              <a:lnSpc>
                <a:spcPct val="100000"/>
              </a:lnSpc>
              <a:spcBef>
                <a:spcPts val="900"/>
              </a:spcBef>
              <a:spcAft>
                <a:spcPts val="1070"/>
              </a:spcAft>
              <a:buNone/>
              <a:tabLst/>
              <a:def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815781" marR="0" lvl="1" indent="-326312" algn="l" defTabSz="1631563" rtl="0" fontAlgn="auto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2039459" marR="0" lvl="2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2855241" marR="0" lvl="3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3671023" marR="0" lvl="4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r>
              <a:rPr lang="en-GB" dirty="0"/>
              <a:t>Existing Example</a:t>
            </a:r>
            <a:r>
              <a:rPr lang="pl-PL" dirty="0"/>
              <a:t>s</a:t>
            </a:r>
            <a:r>
              <a:rPr lang="en-GB" dirty="0"/>
              <a:t>:</a:t>
            </a:r>
          </a:p>
          <a:p>
            <a:pPr marL="571500" indent="-571500">
              <a:buFontTx/>
              <a:buChar char="-"/>
            </a:pPr>
            <a:r>
              <a:rPr lang="en-GB" b="0" dirty="0"/>
              <a:t>Sokoban</a:t>
            </a:r>
            <a:endParaRPr lang="pl-PL" b="0" dirty="0"/>
          </a:p>
          <a:p>
            <a:pPr marL="571500" indent="-571500">
              <a:buFontTx/>
              <a:buChar char="-"/>
            </a:pPr>
            <a:r>
              <a:rPr lang="en-GB" b="0" dirty="0" err="1"/>
              <a:t>Spych</a:t>
            </a:r>
            <a:endParaRPr lang="en-GB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9B23A-12B6-44E1-9282-B080EB37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88" y="3749482"/>
            <a:ext cx="3029373" cy="2762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18FCA-2938-4786-8022-5C3BDFFD0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469" y="3749483"/>
            <a:ext cx="2337721" cy="2762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E96159-F5FC-45CA-AF45-5C6CAE744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88" y="6705697"/>
            <a:ext cx="2591162" cy="2629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C102EA-A706-4598-B3F4-6347EC549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717" y="7267132"/>
            <a:ext cx="2917473" cy="9453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E99091-34E0-4079-991B-1D0682156B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717" y="8542212"/>
            <a:ext cx="2917473" cy="761784"/>
          </a:xfrm>
          <a:prstGeom prst="rect">
            <a:avLst/>
          </a:prstGeom>
        </p:spPr>
      </p:pic>
      <p:pic>
        <p:nvPicPr>
          <p:cNvPr id="16" name="Picture 15" descr="A picture containing text, crossword puzzle, several&#10;&#10;Description automatically generated">
            <a:extLst>
              <a:ext uri="{FF2B5EF4-FFF2-40B4-BE49-F238E27FC236}">
                <a16:creationId xmlns:a16="http://schemas.microsoft.com/office/drawing/2014/main" id="{BD2C2FA4-39EE-40DD-AB7C-A545F4B68A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091" y="656981"/>
            <a:ext cx="3535288" cy="3928098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E3CCD49-51BF-4305-8190-13BCEACEF2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627" y="4914776"/>
            <a:ext cx="7022752" cy="43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1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Tx/>
              <a:buChar char="-"/>
            </a:pPr>
            <a:r>
              <a:rPr lang="en-GB" sz="4400" b="0" dirty="0"/>
              <a:t>Carloseow. 2011. </a:t>
            </a:r>
            <a:r>
              <a:rPr lang="en-GB" sz="4400" b="0" i="1" dirty="0"/>
              <a:t>A Sokoban puzzle being solved</a:t>
            </a:r>
            <a:r>
              <a:rPr lang="en-GB" sz="4400" b="0" dirty="0"/>
              <a:t>. [Online] </a:t>
            </a:r>
            <a:r>
              <a:rPr lang="en-GB" sz="4400" b="0" dirty="0">
                <a:hlinkClick r:id="rId3"/>
              </a:rPr>
              <a:t>https://en.wikipedia.org/wiki/Sokoban#/media/File:Sokoban_ani.gif</a:t>
            </a:r>
            <a:r>
              <a:rPr lang="en-GB" sz="4400" b="0" dirty="0"/>
              <a:t> </a:t>
            </a:r>
          </a:p>
          <a:p>
            <a:pPr marL="571500" indent="-571500">
              <a:buFontTx/>
              <a:buChar char="-"/>
            </a:pPr>
            <a:r>
              <a:rPr lang="en-GB" sz="4400" b="0" dirty="0" err="1"/>
              <a:t>Qyadko</a:t>
            </a:r>
            <a:r>
              <a:rPr lang="en-GB" sz="4400" b="0" dirty="0"/>
              <a:t>. 02/11/2014. </a:t>
            </a:r>
            <a:r>
              <a:rPr lang="en-GB" sz="4400" b="0" i="1" dirty="0"/>
              <a:t>Polish </a:t>
            </a:r>
            <a:r>
              <a:rPr lang="en-GB" sz="4400" b="0" i="1" dirty="0" err="1"/>
              <a:t>SokoBan</a:t>
            </a:r>
            <a:r>
              <a:rPr lang="en-GB" sz="4400" b="0" i="1" dirty="0"/>
              <a:t> Tank game: </a:t>
            </a:r>
            <a:r>
              <a:rPr lang="en-GB" sz="4400" b="0" i="1" dirty="0" err="1"/>
              <a:t>Spych</a:t>
            </a:r>
            <a:r>
              <a:rPr lang="en-GB" sz="4400" b="0" i="1" dirty="0"/>
              <a:t>. </a:t>
            </a:r>
            <a:r>
              <a:rPr lang="en-GB" sz="4400" b="0" dirty="0"/>
              <a:t>[Online] </a:t>
            </a:r>
            <a:r>
              <a:rPr lang="en-GB" sz="4400" b="0" dirty="0" err="1"/>
              <a:t>DOSGames</a:t>
            </a:r>
            <a:r>
              <a:rPr lang="en-GB" sz="4400" b="0" dirty="0"/>
              <a:t> Forum. </a:t>
            </a:r>
            <a:r>
              <a:rPr lang="en-GB" sz="4400" b="0" dirty="0">
                <a:hlinkClick r:id="rId4"/>
              </a:rPr>
              <a:t>http://www.dosgames.com/screens/spych.gif</a:t>
            </a:r>
            <a:r>
              <a:rPr lang="en-GB" sz="4400" b="0" dirty="0"/>
              <a:t> </a:t>
            </a:r>
          </a:p>
          <a:p>
            <a:pPr marL="571500" indent="-571500">
              <a:buFontTx/>
              <a:buChar char="-"/>
            </a:pPr>
            <a:r>
              <a:rPr lang="en-GB" sz="4400" b="0" dirty="0"/>
              <a:t>Britannica, The Editors of Encyclopaedia. </a:t>
            </a:r>
            <a:r>
              <a:rPr lang="en-GB" sz="4400" b="0" i="1" dirty="0"/>
              <a:t>Pandora. </a:t>
            </a:r>
            <a:r>
              <a:rPr lang="en-GB" sz="4400" b="0" dirty="0"/>
              <a:t>[Online] </a:t>
            </a:r>
            <a:r>
              <a:rPr lang="en-GB" sz="4400" b="0" dirty="0">
                <a:hlinkClick r:id="rId5"/>
              </a:rPr>
              <a:t>https://www.britannica.com/topic/Pandora-Greek-mythology</a:t>
            </a:r>
            <a:r>
              <a:rPr lang="en-GB" sz="4400" b="0" dirty="0"/>
              <a:t> 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85521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659" y="3002453"/>
            <a:ext cx="3424491" cy="3424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502" y="3002453"/>
            <a:ext cx="3495190" cy="3495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55" y="228508"/>
            <a:ext cx="7510952" cy="2052315"/>
          </a:xfrm>
        </p:spPr>
        <p:txBody>
          <a:bodyPr/>
          <a:lstStyle/>
          <a:p>
            <a:r>
              <a:rPr lang="en-GB" dirty="0"/>
              <a:t>The Empty labyrinth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5" y="2610520"/>
            <a:ext cx="15242645" cy="7488832"/>
          </a:xfrm>
        </p:spPr>
        <p:txBody>
          <a:bodyPr numCol="2"/>
          <a:lstStyle/>
          <a:p>
            <a:pPr marL="571500" indent="-571500">
              <a:buFontTx/>
              <a:buChar char="-"/>
            </a:pPr>
            <a:r>
              <a:rPr lang="en-GB" dirty="0"/>
              <a:t>Myth Name: </a:t>
            </a:r>
            <a:r>
              <a:rPr lang="en-GB" sz="2800" dirty="0">
                <a:solidFill>
                  <a:srgbClr val="FF0000"/>
                </a:solidFill>
              </a:rPr>
              <a:t>The Meal of the Minotaur</a:t>
            </a:r>
          </a:p>
          <a:p>
            <a:pPr marL="571500" indent="-571500">
              <a:buFontTx/>
              <a:buChar char="-"/>
            </a:pPr>
            <a:r>
              <a:rPr lang="en-GB" dirty="0"/>
              <a:t>Protagonist(s): </a:t>
            </a:r>
            <a:r>
              <a:rPr lang="en-GB" sz="2800" dirty="0">
                <a:solidFill>
                  <a:srgbClr val="FF0000"/>
                </a:solidFill>
              </a:rPr>
              <a:t>Boy/Girl (red)</a:t>
            </a:r>
            <a:endParaRPr lang="en-GB" b="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Obstacles: </a:t>
            </a:r>
            <a:r>
              <a:rPr lang="en-GB" sz="2800" dirty="0">
                <a:solidFill>
                  <a:srgbClr val="FF0000"/>
                </a:solidFill>
              </a:rPr>
              <a:t>Minotaur (green)/Block (dark grey)</a:t>
            </a:r>
            <a:endParaRPr lang="en-GB" b="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Goal: </a:t>
            </a:r>
            <a:r>
              <a:rPr lang="en-GB" sz="2800" dirty="0">
                <a:solidFill>
                  <a:srgbClr val="FF0000"/>
                </a:solidFill>
              </a:rPr>
              <a:t>Find the exit, move from room to room</a:t>
            </a:r>
            <a:endParaRPr lang="en-GB" b="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Challenge: </a:t>
            </a:r>
            <a:r>
              <a:rPr lang="en-GB" sz="2800" dirty="0">
                <a:solidFill>
                  <a:srgbClr val="FF0000"/>
                </a:solidFill>
              </a:rPr>
              <a:t>Random room/Obstacles, chased by minotaur</a:t>
            </a:r>
            <a:endParaRPr lang="en-GB" sz="2800" b="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Verbs: </a:t>
            </a:r>
            <a:r>
              <a:rPr lang="en-GB" sz="2800" dirty="0">
                <a:solidFill>
                  <a:srgbClr val="FF0000"/>
                </a:solidFill>
              </a:rPr>
              <a:t>Run, collect, enter, exit</a:t>
            </a:r>
            <a:endParaRPr lang="en-GB" sz="2800" b="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Genre: </a:t>
            </a:r>
            <a:r>
              <a:rPr lang="en-GB" sz="2800" dirty="0" err="1">
                <a:solidFill>
                  <a:srgbClr val="FF0000"/>
                </a:solidFill>
              </a:rPr>
              <a:t>Rougelike</a:t>
            </a:r>
            <a:endParaRPr lang="pl-PL" sz="280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Matrix:</a:t>
            </a:r>
          </a:p>
          <a:p>
            <a:br>
              <a:rPr lang="en-GB" dirty="0"/>
            </a:br>
            <a:endParaRPr lang="en-GB" dirty="0"/>
          </a:p>
          <a:p>
            <a:pPr marL="571500" indent="-571500">
              <a:buFontTx/>
              <a:buChar char="-"/>
            </a:pPr>
            <a:endParaRPr lang="en-GB" dirty="0"/>
          </a:p>
          <a:p>
            <a:pPr marL="571500" indent="-571500">
              <a:buFontTx/>
              <a:buChar char="-"/>
            </a:pPr>
            <a:endParaRPr lang="en-GB" dirty="0"/>
          </a:p>
          <a:p>
            <a:pPr marL="571500" indent="-571500">
              <a:buFontTx/>
              <a:buChar char="-"/>
            </a:pPr>
            <a:r>
              <a:rPr lang="en-GB" dirty="0" err="1"/>
              <a:t>Mockup</a:t>
            </a:r>
            <a:r>
              <a:rPr lang="en-GB" dirty="0"/>
              <a:t>:</a:t>
            </a:r>
            <a:endParaRPr lang="en-GB" sz="2800" dirty="0"/>
          </a:p>
        </p:txBody>
      </p:sp>
      <p:sp>
        <p:nvSpPr>
          <p:cNvPr id="7" name="Multiply 6"/>
          <p:cNvSpPr/>
          <p:nvPr/>
        </p:nvSpPr>
        <p:spPr>
          <a:xfrm>
            <a:off x="10441731" y="4225184"/>
            <a:ext cx="545070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4082246" y="4210642"/>
            <a:ext cx="545070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425507" y="305325"/>
            <a:ext cx="8566246" cy="1975498"/>
          </a:xfrm>
          <a:prstGeom prst="rect">
            <a:avLst/>
          </a:prstGeom>
          <a:noFill/>
          <a:ln>
            <a:noFill/>
          </a:ln>
        </p:spPr>
        <p:txBody>
          <a:bodyPr vert="horz" wrap="square" lIns="163156" tIns="81573" rIns="163156" bIns="81573" numCol="1" anchor="t" anchorCtr="0" compatLnSpc="1"/>
          <a:lstStyle>
            <a:lvl1pPr marL="0" marR="0" lvl="0" indent="0" algn="l" defTabSz="1631563" rtl="0" fontAlgn="auto" hangingPunct="1">
              <a:lnSpc>
                <a:spcPct val="100000"/>
              </a:lnSpc>
              <a:spcBef>
                <a:spcPts val="900"/>
              </a:spcBef>
              <a:spcAft>
                <a:spcPts val="1070"/>
              </a:spcAft>
              <a:buNone/>
              <a:tabLst/>
              <a:def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815781" marR="0" lvl="1" indent="-326312" algn="l" defTabSz="1631563" rtl="0" fontAlgn="auto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2039459" marR="0" lvl="2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2855241" marR="0" lvl="3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3671023" marR="0" lvl="4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r>
              <a:rPr lang="en-GB" dirty="0"/>
              <a:t>Short description:</a:t>
            </a:r>
          </a:p>
          <a:p>
            <a:r>
              <a:rPr lang="en-GB" b="0" dirty="0"/>
              <a:t>14 boys and girls sent to the labyrinth to feed the Minotaur.</a:t>
            </a:r>
            <a:endParaRPr lang="en-GB" sz="28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AF3B66-B8CD-47F6-A61A-9C744D8227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015" y="7396296"/>
            <a:ext cx="3690502" cy="23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55" y="228508"/>
            <a:ext cx="6583048" cy="2052315"/>
          </a:xfrm>
        </p:spPr>
        <p:txBody>
          <a:bodyPr/>
          <a:lstStyle/>
          <a:p>
            <a:r>
              <a:rPr lang="en-GB" dirty="0"/>
              <a:t>The empty labyrinth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5" y="2610520"/>
            <a:ext cx="15242645" cy="7056784"/>
          </a:xfrm>
        </p:spPr>
        <p:txBody>
          <a:bodyPr numCol="2"/>
          <a:lstStyle/>
          <a:p>
            <a:pPr marL="571500" indent="-571500">
              <a:buFontTx/>
              <a:buChar char="-"/>
            </a:pPr>
            <a:r>
              <a:rPr lang="en-GB" dirty="0"/>
              <a:t>Gameplay overview:</a:t>
            </a:r>
            <a:endParaRPr lang="en-GB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83524" y="305325"/>
            <a:ext cx="9108229" cy="1975498"/>
          </a:xfrm>
          <a:prstGeom prst="rect">
            <a:avLst/>
          </a:prstGeom>
          <a:noFill/>
          <a:ln>
            <a:noFill/>
          </a:ln>
        </p:spPr>
        <p:txBody>
          <a:bodyPr vert="horz" wrap="square" lIns="163156" tIns="81573" rIns="163156" bIns="81573" numCol="1" anchor="t" anchorCtr="0" compatLnSpc="1"/>
          <a:lstStyle>
            <a:lvl1pPr marL="0" marR="0" lvl="0" indent="0" algn="l" defTabSz="1631563" rtl="0" fontAlgn="auto" hangingPunct="1">
              <a:lnSpc>
                <a:spcPct val="100000"/>
              </a:lnSpc>
              <a:spcBef>
                <a:spcPts val="900"/>
              </a:spcBef>
              <a:spcAft>
                <a:spcPts val="1070"/>
              </a:spcAft>
              <a:buNone/>
              <a:tabLst/>
              <a:def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815781" marR="0" lvl="1" indent="-326312" algn="l" defTabSz="1631563" rtl="0" fontAlgn="auto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2039459" marR="0" lvl="2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2855241" marR="0" lvl="3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3671023" marR="0" lvl="4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r>
              <a:rPr lang="en-GB" dirty="0"/>
              <a:t>Existing Example</a:t>
            </a:r>
            <a:r>
              <a:rPr lang="pl-PL" dirty="0"/>
              <a:t>s</a:t>
            </a:r>
            <a:r>
              <a:rPr lang="en-GB" dirty="0"/>
              <a:t>:</a:t>
            </a:r>
          </a:p>
          <a:p>
            <a:pPr marL="571500" indent="-571500">
              <a:buFontTx/>
              <a:buChar char="-"/>
            </a:pPr>
            <a:r>
              <a:rPr lang="en-GB" b="0" dirty="0"/>
              <a:t>Pixel Dungeon</a:t>
            </a:r>
            <a:endParaRPr lang="pl-PL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488EB-580A-4572-97E4-58BE6B8A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732" y="3402608"/>
            <a:ext cx="2808312" cy="1735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04E7D4-51CC-4E46-B7CA-3F7339C17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394" y="5468118"/>
            <a:ext cx="2808000" cy="1751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35523F-A998-4A71-BD47-BA0558A0E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394" y="7548896"/>
            <a:ext cx="2808000" cy="1751819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CF645756-209A-4A85-8B9E-2342E3C2A0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340" y="3690640"/>
            <a:ext cx="5014595" cy="313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6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Tx/>
              <a:buChar char="-"/>
            </a:pPr>
            <a:r>
              <a:rPr lang="en-GB" sz="4400" b="0" dirty="0" err="1"/>
              <a:t>Pseudo_Intellectual</a:t>
            </a:r>
            <a:r>
              <a:rPr lang="en-GB" sz="4400" b="0" dirty="0"/>
              <a:t>, 19/10/2016. </a:t>
            </a:r>
            <a:r>
              <a:rPr lang="en-GB" sz="4400" b="0" i="1" dirty="0"/>
              <a:t>Pixel Dungeon Promo Art. </a:t>
            </a:r>
            <a:r>
              <a:rPr lang="en-GB" sz="4400" b="0" i="1" dirty="0" err="1"/>
              <a:t>MobeyGames</a:t>
            </a:r>
            <a:r>
              <a:rPr lang="en-GB" sz="4400" b="0" i="1" dirty="0"/>
              <a:t> </a:t>
            </a:r>
            <a:r>
              <a:rPr lang="en-GB" sz="4400" b="0" dirty="0"/>
              <a:t>[Online] </a:t>
            </a:r>
            <a:r>
              <a:rPr lang="en-GB" sz="4400" b="0" dirty="0">
                <a:hlinkClick r:id="rId3"/>
              </a:rPr>
              <a:t>https://www.mobygames.com/game/pixel-dungeon/promo/promoImageId,106428/</a:t>
            </a:r>
            <a:r>
              <a:rPr lang="en-GB" sz="4400" b="0" dirty="0"/>
              <a:t> </a:t>
            </a:r>
          </a:p>
          <a:p>
            <a:pPr marL="571500" indent="-571500">
              <a:buFontTx/>
              <a:buChar char="-"/>
            </a:pPr>
            <a:r>
              <a:rPr lang="fr-FR" sz="4400" b="0" dirty="0"/>
              <a:t>Greek Mythology.</a:t>
            </a:r>
            <a:r>
              <a:rPr lang="en-GB" sz="4400" b="0" i="1" dirty="0"/>
              <a:t>The Meal of the Minotaur</a:t>
            </a:r>
            <a:r>
              <a:rPr lang="en-GB" sz="4400" b="0" dirty="0"/>
              <a:t>,</a:t>
            </a:r>
            <a:r>
              <a:rPr lang="fr-FR" sz="4400" b="0" dirty="0"/>
              <a:t> Minotaur. </a:t>
            </a:r>
            <a:r>
              <a:rPr lang="en-GB" sz="4400" b="0" dirty="0"/>
              <a:t>[Online] </a:t>
            </a:r>
            <a:r>
              <a:rPr lang="en-GB" sz="4400" b="0" dirty="0">
                <a:hlinkClick r:id="rId4"/>
              </a:rPr>
              <a:t>https://www.greekmythology.com/Myths/Monsters/Minotaur/minotaur.html</a:t>
            </a:r>
            <a:r>
              <a:rPr lang="en-GB" sz="4400" b="0" dirty="0"/>
              <a:t> </a:t>
            </a:r>
          </a:p>
          <a:p>
            <a:pPr marL="571500" indent="-571500">
              <a:buFontTx/>
              <a:buChar char="-"/>
            </a:pPr>
            <a:endParaRPr lang="en-GB" sz="4400" b="0" dirty="0"/>
          </a:p>
          <a:p>
            <a:pPr marL="571500" indent="-571500">
              <a:buFontTx/>
              <a:buChar char="-"/>
            </a:pPr>
            <a:endParaRPr lang="en-GB" sz="4400" b="0" dirty="0"/>
          </a:p>
        </p:txBody>
      </p:sp>
    </p:spTree>
    <p:extLst>
      <p:ext uri="{BB962C8B-B14F-4D97-AF65-F5344CB8AC3E}">
        <p14:creationId xmlns:p14="http://schemas.microsoft.com/office/powerpoint/2010/main" val="267314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659" y="3002453"/>
            <a:ext cx="3424491" cy="3424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502" y="3002453"/>
            <a:ext cx="3495190" cy="3495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Escape the</a:t>
            </a:r>
            <a:br>
              <a:rPr lang="en-GB" dirty="0"/>
            </a:br>
            <a:r>
              <a:rPr lang="en-GB" dirty="0"/>
              <a:t>Minotaur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5" y="2610520"/>
            <a:ext cx="15242645" cy="7488832"/>
          </a:xfrm>
        </p:spPr>
        <p:txBody>
          <a:bodyPr numCol="2"/>
          <a:lstStyle/>
          <a:p>
            <a:pPr marL="571500" indent="-571500">
              <a:buFontTx/>
              <a:buChar char="-"/>
            </a:pPr>
            <a:r>
              <a:rPr lang="en-GB" dirty="0"/>
              <a:t>Myth Name: </a:t>
            </a:r>
            <a:r>
              <a:rPr lang="en-GB" b="0" dirty="0"/>
              <a:t>Minos’s Bull</a:t>
            </a:r>
          </a:p>
          <a:p>
            <a:pPr marL="571500" indent="-571500">
              <a:buFontTx/>
              <a:buChar char="-"/>
            </a:pPr>
            <a:r>
              <a:rPr lang="en-GB" dirty="0"/>
              <a:t>Protagonist(s): </a:t>
            </a:r>
            <a:r>
              <a:rPr lang="en-GB" b="0" dirty="0"/>
              <a:t>Theseus (Blue Circle)</a:t>
            </a:r>
          </a:p>
          <a:p>
            <a:pPr marL="571500" indent="-571500">
              <a:buFontTx/>
              <a:buChar char="-"/>
            </a:pPr>
            <a:r>
              <a:rPr lang="en-GB" dirty="0"/>
              <a:t>Obstacles: </a:t>
            </a:r>
            <a:r>
              <a:rPr lang="en-GB" b="0" dirty="0"/>
              <a:t>Minotaur (Red Triangle) Walls (Black)</a:t>
            </a:r>
          </a:p>
          <a:p>
            <a:pPr marL="571500" indent="-571500">
              <a:buFontTx/>
              <a:buChar char="-"/>
            </a:pPr>
            <a:r>
              <a:rPr lang="en-GB" dirty="0"/>
              <a:t>Goal: </a:t>
            </a:r>
            <a:r>
              <a:rPr lang="en-GB" b="0" dirty="0"/>
              <a:t>Remain on exit on your turn (Green Square)</a:t>
            </a:r>
          </a:p>
          <a:p>
            <a:pPr marL="571500" indent="-571500">
              <a:buFontTx/>
              <a:buChar char="-"/>
            </a:pPr>
            <a:r>
              <a:rPr lang="en-GB" dirty="0"/>
              <a:t>Challenge: </a:t>
            </a:r>
            <a:r>
              <a:rPr lang="en-GB" b="0" dirty="0"/>
              <a:t>Pursuing enemy</a:t>
            </a:r>
          </a:p>
          <a:p>
            <a:pPr marL="571500" indent="-571500">
              <a:buFontTx/>
              <a:buChar char="-"/>
            </a:pPr>
            <a:r>
              <a:rPr lang="en-GB" dirty="0"/>
              <a:t>Verbs: </a:t>
            </a:r>
            <a:r>
              <a:rPr lang="en-GB" b="0" dirty="0"/>
              <a:t>Follow, Hide, Plan, Catch</a:t>
            </a:r>
          </a:p>
          <a:p>
            <a:pPr marL="571500" indent="-571500">
              <a:buFontTx/>
              <a:buChar char="-"/>
            </a:pPr>
            <a:r>
              <a:rPr lang="en-GB" dirty="0"/>
              <a:t>Genre: </a:t>
            </a:r>
            <a:r>
              <a:rPr lang="en-GB" b="0" dirty="0"/>
              <a:t>Turn-Based Puzzle game</a:t>
            </a:r>
            <a:endParaRPr lang="en-GB" dirty="0"/>
          </a:p>
          <a:p>
            <a:pPr marL="571500" indent="-571500">
              <a:buFontTx/>
              <a:buChar char="-"/>
            </a:pPr>
            <a:r>
              <a:rPr lang="en-GB" dirty="0"/>
              <a:t>Matrix:</a:t>
            </a:r>
          </a:p>
          <a:p>
            <a:br>
              <a:rPr lang="en-GB" dirty="0"/>
            </a:br>
            <a:endParaRPr lang="en-GB" dirty="0"/>
          </a:p>
          <a:p>
            <a:pPr marL="571500" indent="-571500">
              <a:buFontTx/>
              <a:buChar char="-"/>
            </a:pPr>
            <a:endParaRPr lang="en-GB" dirty="0"/>
          </a:p>
          <a:p>
            <a:pPr marL="571500" indent="-571500">
              <a:buFontTx/>
              <a:buChar char="-"/>
            </a:pPr>
            <a:endParaRPr lang="en-GB" dirty="0"/>
          </a:p>
          <a:p>
            <a:pPr marL="571500" indent="-571500">
              <a:buFontTx/>
              <a:buChar char="-"/>
            </a:pPr>
            <a:r>
              <a:rPr lang="en-GB" dirty="0" err="1"/>
              <a:t>Mockup</a:t>
            </a:r>
            <a:r>
              <a:rPr lang="en-GB" dirty="0"/>
              <a:t>:</a:t>
            </a:r>
            <a:endParaRPr lang="en-GB" sz="2800" dirty="0"/>
          </a:p>
        </p:txBody>
      </p:sp>
      <p:sp>
        <p:nvSpPr>
          <p:cNvPr id="7" name="Multiply 6"/>
          <p:cNvSpPr/>
          <p:nvPr/>
        </p:nvSpPr>
        <p:spPr>
          <a:xfrm>
            <a:off x="9793659" y="4866410"/>
            <a:ext cx="545070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3546905" y="4866410"/>
            <a:ext cx="545070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609" y="6971115"/>
            <a:ext cx="3240360" cy="324036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425507" y="305325"/>
            <a:ext cx="8566246" cy="1975498"/>
          </a:xfrm>
          <a:prstGeom prst="rect">
            <a:avLst/>
          </a:prstGeom>
          <a:noFill/>
          <a:ln>
            <a:noFill/>
          </a:ln>
        </p:spPr>
        <p:txBody>
          <a:bodyPr vert="horz" wrap="square" lIns="163156" tIns="81573" rIns="163156" bIns="81573" numCol="1" anchor="t" anchorCtr="0" compatLnSpc="1"/>
          <a:lstStyle>
            <a:lvl1pPr marL="0" marR="0" lvl="0" indent="0" algn="l" defTabSz="1631563" rtl="0" fontAlgn="auto" hangingPunct="1">
              <a:lnSpc>
                <a:spcPct val="100000"/>
              </a:lnSpc>
              <a:spcBef>
                <a:spcPts val="900"/>
              </a:spcBef>
              <a:spcAft>
                <a:spcPts val="1070"/>
              </a:spcAft>
              <a:buNone/>
              <a:tabLst/>
              <a:def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815781" marR="0" lvl="1" indent="-326312" algn="l" defTabSz="1631563" rtl="0" fontAlgn="auto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2039459" marR="0" lvl="2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2855241" marR="0" lvl="3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3671023" marR="0" lvl="4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r>
              <a:rPr lang="en-GB" dirty="0"/>
              <a:t>Short description: </a:t>
            </a:r>
            <a:r>
              <a:rPr lang="en-GB" b="0" dirty="0"/>
              <a:t>Theseus has to survive the deadly minotaur by finding </a:t>
            </a:r>
            <a:r>
              <a:rPr lang="pl-PL" b="0" dirty="0"/>
              <a:t>hid</a:t>
            </a:r>
            <a:r>
              <a:rPr lang="en-GB" b="0" dirty="0"/>
              <a:t> way out from the labyrinth.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5915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Escape the</a:t>
            </a:r>
            <a:br>
              <a:rPr lang="en-GB" dirty="0"/>
            </a:br>
            <a:r>
              <a:rPr lang="en-GB" dirty="0"/>
              <a:t>Minotaur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5" y="2610520"/>
            <a:ext cx="15242645" cy="7056784"/>
          </a:xfrm>
        </p:spPr>
        <p:txBody>
          <a:bodyPr numCol="2"/>
          <a:lstStyle/>
          <a:p>
            <a:pPr marL="571500" indent="-571500">
              <a:buFontTx/>
              <a:buChar char="-"/>
            </a:pPr>
            <a:r>
              <a:rPr lang="en-GB" dirty="0"/>
              <a:t>Gameplay overview: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3585429"/>
            <a:ext cx="3240360" cy="3240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915" y="3615240"/>
            <a:ext cx="3342688" cy="3236233"/>
          </a:xfrm>
          <a:prstGeom prst="rect">
            <a:avLst/>
          </a:prstGeom>
        </p:spPr>
      </p:pic>
      <p:pic>
        <p:nvPicPr>
          <p:cNvPr id="1028" name="Picture 4" descr="https://upload.wikimedia.org/wikipedia/commons/4/4b/Sokoban_ani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905" y="1232870"/>
            <a:ext cx="3767311" cy="418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883524" y="305325"/>
            <a:ext cx="9108229" cy="1975498"/>
          </a:xfrm>
          <a:prstGeom prst="rect">
            <a:avLst/>
          </a:prstGeom>
          <a:noFill/>
          <a:ln>
            <a:noFill/>
          </a:ln>
        </p:spPr>
        <p:txBody>
          <a:bodyPr vert="horz" wrap="square" lIns="163156" tIns="81573" rIns="163156" bIns="81573" numCol="1" anchor="t" anchorCtr="0" compatLnSpc="1"/>
          <a:lstStyle>
            <a:lvl1pPr marL="0" marR="0" lvl="0" indent="0" algn="l" defTabSz="1631563" rtl="0" fontAlgn="auto" hangingPunct="1">
              <a:lnSpc>
                <a:spcPct val="100000"/>
              </a:lnSpc>
              <a:spcBef>
                <a:spcPts val="900"/>
              </a:spcBef>
              <a:spcAft>
                <a:spcPts val="1070"/>
              </a:spcAft>
              <a:buNone/>
              <a:tabLst/>
              <a:def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815781" marR="0" lvl="1" indent="-326312" algn="l" defTabSz="1631563" rtl="0" fontAlgn="auto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2039459" marR="0" lvl="2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2855241" marR="0" lvl="3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3671023" marR="0" lvl="4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r>
              <a:rPr lang="en-GB" dirty="0"/>
              <a:t>Existing Example</a:t>
            </a:r>
            <a:r>
              <a:rPr lang="pl-PL" dirty="0"/>
              <a:t>s</a:t>
            </a:r>
            <a:r>
              <a:rPr lang="en-GB" dirty="0"/>
              <a:t>:</a:t>
            </a:r>
          </a:p>
          <a:p>
            <a:pPr marL="571500" indent="-571500">
              <a:buFontTx/>
              <a:buChar char="-"/>
            </a:pPr>
            <a:r>
              <a:rPr lang="en-GB" b="0" dirty="0"/>
              <a:t>Sokoban</a:t>
            </a:r>
            <a:endParaRPr lang="pl-PL" b="0" dirty="0"/>
          </a:p>
          <a:p>
            <a:pPr marL="571500" indent="-571500">
              <a:buFontTx/>
              <a:buChar char="-"/>
            </a:pPr>
            <a:r>
              <a:rPr lang="pl-PL" b="0" dirty="0"/>
              <a:t>Minotaur Maze</a:t>
            </a:r>
            <a:endParaRPr lang="en-GB" b="0" dirty="0"/>
          </a:p>
        </p:txBody>
      </p:sp>
      <p:pic>
        <p:nvPicPr>
          <p:cNvPr id="4098" name="Picture 2" descr="Screenshot for Minotaur Maz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659" y="5748469"/>
            <a:ext cx="6957709" cy="43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90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Tx/>
              <a:buChar char="-"/>
            </a:pPr>
            <a:r>
              <a:rPr lang="en-GB" sz="4400" b="0" dirty="0"/>
              <a:t>Carloseow. 2011. </a:t>
            </a:r>
            <a:r>
              <a:rPr lang="en-GB" sz="4400" b="0" i="1" dirty="0"/>
              <a:t>A Sokoban puzzle being solved</a:t>
            </a:r>
            <a:r>
              <a:rPr lang="en-GB" sz="4400" b="0" dirty="0"/>
              <a:t>. [online] Available at: &lt;https://en.wikipedia.org/wiki/Sokoban#/media/File:Sokoban_ani.gif&gt; [Accessed 03 November 2021].</a:t>
            </a:r>
          </a:p>
          <a:p>
            <a:pPr marL="571500" indent="-571500">
              <a:buFontTx/>
              <a:buChar char="-"/>
            </a:pPr>
            <a:r>
              <a:rPr lang="en-GB" sz="4400" b="0" dirty="0" err="1"/>
              <a:t>Encyclopedia</a:t>
            </a:r>
            <a:r>
              <a:rPr lang="en-GB" sz="4400" b="0" dirty="0"/>
              <a:t> Britannica. 2001. </a:t>
            </a:r>
            <a:r>
              <a:rPr lang="en-GB" sz="4400" b="0" i="1" dirty="0"/>
              <a:t>Minotaur | Definition, Story, &amp; Facts</a:t>
            </a:r>
            <a:r>
              <a:rPr lang="en-GB" sz="4400" b="0" dirty="0"/>
              <a:t>. [online] Available at: &lt;https://www.britannica.com/topic/Minotaur&gt; [Accessed 03 November 2021].</a:t>
            </a:r>
            <a:endParaRPr lang="pl-PL" sz="4400" b="0" dirty="0"/>
          </a:p>
          <a:p>
            <a:pPr marL="571500" indent="-571500">
              <a:buFontTx/>
              <a:buChar char="-"/>
            </a:pPr>
            <a:r>
              <a:rPr lang="en-GB" sz="4400" b="0" dirty="0"/>
              <a:t>Blakemore, C., 1986. Minotaur Maze. USA: Ahoy!/Ion International, Inc.</a:t>
            </a:r>
          </a:p>
          <a:p>
            <a:pPr marL="571500" indent="-571500">
              <a:buFontTx/>
              <a:buChar char="-"/>
            </a:pPr>
            <a:endParaRPr lang="en-GB" sz="4400" dirty="0"/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18009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10900" dirty="0"/>
              <a:t>Jordan</a:t>
            </a:r>
            <a:br>
              <a:rPr lang="en-GB" sz="10900" dirty="0"/>
            </a:br>
            <a:r>
              <a:rPr lang="en-GB" sz="10900" dirty="0"/>
              <a:t>Akehurst</a:t>
            </a:r>
          </a:p>
        </p:txBody>
      </p:sp>
    </p:spTree>
    <p:extLst>
      <p:ext uri="{BB962C8B-B14F-4D97-AF65-F5344CB8AC3E}">
        <p14:creationId xmlns:p14="http://schemas.microsoft.com/office/powerpoint/2010/main" val="397001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659" y="3002453"/>
            <a:ext cx="3424491" cy="3424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502" y="3002453"/>
            <a:ext cx="3495190" cy="3495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55" y="228508"/>
            <a:ext cx="7510952" cy="2052315"/>
          </a:xfrm>
        </p:spPr>
        <p:txBody>
          <a:bodyPr/>
          <a:lstStyle/>
          <a:p>
            <a:r>
              <a:rPr lang="en-GB" dirty="0"/>
              <a:t>The Stone queen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5" y="2610520"/>
            <a:ext cx="15242645" cy="7488832"/>
          </a:xfrm>
        </p:spPr>
        <p:txBody>
          <a:bodyPr numCol="2"/>
          <a:lstStyle/>
          <a:p>
            <a:pPr marL="571500" indent="-571500">
              <a:buFontTx/>
              <a:buChar char="-"/>
            </a:pPr>
            <a:r>
              <a:rPr lang="en-GB" dirty="0"/>
              <a:t>Myth Name: </a:t>
            </a:r>
            <a:r>
              <a:rPr lang="en-GB" sz="2800" dirty="0">
                <a:solidFill>
                  <a:srgbClr val="FF0000"/>
                </a:solidFill>
              </a:rPr>
              <a:t>Medusa</a:t>
            </a:r>
            <a:endParaRPr lang="en-GB" b="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Protagonist(s): </a:t>
            </a:r>
            <a:r>
              <a:rPr lang="en-GB" sz="2800" dirty="0">
                <a:solidFill>
                  <a:srgbClr val="FF0000"/>
                </a:solidFill>
              </a:rPr>
              <a:t>Perseus (Left)</a:t>
            </a:r>
            <a:endParaRPr lang="en-GB" b="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Obstacles: </a:t>
            </a:r>
            <a:r>
              <a:rPr lang="en-GB" sz="2800" dirty="0">
                <a:solidFill>
                  <a:srgbClr val="FF0000"/>
                </a:solidFill>
              </a:rPr>
              <a:t>The Gorgons (Right)</a:t>
            </a:r>
            <a:endParaRPr lang="en-GB" b="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Goal: </a:t>
            </a:r>
            <a:r>
              <a:rPr lang="en-GB" sz="2800" dirty="0">
                <a:solidFill>
                  <a:srgbClr val="FF0000"/>
                </a:solidFill>
              </a:rPr>
              <a:t>Reach &amp; kill Medusa</a:t>
            </a:r>
            <a:endParaRPr lang="en-GB" b="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Challenge: </a:t>
            </a:r>
            <a:r>
              <a:rPr lang="en-GB" sz="2800" dirty="0">
                <a:solidFill>
                  <a:srgbClr val="FF0000"/>
                </a:solidFill>
              </a:rPr>
              <a:t>Defeat sisters, Kill Medusa</a:t>
            </a:r>
            <a:endParaRPr lang="en-GB" sz="2800" b="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Verbs: </a:t>
            </a:r>
            <a:r>
              <a:rPr lang="en-GB" sz="2800" dirty="0">
                <a:solidFill>
                  <a:srgbClr val="FF0000"/>
                </a:solidFill>
              </a:rPr>
              <a:t>Chase, Hide, Kill</a:t>
            </a:r>
            <a:endParaRPr lang="en-GB" sz="2800" b="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Genre: </a:t>
            </a:r>
            <a:r>
              <a:rPr lang="en-GB" sz="2800" dirty="0">
                <a:solidFill>
                  <a:srgbClr val="FF0000"/>
                </a:solidFill>
              </a:rPr>
              <a:t>Arcade 2D Fighter</a:t>
            </a:r>
            <a:endParaRPr lang="pl-PL" sz="280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endParaRPr lang="pl-PL" dirty="0"/>
          </a:p>
          <a:p>
            <a:r>
              <a:rPr lang="en-GB" dirty="0"/>
              <a:t>-   Matrix:</a:t>
            </a:r>
          </a:p>
          <a:p>
            <a:br>
              <a:rPr lang="en-GB" dirty="0"/>
            </a:br>
            <a:endParaRPr lang="en-GB" dirty="0"/>
          </a:p>
          <a:p>
            <a:pPr marL="571500" indent="-571500">
              <a:buFontTx/>
              <a:buChar char="-"/>
            </a:pPr>
            <a:endParaRPr lang="en-GB" dirty="0"/>
          </a:p>
          <a:p>
            <a:pPr marL="571500" indent="-571500">
              <a:buFontTx/>
              <a:buChar char="-"/>
            </a:pPr>
            <a:endParaRPr lang="en-GB" dirty="0"/>
          </a:p>
          <a:p>
            <a:pPr marL="571500" indent="-571500">
              <a:buFontTx/>
              <a:buChar char="-"/>
            </a:pPr>
            <a:r>
              <a:rPr lang="en-GB" dirty="0" err="1"/>
              <a:t>Mockup</a:t>
            </a:r>
            <a:r>
              <a:rPr lang="en-GB" dirty="0"/>
              <a:t>:</a:t>
            </a:r>
            <a:endParaRPr lang="en-GB" sz="2800" dirty="0"/>
          </a:p>
        </p:txBody>
      </p:sp>
      <p:sp>
        <p:nvSpPr>
          <p:cNvPr id="7" name="Multiply 6"/>
          <p:cNvSpPr/>
          <p:nvPr/>
        </p:nvSpPr>
        <p:spPr>
          <a:xfrm>
            <a:off x="10225707" y="3407802"/>
            <a:ext cx="545070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3896766" y="3407802"/>
            <a:ext cx="545070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425507" y="305325"/>
            <a:ext cx="8566246" cy="1975498"/>
          </a:xfrm>
          <a:prstGeom prst="rect">
            <a:avLst/>
          </a:prstGeom>
          <a:noFill/>
          <a:ln>
            <a:noFill/>
          </a:ln>
        </p:spPr>
        <p:txBody>
          <a:bodyPr vert="horz" wrap="square" lIns="163156" tIns="81573" rIns="163156" bIns="81573" numCol="1" anchor="t" anchorCtr="0" compatLnSpc="1"/>
          <a:lstStyle>
            <a:lvl1pPr marL="0" marR="0" lvl="0" indent="0" algn="l" defTabSz="1631563" rtl="0" fontAlgn="auto" hangingPunct="1">
              <a:lnSpc>
                <a:spcPct val="100000"/>
              </a:lnSpc>
              <a:spcBef>
                <a:spcPts val="900"/>
              </a:spcBef>
              <a:spcAft>
                <a:spcPts val="1070"/>
              </a:spcAft>
              <a:buNone/>
              <a:tabLst/>
              <a:def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815781" marR="0" lvl="1" indent="-326312" algn="l" defTabSz="1631563" rtl="0" fontAlgn="auto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2039459" marR="0" lvl="2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2855241" marR="0" lvl="3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3671023" marR="0" lvl="4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r>
              <a:rPr lang="en-GB" dirty="0"/>
              <a:t>Short description:</a:t>
            </a:r>
          </a:p>
          <a:p>
            <a:r>
              <a:rPr lang="en-GB" sz="2800" b="0" dirty="0"/>
              <a:t>Perseus, who was the son of Zeus, had help from the gods on his quest to find and behead Medusa. </a:t>
            </a:r>
            <a:endParaRPr lang="en-GB" sz="2000"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A09ADD8-C213-46B9-9DEC-126C49BE11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864" y="7296458"/>
            <a:ext cx="4430286" cy="276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4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55" y="228508"/>
            <a:ext cx="6583048" cy="2052315"/>
          </a:xfrm>
        </p:spPr>
        <p:txBody>
          <a:bodyPr/>
          <a:lstStyle/>
          <a:p>
            <a:r>
              <a:rPr lang="en-GB" dirty="0"/>
              <a:t>The stone queen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5" y="2610520"/>
            <a:ext cx="15242645" cy="7056784"/>
          </a:xfrm>
        </p:spPr>
        <p:txBody>
          <a:bodyPr numCol="2"/>
          <a:lstStyle/>
          <a:p>
            <a:pPr marL="571500" indent="-571500">
              <a:buFontTx/>
              <a:buChar char="-"/>
            </a:pPr>
            <a:r>
              <a:rPr lang="en-GB" dirty="0"/>
              <a:t>Gameplay overview:</a:t>
            </a:r>
            <a:endParaRPr lang="en-GB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83524" y="305325"/>
            <a:ext cx="9108229" cy="1975498"/>
          </a:xfrm>
          <a:prstGeom prst="rect">
            <a:avLst/>
          </a:prstGeom>
          <a:noFill/>
          <a:ln>
            <a:noFill/>
          </a:ln>
        </p:spPr>
        <p:txBody>
          <a:bodyPr vert="horz" wrap="square" lIns="163156" tIns="81573" rIns="163156" bIns="81573" numCol="1" anchor="t" anchorCtr="0" compatLnSpc="1"/>
          <a:lstStyle>
            <a:lvl1pPr marL="0" marR="0" lvl="0" indent="0" algn="l" defTabSz="1631563" rtl="0" fontAlgn="auto" hangingPunct="1">
              <a:lnSpc>
                <a:spcPct val="100000"/>
              </a:lnSpc>
              <a:spcBef>
                <a:spcPts val="900"/>
              </a:spcBef>
              <a:spcAft>
                <a:spcPts val="1070"/>
              </a:spcAft>
              <a:buNone/>
              <a:tabLst/>
              <a:def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815781" marR="0" lvl="1" indent="-326312" algn="l" defTabSz="1631563" rtl="0" fontAlgn="auto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2039459" marR="0" lvl="2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2855241" marR="0" lvl="3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3671023" marR="0" lvl="4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r>
              <a:rPr lang="en-GB" dirty="0"/>
              <a:t>Existing Example</a:t>
            </a:r>
            <a:r>
              <a:rPr lang="pl-PL" dirty="0"/>
              <a:t>s</a:t>
            </a:r>
            <a:r>
              <a:rPr lang="en-GB" dirty="0"/>
              <a:t>:</a:t>
            </a:r>
          </a:p>
          <a:p>
            <a:pPr marL="571500" indent="-571500">
              <a:buFontTx/>
              <a:buChar char="-"/>
            </a:pPr>
            <a:r>
              <a:rPr lang="en-GB" b="0" dirty="0"/>
              <a:t>Street Fighter</a:t>
            </a:r>
            <a:endParaRPr lang="pl-PL" b="0" dirty="0"/>
          </a:p>
          <a:p>
            <a:pPr marL="571500" indent="-571500">
              <a:buFontTx/>
              <a:buChar char="-"/>
            </a:pPr>
            <a:r>
              <a:rPr lang="en-GB" b="0" dirty="0"/>
              <a:t>Tekken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E38B777-D7B9-41CF-BF2A-30B5BBF936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55" y="3398774"/>
            <a:ext cx="3190472" cy="1994045"/>
          </a:xfrm>
          <a:prstGeom prst="rect">
            <a:avLst/>
          </a:prstGeom>
        </p:spPr>
      </p:pic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CC20CEC-BD3C-4F7A-B85D-339F7B4EC7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55" y="5607688"/>
            <a:ext cx="3206953" cy="2004346"/>
          </a:xfrm>
          <a:prstGeom prst="rect">
            <a:avLst/>
          </a:prstGeom>
        </p:spPr>
      </p:pic>
      <p:pic>
        <p:nvPicPr>
          <p:cNvPr id="12" name="Picture 11" descr="Graphical user interface, website, calendar&#10;&#10;Description automatically generated">
            <a:extLst>
              <a:ext uri="{FF2B5EF4-FFF2-40B4-BE49-F238E27FC236}">
                <a16:creationId xmlns:a16="http://schemas.microsoft.com/office/drawing/2014/main" id="{022F5F63-3B01-4C13-AC72-D8774C2366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54" y="7826903"/>
            <a:ext cx="3190473" cy="1994046"/>
          </a:xfrm>
          <a:prstGeom prst="rect">
            <a:avLst/>
          </a:prstGeom>
        </p:spPr>
      </p:pic>
      <p:pic>
        <p:nvPicPr>
          <p:cNvPr id="1026" name="Picture 2" descr="Ultra Street Fighter 2: 9 top tips guide for beginners">
            <a:hlinkClick r:id="rId6"/>
            <a:extLst>
              <a:ext uri="{FF2B5EF4-FFF2-40B4-BE49-F238E27FC236}">
                <a16:creationId xmlns:a16="http://schemas.microsoft.com/office/drawing/2014/main" id="{FE41680E-72F5-4348-A039-9C93B9DCC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835" y="2096105"/>
            <a:ext cx="5832648" cy="329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picture containing text, sport&#10;&#10;Description automatically generated">
            <a:extLst>
              <a:ext uri="{FF2B5EF4-FFF2-40B4-BE49-F238E27FC236}">
                <a16:creationId xmlns:a16="http://schemas.microsoft.com/office/drawing/2014/main" id="{EFC11C3A-D7CA-4045-9CBE-BCCE9DE05C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458" y="5722516"/>
            <a:ext cx="7253748" cy="406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6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Tx/>
              <a:buChar char="-"/>
            </a:pPr>
            <a:r>
              <a:rPr lang="en-GB" sz="4000" b="0" dirty="0"/>
              <a:t>Tekken 7. 2021. [Online] </a:t>
            </a:r>
            <a:r>
              <a:rPr lang="en-GB" sz="4000" b="0" dirty="0">
                <a:hlinkClick r:id="rId3"/>
              </a:rPr>
              <a:t>https://mp1st.com/wp-content/uploads/2021/05/tekken-7-image.jpg</a:t>
            </a:r>
            <a:endParaRPr lang="en-GB" sz="4000" b="0" dirty="0"/>
          </a:p>
          <a:p>
            <a:pPr marL="571500" indent="-571500">
              <a:buFontTx/>
              <a:buChar char="-"/>
            </a:pPr>
            <a:r>
              <a:rPr lang="en-GB" sz="4000" b="0" dirty="0"/>
              <a:t>Street Fighter 2. 2017. [Online] </a:t>
            </a:r>
            <a:r>
              <a:rPr lang="en-GB" sz="4000" b="0" dirty="0">
                <a:hlinkClick r:id="rId4"/>
              </a:rPr>
              <a:t>https://img.redbull.com/images/c_crop,x_0,y_50,h_456,w_912/c_fill,w_1920,h_960/q_auto,f_auto/redbullcom/2017/05/26/8e9df911-f4d9-48c0-81cf-a7f1a3a01b9a/ultra-street-fighter-2-switch</a:t>
            </a:r>
            <a:endParaRPr lang="en-GB" sz="4000" b="0" dirty="0"/>
          </a:p>
          <a:p>
            <a:pPr marL="571500" indent="-571500">
              <a:buFontTx/>
              <a:buChar char="-"/>
            </a:pPr>
            <a:r>
              <a:rPr lang="en-GB" sz="4000" b="0" dirty="0"/>
              <a:t>Madeleine. 13/09/2019. </a:t>
            </a:r>
            <a:r>
              <a:rPr lang="en-GB" sz="4000" b="0" i="1" dirty="0"/>
              <a:t>The Myth of Perseus and Medusa Explained.</a:t>
            </a:r>
            <a:r>
              <a:rPr lang="en-GB" sz="4000" b="0" dirty="0"/>
              <a:t> [Online]</a:t>
            </a:r>
            <a:r>
              <a:rPr lang="en-GB" sz="4000" b="0" i="1" dirty="0"/>
              <a:t> </a:t>
            </a:r>
            <a:r>
              <a:rPr lang="en-GB" sz="4000" b="0" dirty="0">
                <a:hlinkClick r:id="rId5"/>
              </a:rPr>
              <a:t>https://www.theoi.com/articles/the-myth-of-perseus-and-medusa-explained/</a:t>
            </a:r>
            <a:r>
              <a:rPr lang="en-GB" sz="4000" b="0" dirty="0"/>
              <a:t> </a:t>
            </a:r>
            <a:endParaRPr lang="en-GB" sz="4400" b="0" dirty="0"/>
          </a:p>
        </p:txBody>
      </p:sp>
    </p:spTree>
    <p:extLst>
      <p:ext uri="{BB962C8B-B14F-4D97-AF65-F5344CB8AC3E}">
        <p14:creationId xmlns:p14="http://schemas.microsoft.com/office/powerpoint/2010/main" val="178277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659" y="3002453"/>
            <a:ext cx="3424491" cy="3424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502" y="3002453"/>
            <a:ext cx="3495190" cy="3495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55" y="228508"/>
            <a:ext cx="7510952" cy="2052315"/>
          </a:xfrm>
        </p:spPr>
        <p:txBody>
          <a:bodyPr/>
          <a:lstStyle/>
          <a:p>
            <a:r>
              <a:rPr lang="en-GB" dirty="0"/>
              <a:t>The box of hopes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5" y="2610520"/>
            <a:ext cx="15242645" cy="7488832"/>
          </a:xfrm>
        </p:spPr>
        <p:txBody>
          <a:bodyPr numCol="2"/>
          <a:lstStyle/>
          <a:p>
            <a:pPr marL="571500" indent="-571500">
              <a:buFontTx/>
              <a:buChar char="-"/>
            </a:pPr>
            <a:r>
              <a:rPr lang="en-GB" dirty="0"/>
              <a:t>Myth Name: </a:t>
            </a:r>
            <a:r>
              <a:rPr lang="en-GB" sz="2800" dirty="0">
                <a:solidFill>
                  <a:srgbClr val="FF0000"/>
                </a:solidFill>
              </a:rPr>
              <a:t>Pandora’s Box</a:t>
            </a:r>
            <a:endParaRPr lang="en-GB" b="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Protagonist(s): </a:t>
            </a:r>
            <a:r>
              <a:rPr lang="en-GB" sz="2800" dirty="0">
                <a:solidFill>
                  <a:srgbClr val="FF0000"/>
                </a:solidFill>
              </a:rPr>
              <a:t>Perseus (red)</a:t>
            </a:r>
            <a:endParaRPr lang="en-GB" b="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Obstacles: </a:t>
            </a:r>
            <a:r>
              <a:rPr lang="en-GB" sz="2800" dirty="0">
                <a:solidFill>
                  <a:srgbClr val="FF0000"/>
                </a:solidFill>
              </a:rPr>
              <a:t>Blocked Entrances (grey)</a:t>
            </a:r>
            <a:endParaRPr lang="en-GB" sz="2800" b="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Goal: </a:t>
            </a:r>
            <a:r>
              <a:rPr lang="en-GB" sz="2800" dirty="0">
                <a:solidFill>
                  <a:srgbClr val="FF0000"/>
                </a:solidFill>
              </a:rPr>
              <a:t>Find parts in Rome to fix box (stars)</a:t>
            </a:r>
            <a:endParaRPr lang="en-GB" b="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Challenge: </a:t>
            </a:r>
            <a:r>
              <a:rPr lang="en-GB" sz="2800" dirty="0">
                <a:solidFill>
                  <a:srgbClr val="FF0000"/>
                </a:solidFill>
              </a:rPr>
              <a:t>Order of completion</a:t>
            </a:r>
            <a:endParaRPr lang="en-GB" sz="2800" b="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Verbs: </a:t>
            </a:r>
            <a:r>
              <a:rPr lang="en-GB" sz="2800" dirty="0">
                <a:solidFill>
                  <a:srgbClr val="FF0000"/>
                </a:solidFill>
              </a:rPr>
              <a:t>Push, Collect, Manoeuvre </a:t>
            </a:r>
            <a:endParaRPr lang="en-GB" sz="2800" b="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GB" dirty="0"/>
              <a:t>Genre: </a:t>
            </a:r>
            <a:r>
              <a:rPr lang="en-GB" sz="2800" dirty="0">
                <a:solidFill>
                  <a:srgbClr val="FF0000"/>
                </a:solidFill>
              </a:rPr>
              <a:t>Puzzle-like, Top down adventure</a:t>
            </a:r>
            <a:endParaRPr lang="pl-PL" sz="2800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endParaRPr lang="pl-PL" dirty="0"/>
          </a:p>
          <a:p>
            <a:pPr marL="571500" indent="-571500">
              <a:buFontTx/>
              <a:buChar char="-"/>
            </a:pPr>
            <a:r>
              <a:rPr lang="en-GB" dirty="0"/>
              <a:t>Matrix:</a:t>
            </a:r>
          </a:p>
          <a:p>
            <a:br>
              <a:rPr lang="en-GB" dirty="0"/>
            </a:br>
            <a:endParaRPr lang="en-GB" dirty="0"/>
          </a:p>
          <a:p>
            <a:pPr marL="571500" indent="-571500">
              <a:buFontTx/>
              <a:buChar char="-"/>
            </a:pPr>
            <a:endParaRPr lang="en-GB" dirty="0"/>
          </a:p>
          <a:p>
            <a:pPr marL="571500" indent="-571500">
              <a:buFontTx/>
              <a:buChar char="-"/>
            </a:pPr>
            <a:endParaRPr lang="en-GB" dirty="0"/>
          </a:p>
          <a:p>
            <a:pPr marL="571500" indent="-571500">
              <a:buFontTx/>
              <a:buChar char="-"/>
            </a:pPr>
            <a:r>
              <a:rPr lang="en-GB" dirty="0" err="1"/>
              <a:t>Mockup</a:t>
            </a:r>
            <a:r>
              <a:rPr lang="en-GB" dirty="0"/>
              <a:t>:</a:t>
            </a:r>
            <a:endParaRPr lang="en-GB" sz="2800" dirty="0"/>
          </a:p>
        </p:txBody>
      </p:sp>
      <p:sp>
        <p:nvSpPr>
          <p:cNvPr id="7" name="Multiply 6"/>
          <p:cNvSpPr/>
          <p:nvPr/>
        </p:nvSpPr>
        <p:spPr>
          <a:xfrm>
            <a:off x="10225707" y="3892758"/>
            <a:ext cx="545070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13896766" y="3892758"/>
            <a:ext cx="545070" cy="5040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425507" y="305325"/>
            <a:ext cx="8566246" cy="1975498"/>
          </a:xfrm>
          <a:prstGeom prst="rect">
            <a:avLst/>
          </a:prstGeom>
          <a:noFill/>
          <a:ln>
            <a:noFill/>
          </a:ln>
        </p:spPr>
        <p:txBody>
          <a:bodyPr vert="horz" wrap="square" lIns="163156" tIns="81573" rIns="163156" bIns="81573" numCol="1" anchor="t" anchorCtr="0" compatLnSpc="1"/>
          <a:lstStyle>
            <a:lvl1pPr marL="0" marR="0" lvl="0" indent="0" algn="l" defTabSz="1631563" rtl="0" fontAlgn="auto" hangingPunct="1">
              <a:lnSpc>
                <a:spcPct val="100000"/>
              </a:lnSpc>
              <a:spcBef>
                <a:spcPts val="900"/>
              </a:spcBef>
              <a:spcAft>
                <a:spcPts val="1070"/>
              </a:spcAft>
              <a:buNone/>
              <a:tabLst/>
              <a:defRPr lang="en-US" sz="36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815781" marR="0" lvl="1" indent="-326312" algn="l" defTabSz="1631563" rtl="0" fontAlgn="auto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2039459" marR="0" lvl="2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2855241" marR="0" lvl="3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3671023" marR="0" lvl="4" indent="-407895" algn="l" defTabSz="1631563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r>
              <a:rPr lang="en-GB" dirty="0"/>
              <a:t>Short description:</a:t>
            </a:r>
          </a:p>
          <a:p>
            <a:r>
              <a:rPr lang="en-GB" b="0" dirty="0"/>
              <a:t>Pandora finds and opens a box releasing all but hope.</a:t>
            </a:r>
            <a:endParaRPr lang="en-GB" sz="2800" dirty="0"/>
          </a:p>
        </p:txBody>
      </p:sp>
      <p:pic>
        <p:nvPicPr>
          <p:cNvPr id="5" name="Picture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292955F3-DFEC-4267-B7B0-A7D94F7723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589" y="7210824"/>
            <a:ext cx="4527526" cy="28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79655"/>
      </p:ext>
    </p:extLst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7769</TotalTime>
  <Words>899</Words>
  <Application>Microsoft Office PowerPoint</Application>
  <PresentationFormat>Custom</PresentationFormat>
  <Paragraphs>129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Essential</vt:lpstr>
      <vt:lpstr>ExampleS</vt:lpstr>
      <vt:lpstr>Escape the Minotaur</vt:lpstr>
      <vt:lpstr>Escape the Minotaur</vt:lpstr>
      <vt:lpstr>Sources</vt:lpstr>
      <vt:lpstr>Jordan Akehurst</vt:lpstr>
      <vt:lpstr>The Stone queen</vt:lpstr>
      <vt:lpstr>The stone queen</vt:lpstr>
      <vt:lpstr>Sources</vt:lpstr>
      <vt:lpstr>The box of hopes</vt:lpstr>
      <vt:lpstr>The box of hopes</vt:lpstr>
      <vt:lpstr>Sources</vt:lpstr>
      <vt:lpstr>The Empty labyrinth</vt:lpstr>
      <vt:lpstr>The empty labyrinth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Kaczmarek</dc:creator>
  <cp:lastModifiedBy>Jordan Akehurst</cp:lastModifiedBy>
  <cp:revision>1252</cp:revision>
  <dcterms:created xsi:type="dcterms:W3CDTF">2018-12-25T16:58:10Z</dcterms:created>
  <dcterms:modified xsi:type="dcterms:W3CDTF">2021-12-05T16:36:19Z</dcterms:modified>
</cp:coreProperties>
</file>