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Lst>
  <p:sldSz cy="6858000" cx="12192000"/>
  <p:notesSz cx="6858000" cy="9144000"/>
  <p:embeddedFontLst>
    <p:embeddedFont>
      <p:font typeface="Poppins"/>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14">
          <p15:clr>
            <a:srgbClr val="9AA0A6"/>
          </p15:clr>
        </p15:guide>
      </p15:sldGuideLst>
    </p:ext>
    <p:ext uri="http://customooxmlschemas.google.com/">
      <go:slidesCustomData xmlns:go="http://customooxmlschemas.google.com/" r:id="rId34" roundtripDataSignature="AMtx7milUouqMSUcpS7AIdawxqSEjBXsZ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3F79CAD-C442-4763-9FAC-D96B2375B6A9}">
  <a:tblStyle styleId="{13F79CAD-C442-4763-9FAC-D96B2375B6A9}" styleName="Table_0">
    <a:wholeTbl>
      <a:tcTxStyle b="off" i="off">
        <a:font>
          <a:latin typeface="Arial"/>
          <a:ea typeface="Arial"/>
          <a:cs typeface="Arial"/>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8EBF5"/>
          </a:solidFill>
        </a:fill>
      </a:tcStyle>
    </a:wholeTbl>
    <a:band1H>
      <a:tcTxStyle b="off" i="off"/>
      <a:tcStyle>
        <a:fill>
          <a:solidFill>
            <a:srgbClr val="CDD4EA"/>
          </a:solidFill>
        </a:fill>
      </a:tcStyle>
    </a:band1H>
    <a:band2H>
      <a:tcTxStyle b="off" i="off"/>
    </a:band2H>
    <a:band1V>
      <a:tcTxStyle b="off" i="off"/>
      <a:tcStyle>
        <a:fill>
          <a:solidFill>
            <a:srgbClr val="CDD4EA"/>
          </a:solidFill>
        </a:fill>
      </a:tcStyle>
    </a:band1V>
    <a:band2V>
      <a:tcTxStyle b="off" i="off"/>
    </a:band2V>
    <a:lastCol>
      <a:tcTxStyle b="on" i="off">
        <a:font>
          <a:latin typeface="Arial"/>
          <a:ea typeface="Arial"/>
          <a:cs typeface="Arial"/>
        </a:font>
        <a:schemeClr val="lt1"/>
      </a:tcTxStyle>
      <a:tcStyle>
        <a:fill>
          <a:solidFill>
            <a:schemeClr val="accent1"/>
          </a:solidFill>
        </a:fill>
      </a:tcStyle>
    </a:lastCol>
    <a:firstCol>
      <a:tcTxStyle b="on" i="off">
        <a:font>
          <a:latin typeface="Arial"/>
          <a:ea typeface="Arial"/>
          <a:cs typeface="Arial"/>
        </a:font>
        <a:schemeClr val="lt1"/>
      </a:tcTxStyle>
      <a:tcStyle>
        <a:fill>
          <a:solidFill>
            <a:schemeClr val="accent1"/>
          </a:solidFill>
        </a:fill>
      </a:tcStyle>
    </a:firstCol>
    <a:lastRow>
      <a:tcTxStyle b="on" i="off">
        <a:font>
          <a:latin typeface="Arial"/>
          <a:ea typeface="Arial"/>
          <a:cs typeface="Arial"/>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b="off" i="off"/>
    </a:seCell>
    <a:swCell>
      <a:tcTxStyle b="off" i="off"/>
    </a:swCell>
    <a:firstRow>
      <a:tcTxStyle b="on" i="off">
        <a:font>
          <a:latin typeface="Arial"/>
          <a:ea typeface="Arial"/>
          <a:cs typeface="Arial"/>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14" orient="horz"/>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Poppins-bold.fntdata"/><Relationship Id="rId30" Type="http://schemas.openxmlformats.org/officeDocument/2006/relationships/font" Target="fonts/Poppins-regular.fntdata"/><Relationship Id="rId11" Type="http://schemas.openxmlformats.org/officeDocument/2006/relationships/slide" Target="slides/slide5.xml"/><Relationship Id="rId33" Type="http://schemas.openxmlformats.org/officeDocument/2006/relationships/font" Target="fonts/Poppins-boldItalic.fntdata"/><Relationship Id="rId10" Type="http://schemas.openxmlformats.org/officeDocument/2006/relationships/slide" Target="slides/slide4.xml"/><Relationship Id="rId32" Type="http://schemas.openxmlformats.org/officeDocument/2006/relationships/font" Target="fonts/Poppins-italic.fntdata"/><Relationship Id="rId13" Type="http://schemas.openxmlformats.org/officeDocument/2006/relationships/slide" Target="slides/slide7.xml"/><Relationship Id="rId12" Type="http://schemas.openxmlformats.org/officeDocument/2006/relationships/slide" Target="slides/slide6.xml"/><Relationship Id="rId34" Type="http://customschemas.google.com/relationships/presentationmetadata" Target="meta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2" name="Google Shape;82;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43" name="Google Shape;243;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1a74ad169b4_1_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62" name="Google Shape;262;g1a74ad169b4_1_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1a486aa9f83_2_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83" name="Google Shape;283;g1a486aa9f83_2_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195cbf7188e_2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03" name="Google Shape;303;g195cbf7188e_2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19f6ace956a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21" name="Google Shape;321;g19f6ace956a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19f6ace956a_0_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39" name="Google Shape;339;g19f6ace956a_0_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g19f6ace956a_0_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57" name="Google Shape;357;g19f6ace956a_0_3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g19f6ace956a_0_5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75" name="Google Shape;375;g19f6ace956a_0_5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g19f6ace956a_0_7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93" name="Google Shape;393;g19f6ace956a_0_7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9" name="Shape 409"/>
        <p:cNvGrpSpPr/>
        <p:nvPr/>
      </p:nvGrpSpPr>
      <p:grpSpPr>
        <a:xfrm>
          <a:off x="0" y="0"/>
          <a:ext cx="0" cy="0"/>
          <a:chOff x="0" y="0"/>
          <a:chExt cx="0" cy="0"/>
        </a:xfrm>
      </p:grpSpPr>
      <p:sp>
        <p:nvSpPr>
          <p:cNvPr id="410" name="Google Shape;410;g19f6ace956a_0_9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11" name="Google Shape;411;g19f6ace956a_0_9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7" name="Google Shape;97;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7" name="Shape 427"/>
        <p:cNvGrpSpPr/>
        <p:nvPr/>
      </p:nvGrpSpPr>
      <p:grpSpPr>
        <a:xfrm>
          <a:off x="0" y="0"/>
          <a:ext cx="0" cy="0"/>
          <a:chOff x="0" y="0"/>
          <a:chExt cx="0" cy="0"/>
        </a:xfrm>
      </p:grpSpPr>
      <p:sp>
        <p:nvSpPr>
          <p:cNvPr id="428" name="Google Shape;428;g1a486aa9f83_2_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29" name="Google Shape;429;g1a486aa9f83_2_3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5" name="Shape 445"/>
        <p:cNvGrpSpPr/>
        <p:nvPr/>
      </p:nvGrpSpPr>
      <p:grpSpPr>
        <a:xfrm>
          <a:off x="0" y="0"/>
          <a:ext cx="0" cy="0"/>
          <a:chOff x="0" y="0"/>
          <a:chExt cx="0" cy="0"/>
        </a:xfrm>
      </p:grpSpPr>
      <p:sp>
        <p:nvSpPr>
          <p:cNvPr id="446" name="Google Shape;446;g193229cb7bc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47" name="Google Shape;447;g193229cb7bc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0" name="Shape 460"/>
        <p:cNvGrpSpPr/>
        <p:nvPr/>
      </p:nvGrpSpPr>
      <p:grpSpPr>
        <a:xfrm>
          <a:off x="0" y="0"/>
          <a:ext cx="0" cy="0"/>
          <a:chOff x="0" y="0"/>
          <a:chExt cx="0" cy="0"/>
        </a:xfrm>
      </p:grpSpPr>
      <p:sp>
        <p:nvSpPr>
          <p:cNvPr id="461" name="Google Shape;461;g1a425327e6e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62" name="Google Shape;462;g1a425327e6e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5" name="Shape 475"/>
        <p:cNvGrpSpPr/>
        <p:nvPr/>
      </p:nvGrpSpPr>
      <p:grpSpPr>
        <a:xfrm>
          <a:off x="0" y="0"/>
          <a:ext cx="0" cy="0"/>
          <a:chOff x="0" y="0"/>
          <a:chExt cx="0" cy="0"/>
        </a:xfrm>
      </p:grpSpPr>
      <p:sp>
        <p:nvSpPr>
          <p:cNvPr id="476" name="Google Shape;476;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77" name="Google Shape;477;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3" name="Google Shape;113;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1" name="Google Shape;131;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0" name="Google Shape;150;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9" name="Google Shape;169;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7" name="Google Shape;187;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5" name="Google Shape;205;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3" name="Google Shape;223;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13"/>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 name="Google Shape;13;p13"/>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2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22"/>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23"/>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23"/>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1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15"/>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15"/>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16"/>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16"/>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17"/>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17"/>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17"/>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17"/>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17"/>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2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20"/>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20"/>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21"/>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21"/>
          <p:cNvSpPr/>
          <p:nvPr>
            <p:ph idx="2" type="pic"/>
          </p:nvPr>
        </p:nvSpPr>
        <p:spPr>
          <a:xfrm>
            <a:off x="5183188" y="987425"/>
            <a:ext cx="6172200" cy="4873625"/>
          </a:xfrm>
          <a:prstGeom prst="rect">
            <a:avLst/>
          </a:prstGeom>
          <a:noFill/>
          <a:ln>
            <a:noFill/>
          </a:ln>
        </p:spPr>
      </p:sp>
      <p:sp>
        <p:nvSpPr>
          <p:cNvPr id="64" name="Google Shape;64;p21"/>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1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 name="Google Shape;9;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0" name="Google Shape;10;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pn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3.pn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1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1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grpSp>
        <p:nvGrpSpPr>
          <p:cNvPr id="84" name="Google Shape;84;p1"/>
          <p:cNvGrpSpPr/>
          <p:nvPr/>
        </p:nvGrpSpPr>
        <p:grpSpPr>
          <a:xfrm>
            <a:off x="282754" y="1637450"/>
            <a:ext cx="1561381" cy="5322150"/>
            <a:chOff x="992038" y="1647645"/>
            <a:chExt cx="1561381" cy="5322150"/>
          </a:xfrm>
        </p:grpSpPr>
        <p:sp>
          <p:nvSpPr>
            <p:cNvPr id="85" name="Google Shape;85;p1"/>
            <p:cNvSpPr/>
            <p:nvPr/>
          </p:nvSpPr>
          <p:spPr>
            <a:xfrm>
              <a:off x="992038" y="1647645"/>
              <a:ext cx="1561381" cy="1561381"/>
            </a:xfrm>
            <a:prstGeom prst="ellipse">
              <a:avLst/>
            </a:prstGeom>
            <a:solidFill>
              <a:srgbClr val="35B3B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86" name="Google Shape;86;p1"/>
            <p:cNvSpPr/>
            <p:nvPr/>
          </p:nvSpPr>
          <p:spPr>
            <a:xfrm>
              <a:off x="992038" y="2428335"/>
              <a:ext cx="1561381" cy="4541460"/>
            </a:xfrm>
            <a:prstGeom prst="rect">
              <a:avLst/>
            </a:prstGeom>
            <a:solidFill>
              <a:srgbClr val="35B3B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sp>
        <p:nvSpPr>
          <p:cNvPr id="87" name="Google Shape;87;p1"/>
          <p:cNvSpPr txBox="1"/>
          <p:nvPr/>
        </p:nvSpPr>
        <p:spPr>
          <a:xfrm>
            <a:off x="2154075" y="1019775"/>
            <a:ext cx="8721000" cy="1770000"/>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6000"/>
              <a:buFont typeface="Arial"/>
              <a:buNone/>
            </a:pPr>
            <a:r>
              <a:rPr b="1" lang="en-US" sz="3300">
                <a:solidFill>
                  <a:srgbClr val="262626"/>
                </a:solidFill>
              </a:rPr>
              <a:t>Analisa dan Prediksi Cost Pada </a:t>
            </a:r>
            <a:endParaRPr b="1" sz="3300">
              <a:solidFill>
                <a:srgbClr val="262626"/>
              </a:solidFill>
            </a:endParaRPr>
          </a:p>
          <a:p>
            <a:pPr indent="0" lvl="0" marL="0" marR="0" rtl="0" algn="ctr">
              <a:lnSpc>
                <a:spcPct val="100000"/>
              </a:lnSpc>
              <a:spcBef>
                <a:spcPts val="0"/>
              </a:spcBef>
              <a:spcAft>
                <a:spcPts val="0"/>
              </a:spcAft>
              <a:buClr>
                <a:srgbClr val="000000"/>
              </a:buClr>
              <a:buSzPts val="6000"/>
              <a:buFont typeface="Arial"/>
              <a:buNone/>
            </a:pPr>
            <a:r>
              <a:rPr b="1" lang="en-US" sz="3300">
                <a:solidFill>
                  <a:srgbClr val="262626"/>
                </a:solidFill>
              </a:rPr>
              <a:t>Food Mart Menggunakan Model Algoritma Random Forest Regression</a:t>
            </a:r>
            <a:r>
              <a:rPr b="1" lang="en-US" sz="3300">
                <a:solidFill>
                  <a:srgbClr val="262626"/>
                </a:solidFill>
                <a:latin typeface="Poppins"/>
                <a:ea typeface="Poppins"/>
                <a:cs typeface="Poppins"/>
                <a:sym typeface="Poppins"/>
              </a:rPr>
              <a:t> </a:t>
            </a:r>
            <a:endParaRPr b="1" sz="3300">
              <a:solidFill>
                <a:srgbClr val="262626"/>
              </a:solidFill>
              <a:latin typeface="Poppins"/>
              <a:ea typeface="Poppins"/>
              <a:cs typeface="Poppins"/>
              <a:sym typeface="Poppins"/>
            </a:endParaRPr>
          </a:p>
          <a:p>
            <a:pPr indent="0" lvl="0" marL="0" marR="0" rtl="0" algn="ctr">
              <a:lnSpc>
                <a:spcPct val="100000"/>
              </a:lnSpc>
              <a:spcBef>
                <a:spcPts val="0"/>
              </a:spcBef>
              <a:spcAft>
                <a:spcPts val="0"/>
              </a:spcAft>
              <a:buClr>
                <a:srgbClr val="000000"/>
              </a:buClr>
              <a:buSzPts val="6000"/>
              <a:buFont typeface="Arial"/>
              <a:buNone/>
            </a:pPr>
            <a:r>
              <a:t/>
            </a:r>
            <a:endParaRPr b="0" i="0" sz="1000" u="none" cap="none" strike="noStrike">
              <a:solidFill>
                <a:srgbClr val="000000"/>
              </a:solidFill>
              <a:latin typeface="Arial"/>
              <a:ea typeface="Arial"/>
              <a:cs typeface="Arial"/>
              <a:sym typeface="Arial"/>
            </a:endParaRPr>
          </a:p>
        </p:txBody>
      </p:sp>
      <p:grpSp>
        <p:nvGrpSpPr>
          <p:cNvPr id="88" name="Google Shape;88;p1"/>
          <p:cNvGrpSpPr/>
          <p:nvPr/>
        </p:nvGrpSpPr>
        <p:grpSpPr>
          <a:xfrm>
            <a:off x="10218468" y="4783346"/>
            <a:ext cx="1561382" cy="2074654"/>
            <a:chOff x="992038" y="1647645"/>
            <a:chExt cx="1561382" cy="2074654"/>
          </a:xfrm>
        </p:grpSpPr>
        <p:sp>
          <p:nvSpPr>
            <p:cNvPr id="89" name="Google Shape;89;p1"/>
            <p:cNvSpPr/>
            <p:nvPr/>
          </p:nvSpPr>
          <p:spPr>
            <a:xfrm>
              <a:off x="992038" y="1647645"/>
              <a:ext cx="1561381" cy="1561381"/>
            </a:xfrm>
            <a:prstGeom prst="ellipse">
              <a:avLst/>
            </a:prstGeom>
            <a:solidFill>
              <a:srgbClr val="FCD33E"/>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90" name="Google Shape;90;p1"/>
            <p:cNvSpPr/>
            <p:nvPr/>
          </p:nvSpPr>
          <p:spPr>
            <a:xfrm>
              <a:off x="992039" y="2428336"/>
              <a:ext cx="1561381" cy="1293963"/>
            </a:xfrm>
            <a:prstGeom prst="rect">
              <a:avLst/>
            </a:prstGeom>
            <a:solidFill>
              <a:srgbClr val="FCD33E"/>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sp>
        <p:nvSpPr>
          <p:cNvPr id="91" name="Google Shape;91;p1"/>
          <p:cNvSpPr txBox="1"/>
          <p:nvPr/>
        </p:nvSpPr>
        <p:spPr>
          <a:xfrm>
            <a:off x="2154658" y="3306059"/>
            <a:ext cx="5844900" cy="2016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i="0" lang="en-US" sz="2500" u="none" cap="none" strike="noStrike">
                <a:solidFill>
                  <a:srgbClr val="000000"/>
                </a:solidFill>
                <a:latin typeface="Poppins"/>
                <a:ea typeface="Poppins"/>
                <a:cs typeface="Poppins"/>
                <a:sym typeface="Poppins"/>
              </a:rPr>
              <a:t>Group </a:t>
            </a:r>
            <a:r>
              <a:rPr lang="en-US" sz="2500">
                <a:latin typeface="Poppins"/>
                <a:ea typeface="Poppins"/>
                <a:cs typeface="Poppins"/>
                <a:sym typeface="Poppins"/>
              </a:rPr>
              <a:t>1</a:t>
            </a:r>
            <a:endParaRPr i="0" sz="2100" u="none" cap="none" strike="noStrike">
              <a:solidFill>
                <a:srgbClr val="000000"/>
              </a:solidFill>
            </a:endParaRPr>
          </a:p>
          <a:p>
            <a:pPr indent="0" lvl="0" marL="0" marR="0" rtl="0" algn="l">
              <a:lnSpc>
                <a:spcPct val="100000"/>
              </a:lnSpc>
              <a:spcBef>
                <a:spcPts val="0"/>
              </a:spcBef>
              <a:spcAft>
                <a:spcPts val="0"/>
              </a:spcAft>
              <a:buClr>
                <a:srgbClr val="000000"/>
              </a:buClr>
              <a:buSzPts val="1800"/>
              <a:buFont typeface="Arial"/>
              <a:buNone/>
            </a:pPr>
            <a:r>
              <a:rPr i="0" lang="en-US" sz="2500" u="none" cap="none" strike="noStrike">
                <a:solidFill>
                  <a:srgbClr val="262626"/>
                </a:solidFill>
                <a:latin typeface="Poppins"/>
                <a:ea typeface="Poppins"/>
                <a:cs typeface="Poppins"/>
                <a:sym typeface="Poppins"/>
              </a:rPr>
              <a:t>- Ray Maulida Muhammad</a:t>
            </a:r>
            <a:endParaRPr i="0" sz="2100" u="none" cap="none" strike="noStrike">
              <a:solidFill>
                <a:srgbClr val="000000"/>
              </a:solidFill>
            </a:endParaRPr>
          </a:p>
          <a:p>
            <a:pPr indent="0" lvl="0" marL="0" marR="0" rtl="0" algn="l">
              <a:lnSpc>
                <a:spcPct val="100000"/>
              </a:lnSpc>
              <a:spcBef>
                <a:spcPts val="0"/>
              </a:spcBef>
              <a:spcAft>
                <a:spcPts val="0"/>
              </a:spcAft>
              <a:buClr>
                <a:srgbClr val="000000"/>
              </a:buClr>
              <a:buSzPts val="1800"/>
              <a:buFont typeface="Arial"/>
              <a:buNone/>
            </a:pPr>
            <a:r>
              <a:rPr i="0" lang="en-US" sz="2500" u="none" cap="none" strike="noStrike">
                <a:solidFill>
                  <a:srgbClr val="262626"/>
                </a:solidFill>
                <a:latin typeface="Poppins"/>
                <a:ea typeface="Poppins"/>
                <a:cs typeface="Poppins"/>
                <a:sym typeface="Poppins"/>
              </a:rPr>
              <a:t>- Yosua Wenas</a:t>
            </a:r>
            <a:endParaRPr i="0" sz="2500" u="none" cap="none" strike="noStrike">
              <a:solidFill>
                <a:srgbClr val="262626"/>
              </a:solidFill>
              <a:latin typeface="Poppins"/>
              <a:ea typeface="Poppins"/>
              <a:cs typeface="Poppins"/>
              <a:sym typeface="Poppins"/>
            </a:endParaRPr>
          </a:p>
          <a:p>
            <a:pPr indent="0" lvl="0" marL="0" marR="0" rtl="0" algn="l">
              <a:lnSpc>
                <a:spcPct val="100000"/>
              </a:lnSpc>
              <a:spcBef>
                <a:spcPts val="0"/>
              </a:spcBef>
              <a:spcAft>
                <a:spcPts val="0"/>
              </a:spcAft>
              <a:buClr>
                <a:srgbClr val="000000"/>
              </a:buClr>
              <a:buSzPts val="1800"/>
              <a:buFont typeface="Arial"/>
              <a:buNone/>
            </a:pPr>
            <a:r>
              <a:rPr i="0" lang="en-US" sz="2500" u="none" cap="none" strike="noStrike">
                <a:solidFill>
                  <a:srgbClr val="262626"/>
                </a:solidFill>
                <a:latin typeface="Poppins"/>
                <a:ea typeface="Poppins"/>
                <a:cs typeface="Poppins"/>
                <a:sym typeface="Poppins"/>
              </a:rPr>
              <a:t>- Maira Mayasari</a:t>
            </a:r>
            <a:endParaRPr i="0" sz="2100" u="none" cap="none" strike="noStrike">
              <a:solidFill>
                <a:srgbClr val="000000"/>
              </a:solidFill>
            </a:endParaRPr>
          </a:p>
          <a:p>
            <a:pPr indent="0" lvl="0" marL="0" marR="0" rtl="0" algn="l">
              <a:lnSpc>
                <a:spcPct val="100000"/>
              </a:lnSpc>
              <a:spcBef>
                <a:spcPts val="0"/>
              </a:spcBef>
              <a:spcAft>
                <a:spcPts val="0"/>
              </a:spcAft>
              <a:buClr>
                <a:srgbClr val="000000"/>
              </a:buClr>
              <a:buSzPts val="1800"/>
              <a:buFont typeface="Arial"/>
              <a:buNone/>
            </a:pPr>
            <a:r>
              <a:rPr i="0" lang="en-US" sz="2500" u="none" cap="none" strike="noStrike">
                <a:solidFill>
                  <a:srgbClr val="262626"/>
                </a:solidFill>
                <a:latin typeface="Poppins"/>
                <a:ea typeface="Poppins"/>
                <a:cs typeface="Poppins"/>
                <a:sym typeface="Poppins"/>
              </a:rPr>
              <a:t>- Zulfatin Nafisah</a:t>
            </a:r>
            <a:endParaRPr i="0" sz="2500" u="none" cap="none" strike="noStrike">
              <a:solidFill>
                <a:srgbClr val="262626"/>
              </a:solidFill>
              <a:latin typeface="Poppins"/>
              <a:ea typeface="Poppins"/>
              <a:cs typeface="Poppins"/>
              <a:sym typeface="Poppins"/>
            </a:endParaRPr>
          </a:p>
        </p:txBody>
      </p:sp>
      <p:sp>
        <p:nvSpPr>
          <p:cNvPr id="92" name="Google Shape;92;p1"/>
          <p:cNvSpPr/>
          <p:nvPr/>
        </p:nvSpPr>
        <p:spPr>
          <a:xfrm>
            <a:off x="10218467" y="3061515"/>
            <a:ext cx="1561381" cy="1561381"/>
          </a:xfrm>
          <a:prstGeom prst="ellipse">
            <a:avLst/>
          </a:prstGeom>
          <a:solidFill>
            <a:srgbClr val="35B3B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93" name="Google Shape;93;p1"/>
          <p:cNvPicPr preferRelativeResize="0"/>
          <p:nvPr/>
        </p:nvPicPr>
        <p:blipFill rotWithShape="1">
          <a:blip r:embed="rId3">
            <a:alphaModFix/>
          </a:blip>
          <a:srcRect b="0" l="0" r="0" t="0"/>
          <a:stretch/>
        </p:blipFill>
        <p:spPr>
          <a:xfrm>
            <a:off x="0" y="-390755"/>
            <a:ext cx="2553419" cy="1805155"/>
          </a:xfrm>
          <a:prstGeom prst="rect">
            <a:avLst/>
          </a:prstGeom>
          <a:noFill/>
          <a:ln>
            <a:noFill/>
          </a:ln>
        </p:spPr>
      </p:pic>
      <p:pic>
        <p:nvPicPr>
          <p:cNvPr id="94" name="Google Shape;94;p1"/>
          <p:cNvPicPr preferRelativeResize="0"/>
          <p:nvPr/>
        </p:nvPicPr>
        <p:blipFill rotWithShape="1">
          <a:blip r:embed="rId4">
            <a:alphaModFix/>
          </a:blip>
          <a:srcRect b="0" l="0" r="0" t="0"/>
          <a:stretch/>
        </p:blipFill>
        <p:spPr>
          <a:xfrm>
            <a:off x="10408248" y="187743"/>
            <a:ext cx="1561381" cy="832024"/>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grpSp>
        <p:nvGrpSpPr>
          <p:cNvPr id="245" name="Google Shape;245;p10"/>
          <p:cNvGrpSpPr/>
          <p:nvPr/>
        </p:nvGrpSpPr>
        <p:grpSpPr>
          <a:xfrm>
            <a:off x="242665" y="5495386"/>
            <a:ext cx="1362616" cy="1362614"/>
            <a:chOff x="992038" y="1647645"/>
            <a:chExt cx="1561383" cy="1561382"/>
          </a:xfrm>
        </p:grpSpPr>
        <p:sp>
          <p:nvSpPr>
            <p:cNvPr id="246" name="Google Shape;246;p10"/>
            <p:cNvSpPr/>
            <p:nvPr/>
          </p:nvSpPr>
          <p:spPr>
            <a:xfrm>
              <a:off x="992038" y="1647645"/>
              <a:ext cx="1561381" cy="1561381"/>
            </a:xfrm>
            <a:prstGeom prst="ellipse">
              <a:avLst/>
            </a:prstGeom>
            <a:solidFill>
              <a:srgbClr val="35B3B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47" name="Google Shape;247;p10"/>
            <p:cNvSpPr/>
            <p:nvPr/>
          </p:nvSpPr>
          <p:spPr>
            <a:xfrm>
              <a:off x="992040" y="2428336"/>
              <a:ext cx="1561381" cy="780691"/>
            </a:xfrm>
            <a:prstGeom prst="rect">
              <a:avLst/>
            </a:prstGeom>
            <a:solidFill>
              <a:srgbClr val="35B3B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sp>
        <p:nvSpPr>
          <p:cNvPr id="248" name="Google Shape;248;p10"/>
          <p:cNvSpPr txBox="1"/>
          <p:nvPr/>
        </p:nvSpPr>
        <p:spPr>
          <a:xfrm>
            <a:off x="1035662" y="768719"/>
            <a:ext cx="8500224" cy="101562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6000"/>
              <a:buFont typeface="Arial"/>
              <a:buNone/>
            </a:pPr>
            <a:r>
              <a:rPr b="1" i="0" lang="en-US" sz="6000" u="none" cap="none" strike="noStrike">
                <a:solidFill>
                  <a:srgbClr val="262626"/>
                </a:solidFill>
                <a:latin typeface="Poppins"/>
                <a:ea typeface="Poppins"/>
                <a:cs typeface="Poppins"/>
                <a:sym typeface="Poppins"/>
              </a:rPr>
              <a:t>Modeling</a:t>
            </a:r>
            <a:endParaRPr b="1" i="0" sz="6000" u="none" cap="none" strike="noStrike">
              <a:solidFill>
                <a:srgbClr val="262626"/>
              </a:solidFill>
              <a:latin typeface="Poppins"/>
              <a:ea typeface="Poppins"/>
              <a:cs typeface="Poppins"/>
              <a:sym typeface="Poppins"/>
            </a:endParaRPr>
          </a:p>
        </p:txBody>
      </p:sp>
      <p:sp>
        <p:nvSpPr>
          <p:cNvPr id="249" name="Google Shape;249;p10"/>
          <p:cNvSpPr txBox="1"/>
          <p:nvPr/>
        </p:nvSpPr>
        <p:spPr>
          <a:xfrm>
            <a:off x="1035651" y="2063325"/>
            <a:ext cx="5400900" cy="317070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1600"/>
              <a:buFont typeface="Arial"/>
              <a:buNone/>
            </a:pPr>
            <a:r>
              <a:rPr i="0" lang="en-US" sz="2000" u="none" cap="none" strike="noStrike">
                <a:solidFill>
                  <a:srgbClr val="262626"/>
                </a:solidFill>
                <a:latin typeface="Poppins"/>
                <a:ea typeface="Poppins"/>
                <a:cs typeface="Poppins"/>
                <a:sym typeface="Poppins"/>
              </a:rPr>
              <a:t>Algoritma yang digunakan untuk prediksi project ini adalah </a:t>
            </a:r>
            <a:r>
              <a:rPr i="1" lang="en-US" sz="2000" u="none" cap="none" strike="noStrike">
                <a:solidFill>
                  <a:srgbClr val="262626"/>
                </a:solidFill>
                <a:latin typeface="Poppins"/>
                <a:ea typeface="Poppins"/>
                <a:cs typeface="Poppins"/>
                <a:sym typeface="Poppins"/>
              </a:rPr>
              <a:t>Decission Tree Regression, Random Forest Regression, Linear Regression,  Support Vector Regression (SVR), KNearestNeighbors Regression. </a:t>
            </a:r>
            <a:r>
              <a:rPr i="0" lang="en-US" sz="2000" u="none" cap="none" strike="noStrike">
                <a:solidFill>
                  <a:srgbClr val="262626"/>
                </a:solidFill>
                <a:latin typeface="Poppins"/>
                <a:ea typeface="Poppins"/>
                <a:cs typeface="Poppins"/>
                <a:sym typeface="Poppins"/>
              </a:rPr>
              <a:t>Kemudian didapatkan kesimpulan bahwa Algoritma </a:t>
            </a:r>
            <a:r>
              <a:rPr i="1" lang="en-US" sz="2000" u="none" cap="none" strike="noStrike">
                <a:solidFill>
                  <a:srgbClr val="262626"/>
                </a:solidFill>
                <a:latin typeface="Poppins"/>
                <a:ea typeface="Poppins"/>
                <a:cs typeface="Poppins"/>
                <a:sym typeface="Poppins"/>
              </a:rPr>
              <a:t>Random Forest Regression</a:t>
            </a:r>
            <a:r>
              <a:rPr i="0" lang="en-US" sz="2000" u="none" cap="none" strike="noStrike">
                <a:solidFill>
                  <a:srgbClr val="262626"/>
                </a:solidFill>
                <a:latin typeface="Poppins"/>
                <a:ea typeface="Poppins"/>
                <a:cs typeface="Poppins"/>
                <a:sym typeface="Poppins"/>
              </a:rPr>
              <a:t> memiliki performa yang baik dalam mengatasi prediksi dari dataset yang digunakan.</a:t>
            </a:r>
            <a:endParaRPr b="0" i="0" sz="1800" u="none" cap="none" strike="noStrike">
              <a:solidFill>
                <a:srgbClr val="000000"/>
              </a:solidFill>
              <a:latin typeface="Arial"/>
              <a:ea typeface="Arial"/>
              <a:cs typeface="Arial"/>
              <a:sym typeface="Arial"/>
            </a:endParaRPr>
          </a:p>
        </p:txBody>
      </p:sp>
      <p:grpSp>
        <p:nvGrpSpPr>
          <p:cNvPr id="250" name="Google Shape;250;p10"/>
          <p:cNvGrpSpPr/>
          <p:nvPr/>
        </p:nvGrpSpPr>
        <p:grpSpPr>
          <a:xfrm rot="10800000">
            <a:off x="10762028" y="0"/>
            <a:ext cx="1017821" cy="1352409"/>
            <a:chOff x="992038" y="1647645"/>
            <a:chExt cx="1561382" cy="2074654"/>
          </a:xfrm>
        </p:grpSpPr>
        <p:sp>
          <p:nvSpPr>
            <p:cNvPr id="251" name="Google Shape;251;p10"/>
            <p:cNvSpPr/>
            <p:nvPr/>
          </p:nvSpPr>
          <p:spPr>
            <a:xfrm>
              <a:off x="992038" y="1647645"/>
              <a:ext cx="1561381" cy="1561381"/>
            </a:xfrm>
            <a:prstGeom prst="ellipse">
              <a:avLst/>
            </a:prstGeom>
            <a:solidFill>
              <a:srgbClr val="FCD33E"/>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52" name="Google Shape;252;p10"/>
            <p:cNvSpPr/>
            <p:nvPr/>
          </p:nvSpPr>
          <p:spPr>
            <a:xfrm>
              <a:off x="992039" y="2428336"/>
              <a:ext cx="1561381" cy="1293963"/>
            </a:xfrm>
            <a:prstGeom prst="rect">
              <a:avLst/>
            </a:prstGeom>
            <a:solidFill>
              <a:srgbClr val="FCD33E"/>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sp>
        <p:nvSpPr>
          <p:cNvPr id="253" name="Google Shape;253;p10"/>
          <p:cNvSpPr/>
          <p:nvPr/>
        </p:nvSpPr>
        <p:spPr>
          <a:xfrm>
            <a:off x="10762027" y="1596474"/>
            <a:ext cx="1017821" cy="1017821"/>
          </a:xfrm>
          <a:prstGeom prst="ellipse">
            <a:avLst/>
          </a:prstGeom>
          <a:solidFill>
            <a:srgbClr val="FCD33E"/>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nvGrpSpPr>
          <p:cNvPr id="254" name="Google Shape;254;p10"/>
          <p:cNvGrpSpPr/>
          <p:nvPr/>
        </p:nvGrpSpPr>
        <p:grpSpPr>
          <a:xfrm>
            <a:off x="7133070" y="6231374"/>
            <a:ext cx="4962970" cy="460772"/>
            <a:chOff x="1046575" y="142239"/>
            <a:chExt cx="4962970" cy="460772"/>
          </a:xfrm>
        </p:grpSpPr>
        <p:sp>
          <p:nvSpPr>
            <p:cNvPr id="255" name="Google Shape;255;p10"/>
            <p:cNvSpPr/>
            <p:nvPr/>
          </p:nvSpPr>
          <p:spPr>
            <a:xfrm>
              <a:off x="5526945" y="142239"/>
              <a:ext cx="482600" cy="460772"/>
            </a:xfrm>
            <a:prstGeom prst="flowChartInputOutput">
              <a:avLst/>
            </a:prstGeom>
            <a:solidFill>
              <a:srgbClr val="D8D8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56" name="Google Shape;256;p10"/>
            <p:cNvSpPr/>
            <p:nvPr/>
          </p:nvSpPr>
          <p:spPr>
            <a:xfrm>
              <a:off x="1046575" y="142239"/>
              <a:ext cx="482600" cy="460772"/>
            </a:xfrm>
            <a:prstGeom prst="flowChartInputOutput">
              <a:avLst/>
            </a:prstGeom>
            <a:solidFill>
              <a:srgbClr val="D8D8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57" name="Google Shape;257;p10"/>
            <p:cNvSpPr/>
            <p:nvPr/>
          </p:nvSpPr>
          <p:spPr>
            <a:xfrm>
              <a:off x="1381760" y="142239"/>
              <a:ext cx="3810000" cy="460772"/>
            </a:xfrm>
            <a:prstGeom prst="rect">
              <a:avLst/>
            </a:prstGeom>
            <a:solidFill>
              <a:srgbClr val="D8D8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262626"/>
                  </a:solidFill>
                  <a:latin typeface="Poppins"/>
                  <a:ea typeface="Poppins"/>
                  <a:cs typeface="Poppins"/>
                  <a:sym typeface="Poppins"/>
                </a:rPr>
                <a:t>SIB Data Analytics</a:t>
              </a:r>
              <a:endParaRPr b="0" i="0" sz="1800" u="none" cap="none" strike="noStrike">
                <a:solidFill>
                  <a:srgbClr val="262626"/>
                </a:solidFill>
                <a:latin typeface="Poppins"/>
                <a:ea typeface="Poppins"/>
                <a:cs typeface="Poppins"/>
                <a:sym typeface="Poppins"/>
              </a:endParaRPr>
            </a:p>
          </p:txBody>
        </p:sp>
        <p:sp>
          <p:nvSpPr>
            <p:cNvPr id="258" name="Google Shape;258;p10"/>
            <p:cNvSpPr/>
            <p:nvPr/>
          </p:nvSpPr>
          <p:spPr>
            <a:xfrm>
              <a:off x="5058768" y="142239"/>
              <a:ext cx="482600" cy="460772"/>
            </a:xfrm>
            <a:prstGeom prst="flowChartInputOutput">
              <a:avLst/>
            </a:prstGeom>
            <a:solidFill>
              <a:srgbClr val="D8D8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pic>
        <p:nvPicPr>
          <p:cNvPr id="259" name="Google Shape;259;p10"/>
          <p:cNvPicPr preferRelativeResize="0"/>
          <p:nvPr/>
        </p:nvPicPr>
        <p:blipFill>
          <a:blip r:embed="rId3">
            <a:alphaModFix/>
          </a:blip>
          <a:stretch>
            <a:fillRect/>
          </a:stretch>
        </p:blipFill>
        <p:spPr>
          <a:xfrm>
            <a:off x="6952925" y="174879"/>
            <a:ext cx="4214598" cy="592342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grpSp>
        <p:nvGrpSpPr>
          <p:cNvPr id="264" name="Google Shape;264;g1a74ad169b4_1_5"/>
          <p:cNvGrpSpPr/>
          <p:nvPr/>
        </p:nvGrpSpPr>
        <p:grpSpPr>
          <a:xfrm>
            <a:off x="242667" y="5495390"/>
            <a:ext cx="1362723" cy="1362721"/>
            <a:chOff x="992038" y="1647645"/>
            <a:chExt cx="1561502" cy="1561500"/>
          </a:xfrm>
        </p:grpSpPr>
        <p:sp>
          <p:nvSpPr>
            <p:cNvPr id="265" name="Google Shape;265;g1a74ad169b4_1_5"/>
            <p:cNvSpPr/>
            <p:nvPr/>
          </p:nvSpPr>
          <p:spPr>
            <a:xfrm>
              <a:off x="992038" y="1647645"/>
              <a:ext cx="1561500" cy="1561500"/>
            </a:xfrm>
            <a:prstGeom prst="ellipse">
              <a:avLst/>
            </a:prstGeom>
            <a:solidFill>
              <a:srgbClr val="35B3B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66" name="Google Shape;266;g1a74ad169b4_1_5"/>
            <p:cNvSpPr/>
            <p:nvPr/>
          </p:nvSpPr>
          <p:spPr>
            <a:xfrm>
              <a:off x="992040" y="2428336"/>
              <a:ext cx="1561500" cy="780600"/>
            </a:xfrm>
            <a:prstGeom prst="rect">
              <a:avLst/>
            </a:prstGeom>
            <a:solidFill>
              <a:srgbClr val="35B3B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sp>
        <p:nvSpPr>
          <p:cNvPr id="267" name="Google Shape;267;g1a74ad169b4_1_5"/>
          <p:cNvSpPr txBox="1"/>
          <p:nvPr/>
        </p:nvSpPr>
        <p:spPr>
          <a:xfrm>
            <a:off x="863237" y="336569"/>
            <a:ext cx="8500200" cy="1015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6000"/>
              <a:buFont typeface="Arial"/>
              <a:buNone/>
            </a:pPr>
            <a:r>
              <a:rPr b="1" i="0" lang="en-US" sz="6000" u="none" cap="none" strike="noStrike">
                <a:solidFill>
                  <a:srgbClr val="262626"/>
                </a:solidFill>
                <a:latin typeface="Poppins"/>
                <a:ea typeface="Poppins"/>
                <a:cs typeface="Poppins"/>
                <a:sym typeface="Poppins"/>
              </a:rPr>
              <a:t>Modeling</a:t>
            </a:r>
            <a:endParaRPr b="1" i="0" sz="6000" u="none" cap="none" strike="noStrike">
              <a:solidFill>
                <a:srgbClr val="262626"/>
              </a:solidFill>
              <a:latin typeface="Poppins"/>
              <a:ea typeface="Poppins"/>
              <a:cs typeface="Poppins"/>
              <a:sym typeface="Poppins"/>
            </a:endParaRPr>
          </a:p>
        </p:txBody>
      </p:sp>
      <p:sp>
        <p:nvSpPr>
          <p:cNvPr id="268" name="Google Shape;268;g1a74ad169b4_1_5"/>
          <p:cNvSpPr txBox="1"/>
          <p:nvPr/>
        </p:nvSpPr>
        <p:spPr>
          <a:xfrm>
            <a:off x="1035645" y="2063320"/>
            <a:ext cx="8971200" cy="36930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1600"/>
              <a:buFont typeface="Arial"/>
              <a:buNone/>
            </a:pPr>
            <a:r>
              <a:t/>
            </a:r>
            <a:endParaRPr b="0" i="0" sz="1800" u="none" cap="none" strike="noStrike">
              <a:solidFill>
                <a:srgbClr val="000000"/>
              </a:solidFill>
              <a:latin typeface="Arial"/>
              <a:ea typeface="Arial"/>
              <a:cs typeface="Arial"/>
              <a:sym typeface="Arial"/>
            </a:endParaRPr>
          </a:p>
        </p:txBody>
      </p:sp>
      <p:grpSp>
        <p:nvGrpSpPr>
          <p:cNvPr id="269" name="Google Shape;269;g1a74ad169b4_1_5"/>
          <p:cNvGrpSpPr/>
          <p:nvPr/>
        </p:nvGrpSpPr>
        <p:grpSpPr>
          <a:xfrm rot="10800000">
            <a:off x="10761879" y="-63"/>
            <a:ext cx="1017943" cy="1352426"/>
            <a:chOff x="992038" y="1647645"/>
            <a:chExt cx="1561501" cy="2074591"/>
          </a:xfrm>
        </p:grpSpPr>
        <p:sp>
          <p:nvSpPr>
            <p:cNvPr id="270" name="Google Shape;270;g1a74ad169b4_1_5"/>
            <p:cNvSpPr/>
            <p:nvPr/>
          </p:nvSpPr>
          <p:spPr>
            <a:xfrm>
              <a:off x="992038" y="1647645"/>
              <a:ext cx="1561500" cy="1561500"/>
            </a:xfrm>
            <a:prstGeom prst="ellipse">
              <a:avLst/>
            </a:prstGeom>
            <a:solidFill>
              <a:srgbClr val="FCD33E"/>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71" name="Google Shape;271;g1a74ad169b4_1_5"/>
            <p:cNvSpPr/>
            <p:nvPr/>
          </p:nvSpPr>
          <p:spPr>
            <a:xfrm>
              <a:off x="992039" y="2428336"/>
              <a:ext cx="1561500" cy="1293900"/>
            </a:xfrm>
            <a:prstGeom prst="rect">
              <a:avLst/>
            </a:prstGeom>
            <a:solidFill>
              <a:srgbClr val="FCD33E"/>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sp>
        <p:nvSpPr>
          <p:cNvPr id="272" name="Google Shape;272;g1a74ad169b4_1_5"/>
          <p:cNvSpPr/>
          <p:nvPr/>
        </p:nvSpPr>
        <p:spPr>
          <a:xfrm>
            <a:off x="10762027" y="1596474"/>
            <a:ext cx="1017900" cy="1017900"/>
          </a:xfrm>
          <a:prstGeom prst="ellipse">
            <a:avLst/>
          </a:prstGeom>
          <a:solidFill>
            <a:srgbClr val="FCD33E"/>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nvGrpSpPr>
          <p:cNvPr id="273" name="Google Shape;273;g1a74ad169b4_1_5"/>
          <p:cNvGrpSpPr/>
          <p:nvPr/>
        </p:nvGrpSpPr>
        <p:grpSpPr>
          <a:xfrm>
            <a:off x="7133070" y="6231374"/>
            <a:ext cx="4962970" cy="460800"/>
            <a:chOff x="1046575" y="142239"/>
            <a:chExt cx="4962970" cy="460800"/>
          </a:xfrm>
        </p:grpSpPr>
        <p:sp>
          <p:nvSpPr>
            <p:cNvPr id="274" name="Google Shape;274;g1a74ad169b4_1_5"/>
            <p:cNvSpPr/>
            <p:nvPr/>
          </p:nvSpPr>
          <p:spPr>
            <a:xfrm>
              <a:off x="5526945" y="142239"/>
              <a:ext cx="482600" cy="460772"/>
            </a:xfrm>
            <a:prstGeom prst="flowChartInputOutput">
              <a:avLst/>
            </a:prstGeom>
            <a:solidFill>
              <a:srgbClr val="D8D8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75" name="Google Shape;275;g1a74ad169b4_1_5"/>
            <p:cNvSpPr/>
            <p:nvPr/>
          </p:nvSpPr>
          <p:spPr>
            <a:xfrm>
              <a:off x="1046575" y="142239"/>
              <a:ext cx="482600" cy="460772"/>
            </a:xfrm>
            <a:prstGeom prst="flowChartInputOutput">
              <a:avLst/>
            </a:prstGeom>
            <a:solidFill>
              <a:srgbClr val="D8D8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76" name="Google Shape;276;g1a74ad169b4_1_5"/>
            <p:cNvSpPr/>
            <p:nvPr/>
          </p:nvSpPr>
          <p:spPr>
            <a:xfrm>
              <a:off x="1381760" y="142239"/>
              <a:ext cx="3810000" cy="460800"/>
            </a:xfrm>
            <a:prstGeom prst="rect">
              <a:avLst/>
            </a:prstGeom>
            <a:solidFill>
              <a:srgbClr val="D8D8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262626"/>
                  </a:solidFill>
                  <a:latin typeface="Poppins"/>
                  <a:ea typeface="Poppins"/>
                  <a:cs typeface="Poppins"/>
                  <a:sym typeface="Poppins"/>
                </a:rPr>
                <a:t>SIB Data Analytics</a:t>
              </a:r>
              <a:endParaRPr b="0" i="0" sz="1800" u="none" cap="none" strike="noStrike">
                <a:solidFill>
                  <a:srgbClr val="262626"/>
                </a:solidFill>
                <a:latin typeface="Poppins"/>
                <a:ea typeface="Poppins"/>
                <a:cs typeface="Poppins"/>
                <a:sym typeface="Poppins"/>
              </a:endParaRPr>
            </a:p>
          </p:txBody>
        </p:sp>
        <p:sp>
          <p:nvSpPr>
            <p:cNvPr id="277" name="Google Shape;277;g1a74ad169b4_1_5"/>
            <p:cNvSpPr/>
            <p:nvPr/>
          </p:nvSpPr>
          <p:spPr>
            <a:xfrm>
              <a:off x="5058768" y="142239"/>
              <a:ext cx="482600" cy="460772"/>
            </a:xfrm>
            <a:prstGeom prst="flowChartInputOutput">
              <a:avLst/>
            </a:prstGeom>
            <a:solidFill>
              <a:srgbClr val="D8D8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pic>
        <p:nvPicPr>
          <p:cNvPr id="278" name="Google Shape;278;g1a74ad169b4_1_5"/>
          <p:cNvPicPr preferRelativeResize="0"/>
          <p:nvPr/>
        </p:nvPicPr>
        <p:blipFill>
          <a:blip r:embed="rId3">
            <a:alphaModFix/>
          </a:blip>
          <a:stretch>
            <a:fillRect/>
          </a:stretch>
        </p:blipFill>
        <p:spPr>
          <a:xfrm>
            <a:off x="1269200" y="3016075"/>
            <a:ext cx="3290825" cy="3500825"/>
          </a:xfrm>
          <a:prstGeom prst="rect">
            <a:avLst/>
          </a:prstGeom>
          <a:noFill/>
          <a:ln>
            <a:noFill/>
          </a:ln>
        </p:spPr>
      </p:pic>
      <p:sp>
        <p:nvSpPr>
          <p:cNvPr id="279" name="Google Shape;279;g1a74ad169b4_1_5"/>
          <p:cNvSpPr txBox="1"/>
          <p:nvPr/>
        </p:nvSpPr>
        <p:spPr>
          <a:xfrm>
            <a:off x="863225" y="1289575"/>
            <a:ext cx="8971200" cy="163170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1600"/>
              <a:buFont typeface="Arial"/>
              <a:buNone/>
            </a:pPr>
            <a:r>
              <a:rPr lang="en-US" sz="2000">
                <a:solidFill>
                  <a:srgbClr val="262626"/>
                </a:solidFill>
                <a:latin typeface="Poppins"/>
                <a:ea typeface="Poppins"/>
                <a:cs typeface="Poppins"/>
                <a:sym typeface="Poppins"/>
              </a:rPr>
              <a:t>Menentukan </a:t>
            </a:r>
            <a:r>
              <a:rPr i="1" lang="en-US" sz="2000">
                <a:solidFill>
                  <a:srgbClr val="262626"/>
                </a:solidFill>
                <a:latin typeface="Poppins"/>
                <a:ea typeface="Poppins"/>
                <a:cs typeface="Poppins"/>
                <a:sym typeface="Poppins"/>
              </a:rPr>
              <a:t>feature importance</a:t>
            </a:r>
            <a:r>
              <a:rPr lang="en-US" sz="2000">
                <a:solidFill>
                  <a:srgbClr val="262626"/>
                </a:solidFill>
                <a:latin typeface="Poppins"/>
                <a:ea typeface="Poppins"/>
                <a:cs typeface="Poppins"/>
                <a:sym typeface="Poppins"/>
              </a:rPr>
              <a:t> untuk menentukan variabel mana yang memiliki nilai terpenting. Dari variabel yang diinputkan variabel promotion_name yang paling penting dengan skor 0,5 dan store_city dengan skor 0,2, serta variabel store_state dengan skor 0,11.</a:t>
            </a:r>
            <a:endParaRPr b="0" i="0" sz="1800" u="none" cap="none" strike="noStrike">
              <a:solidFill>
                <a:srgbClr val="FF0000"/>
              </a:solidFill>
              <a:latin typeface="Arial"/>
              <a:ea typeface="Arial"/>
              <a:cs typeface="Arial"/>
              <a:sym typeface="Arial"/>
            </a:endParaRPr>
          </a:p>
        </p:txBody>
      </p:sp>
      <p:pic>
        <p:nvPicPr>
          <p:cNvPr id="280" name="Google Shape;280;g1a74ad169b4_1_5"/>
          <p:cNvPicPr preferRelativeResize="0"/>
          <p:nvPr/>
        </p:nvPicPr>
        <p:blipFill>
          <a:blip r:embed="rId4">
            <a:alphaModFix/>
          </a:blip>
          <a:stretch>
            <a:fillRect/>
          </a:stretch>
        </p:blipFill>
        <p:spPr>
          <a:xfrm>
            <a:off x="4748324" y="2918499"/>
            <a:ext cx="5934548" cy="3122213"/>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grpSp>
        <p:nvGrpSpPr>
          <p:cNvPr id="285" name="Google Shape;285;g1a486aa9f83_2_15"/>
          <p:cNvGrpSpPr/>
          <p:nvPr/>
        </p:nvGrpSpPr>
        <p:grpSpPr>
          <a:xfrm>
            <a:off x="242667" y="5495390"/>
            <a:ext cx="1362723" cy="1362721"/>
            <a:chOff x="992038" y="1647645"/>
            <a:chExt cx="1561502" cy="1561500"/>
          </a:xfrm>
        </p:grpSpPr>
        <p:sp>
          <p:nvSpPr>
            <p:cNvPr id="286" name="Google Shape;286;g1a486aa9f83_2_15"/>
            <p:cNvSpPr/>
            <p:nvPr/>
          </p:nvSpPr>
          <p:spPr>
            <a:xfrm>
              <a:off x="992038" y="1647645"/>
              <a:ext cx="1561500" cy="1561500"/>
            </a:xfrm>
            <a:prstGeom prst="ellipse">
              <a:avLst/>
            </a:prstGeom>
            <a:solidFill>
              <a:srgbClr val="35B3B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87" name="Google Shape;287;g1a486aa9f83_2_15"/>
            <p:cNvSpPr/>
            <p:nvPr/>
          </p:nvSpPr>
          <p:spPr>
            <a:xfrm>
              <a:off x="992040" y="2428336"/>
              <a:ext cx="1561500" cy="780600"/>
            </a:xfrm>
            <a:prstGeom prst="rect">
              <a:avLst/>
            </a:prstGeom>
            <a:solidFill>
              <a:srgbClr val="35B3B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sp>
        <p:nvSpPr>
          <p:cNvPr id="288" name="Google Shape;288;g1a486aa9f83_2_15"/>
          <p:cNvSpPr txBox="1"/>
          <p:nvPr/>
        </p:nvSpPr>
        <p:spPr>
          <a:xfrm>
            <a:off x="863237" y="336569"/>
            <a:ext cx="8500200" cy="1015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6000"/>
              <a:buFont typeface="Arial"/>
              <a:buNone/>
            </a:pPr>
            <a:r>
              <a:rPr b="1" i="0" lang="en-US" sz="6000" u="none" cap="none" strike="noStrike">
                <a:solidFill>
                  <a:srgbClr val="262626"/>
                </a:solidFill>
                <a:latin typeface="Poppins"/>
                <a:ea typeface="Poppins"/>
                <a:cs typeface="Poppins"/>
                <a:sym typeface="Poppins"/>
              </a:rPr>
              <a:t>Modeling</a:t>
            </a:r>
            <a:endParaRPr b="1" i="0" sz="6000" u="none" cap="none" strike="noStrike">
              <a:solidFill>
                <a:srgbClr val="262626"/>
              </a:solidFill>
              <a:latin typeface="Poppins"/>
              <a:ea typeface="Poppins"/>
              <a:cs typeface="Poppins"/>
              <a:sym typeface="Poppins"/>
            </a:endParaRPr>
          </a:p>
        </p:txBody>
      </p:sp>
      <p:sp>
        <p:nvSpPr>
          <p:cNvPr id="289" name="Google Shape;289;g1a486aa9f83_2_15"/>
          <p:cNvSpPr txBox="1"/>
          <p:nvPr/>
        </p:nvSpPr>
        <p:spPr>
          <a:xfrm>
            <a:off x="1035645" y="2063320"/>
            <a:ext cx="8971200" cy="36930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1600"/>
              <a:buFont typeface="Arial"/>
              <a:buNone/>
            </a:pPr>
            <a:r>
              <a:t/>
            </a:r>
            <a:endParaRPr b="0" i="0" sz="1800" u="none" cap="none" strike="noStrike">
              <a:solidFill>
                <a:srgbClr val="000000"/>
              </a:solidFill>
              <a:latin typeface="Arial"/>
              <a:ea typeface="Arial"/>
              <a:cs typeface="Arial"/>
              <a:sym typeface="Arial"/>
            </a:endParaRPr>
          </a:p>
        </p:txBody>
      </p:sp>
      <p:grpSp>
        <p:nvGrpSpPr>
          <p:cNvPr id="290" name="Google Shape;290;g1a486aa9f83_2_15"/>
          <p:cNvGrpSpPr/>
          <p:nvPr/>
        </p:nvGrpSpPr>
        <p:grpSpPr>
          <a:xfrm rot="10800000">
            <a:off x="10761879" y="-63"/>
            <a:ext cx="1017943" cy="1352426"/>
            <a:chOff x="992038" y="1647645"/>
            <a:chExt cx="1561501" cy="2074591"/>
          </a:xfrm>
        </p:grpSpPr>
        <p:sp>
          <p:nvSpPr>
            <p:cNvPr id="291" name="Google Shape;291;g1a486aa9f83_2_15"/>
            <p:cNvSpPr/>
            <p:nvPr/>
          </p:nvSpPr>
          <p:spPr>
            <a:xfrm>
              <a:off x="992038" y="1647645"/>
              <a:ext cx="1561500" cy="1561500"/>
            </a:xfrm>
            <a:prstGeom prst="ellipse">
              <a:avLst/>
            </a:prstGeom>
            <a:solidFill>
              <a:srgbClr val="FCD33E"/>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92" name="Google Shape;292;g1a486aa9f83_2_15"/>
            <p:cNvSpPr/>
            <p:nvPr/>
          </p:nvSpPr>
          <p:spPr>
            <a:xfrm>
              <a:off x="992039" y="2428336"/>
              <a:ext cx="1561500" cy="1293900"/>
            </a:xfrm>
            <a:prstGeom prst="rect">
              <a:avLst/>
            </a:prstGeom>
            <a:solidFill>
              <a:srgbClr val="FCD33E"/>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sp>
        <p:nvSpPr>
          <p:cNvPr id="293" name="Google Shape;293;g1a486aa9f83_2_15"/>
          <p:cNvSpPr/>
          <p:nvPr/>
        </p:nvSpPr>
        <p:spPr>
          <a:xfrm>
            <a:off x="10762027" y="1596474"/>
            <a:ext cx="1017900" cy="1017900"/>
          </a:xfrm>
          <a:prstGeom prst="ellipse">
            <a:avLst/>
          </a:prstGeom>
          <a:solidFill>
            <a:srgbClr val="FCD33E"/>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nvGrpSpPr>
          <p:cNvPr id="294" name="Google Shape;294;g1a486aa9f83_2_15"/>
          <p:cNvGrpSpPr/>
          <p:nvPr/>
        </p:nvGrpSpPr>
        <p:grpSpPr>
          <a:xfrm>
            <a:off x="7133070" y="6231374"/>
            <a:ext cx="4962970" cy="460800"/>
            <a:chOff x="1046575" y="142239"/>
            <a:chExt cx="4962970" cy="460800"/>
          </a:xfrm>
        </p:grpSpPr>
        <p:sp>
          <p:nvSpPr>
            <p:cNvPr id="295" name="Google Shape;295;g1a486aa9f83_2_15"/>
            <p:cNvSpPr/>
            <p:nvPr/>
          </p:nvSpPr>
          <p:spPr>
            <a:xfrm>
              <a:off x="5526945" y="142239"/>
              <a:ext cx="482600" cy="460772"/>
            </a:xfrm>
            <a:prstGeom prst="flowChartInputOutput">
              <a:avLst/>
            </a:prstGeom>
            <a:solidFill>
              <a:srgbClr val="D8D8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96" name="Google Shape;296;g1a486aa9f83_2_15"/>
            <p:cNvSpPr/>
            <p:nvPr/>
          </p:nvSpPr>
          <p:spPr>
            <a:xfrm>
              <a:off x="1046575" y="142239"/>
              <a:ext cx="482600" cy="460772"/>
            </a:xfrm>
            <a:prstGeom prst="flowChartInputOutput">
              <a:avLst/>
            </a:prstGeom>
            <a:solidFill>
              <a:srgbClr val="D8D8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97" name="Google Shape;297;g1a486aa9f83_2_15"/>
            <p:cNvSpPr/>
            <p:nvPr/>
          </p:nvSpPr>
          <p:spPr>
            <a:xfrm>
              <a:off x="1381760" y="142239"/>
              <a:ext cx="3810000" cy="460800"/>
            </a:xfrm>
            <a:prstGeom prst="rect">
              <a:avLst/>
            </a:prstGeom>
            <a:solidFill>
              <a:srgbClr val="D8D8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262626"/>
                  </a:solidFill>
                  <a:latin typeface="Poppins"/>
                  <a:ea typeface="Poppins"/>
                  <a:cs typeface="Poppins"/>
                  <a:sym typeface="Poppins"/>
                </a:rPr>
                <a:t>SIB Data Analytics</a:t>
              </a:r>
              <a:endParaRPr b="0" i="0" sz="1800" u="none" cap="none" strike="noStrike">
                <a:solidFill>
                  <a:srgbClr val="262626"/>
                </a:solidFill>
                <a:latin typeface="Poppins"/>
                <a:ea typeface="Poppins"/>
                <a:cs typeface="Poppins"/>
                <a:sym typeface="Poppins"/>
              </a:endParaRPr>
            </a:p>
          </p:txBody>
        </p:sp>
        <p:sp>
          <p:nvSpPr>
            <p:cNvPr id="298" name="Google Shape;298;g1a486aa9f83_2_15"/>
            <p:cNvSpPr/>
            <p:nvPr/>
          </p:nvSpPr>
          <p:spPr>
            <a:xfrm>
              <a:off x="5058768" y="142239"/>
              <a:ext cx="482600" cy="460772"/>
            </a:xfrm>
            <a:prstGeom prst="flowChartInputOutput">
              <a:avLst/>
            </a:prstGeom>
            <a:solidFill>
              <a:srgbClr val="D8D8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sp>
        <p:nvSpPr>
          <p:cNvPr id="299" name="Google Shape;299;g1a486aa9f83_2_15"/>
          <p:cNvSpPr txBox="1"/>
          <p:nvPr/>
        </p:nvSpPr>
        <p:spPr>
          <a:xfrm>
            <a:off x="863225" y="1289575"/>
            <a:ext cx="8971200" cy="132360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1600"/>
              <a:buFont typeface="Arial"/>
              <a:buNone/>
            </a:pPr>
            <a:r>
              <a:rPr lang="en-US" sz="2000">
                <a:solidFill>
                  <a:srgbClr val="262626"/>
                </a:solidFill>
                <a:latin typeface="Poppins"/>
                <a:ea typeface="Poppins"/>
                <a:cs typeface="Poppins"/>
                <a:sym typeface="Poppins"/>
              </a:rPr>
              <a:t>Pada hasil predisksi bisa kita lihat bahwa nilai aktual dan nilai prediksi mempunyai akurasi atau presisi yang kuat satu sama lainnya hal ini membuktikan bahwa model algoritma ini cocok pada dataset yang digunakan.</a:t>
            </a:r>
            <a:endParaRPr b="0" i="0" sz="1800" u="none" cap="none" strike="noStrike">
              <a:solidFill>
                <a:srgbClr val="FF0000"/>
              </a:solidFill>
              <a:latin typeface="Arial"/>
              <a:ea typeface="Arial"/>
              <a:cs typeface="Arial"/>
              <a:sym typeface="Arial"/>
            </a:endParaRPr>
          </a:p>
        </p:txBody>
      </p:sp>
      <p:pic>
        <p:nvPicPr>
          <p:cNvPr id="300" name="Google Shape;300;g1a486aa9f83_2_15"/>
          <p:cNvPicPr preferRelativeResize="0"/>
          <p:nvPr/>
        </p:nvPicPr>
        <p:blipFill>
          <a:blip r:embed="rId3">
            <a:alphaModFix/>
          </a:blip>
          <a:stretch>
            <a:fillRect/>
          </a:stretch>
        </p:blipFill>
        <p:spPr>
          <a:xfrm>
            <a:off x="1035650" y="2765575"/>
            <a:ext cx="9055924" cy="34658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grpSp>
        <p:nvGrpSpPr>
          <p:cNvPr id="305" name="Google Shape;305;g195cbf7188e_2_0"/>
          <p:cNvGrpSpPr/>
          <p:nvPr/>
        </p:nvGrpSpPr>
        <p:grpSpPr>
          <a:xfrm>
            <a:off x="242667" y="5495390"/>
            <a:ext cx="1362723" cy="1362721"/>
            <a:chOff x="992038" y="1647645"/>
            <a:chExt cx="1561502" cy="1561500"/>
          </a:xfrm>
        </p:grpSpPr>
        <p:sp>
          <p:nvSpPr>
            <p:cNvPr id="306" name="Google Shape;306;g195cbf7188e_2_0"/>
            <p:cNvSpPr/>
            <p:nvPr/>
          </p:nvSpPr>
          <p:spPr>
            <a:xfrm>
              <a:off x="992038" y="1647645"/>
              <a:ext cx="1561500" cy="1561500"/>
            </a:xfrm>
            <a:prstGeom prst="ellipse">
              <a:avLst/>
            </a:prstGeom>
            <a:solidFill>
              <a:srgbClr val="35B3B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07" name="Google Shape;307;g195cbf7188e_2_0"/>
            <p:cNvSpPr/>
            <p:nvPr/>
          </p:nvSpPr>
          <p:spPr>
            <a:xfrm>
              <a:off x="992040" y="2428336"/>
              <a:ext cx="1561500" cy="780600"/>
            </a:xfrm>
            <a:prstGeom prst="rect">
              <a:avLst/>
            </a:prstGeom>
            <a:solidFill>
              <a:srgbClr val="35B3B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sp>
        <p:nvSpPr>
          <p:cNvPr id="308" name="Google Shape;308;g195cbf7188e_2_0"/>
          <p:cNvSpPr txBox="1"/>
          <p:nvPr/>
        </p:nvSpPr>
        <p:spPr>
          <a:xfrm>
            <a:off x="1035662" y="768719"/>
            <a:ext cx="8500200" cy="1015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6000"/>
              <a:buFont typeface="Arial"/>
              <a:buNone/>
            </a:pPr>
            <a:r>
              <a:rPr b="1" lang="en-US" sz="6000">
                <a:solidFill>
                  <a:srgbClr val="262626"/>
                </a:solidFill>
                <a:latin typeface="Poppins"/>
                <a:ea typeface="Poppins"/>
                <a:cs typeface="Poppins"/>
                <a:sym typeface="Poppins"/>
              </a:rPr>
              <a:t>Visualisasi</a:t>
            </a:r>
            <a:endParaRPr b="1" i="0" sz="6000" u="none" cap="none" strike="noStrike">
              <a:solidFill>
                <a:srgbClr val="262626"/>
              </a:solidFill>
              <a:latin typeface="Poppins"/>
              <a:ea typeface="Poppins"/>
              <a:cs typeface="Poppins"/>
              <a:sym typeface="Poppins"/>
            </a:endParaRPr>
          </a:p>
        </p:txBody>
      </p:sp>
      <p:sp>
        <p:nvSpPr>
          <p:cNvPr id="309" name="Google Shape;309;g195cbf7188e_2_0"/>
          <p:cNvSpPr txBox="1"/>
          <p:nvPr/>
        </p:nvSpPr>
        <p:spPr>
          <a:xfrm>
            <a:off x="1035650" y="2063330"/>
            <a:ext cx="9028200" cy="144690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1600"/>
              <a:buFont typeface="Arial"/>
              <a:buNone/>
            </a:pPr>
            <a:r>
              <a:rPr lang="en-US" sz="2200"/>
              <a:t>Visualisasi diambil berdasarkan gender, sales_country, avarage_sales_by_income, top_5_food_category. Kemudian, visualisasi juga diambil untuk melihat persebaran antara store_sales dan store_cost.</a:t>
            </a:r>
            <a:endParaRPr b="0" i="0" sz="2200" u="none" cap="none" strike="noStrike">
              <a:solidFill>
                <a:srgbClr val="000000"/>
              </a:solidFill>
              <a:latin typeface="Arial"/>
              <a:ea typeface="Arial"/>
              <a:cs typeface="Arial"/>
              <a:sym typeface="Arial"/>
            </a:endParaRPr>
          </a:p>
        </p:txBody>
      </p:sp>
      <p:grpSp>
        <p:nvGrpSpPr>
          <p:cNvPr id="310" name="Google Shape;310;g195cbf7188e_2_0"/>
          <p:cNvGrpSpPr/>
          <p:nvPr/>
        </p:nvGrpSpPr>
        <p:grpSpPr>
          <a:xfrm rot="10800000">
            <a:off x="10761879" y="-63"/>
            <a:ext cx="1017943" cy="1352426"/>
            <a:chOff x="992038" y="1647645"/>
            <a:chExt cx="1561501" cy="2074591"/>
          </a:xfrm>
        </p:grpSpPr>
        <p:sp>
          <p:nvSpPr>
            <p:cNvPr id="311" name="Google Shape;311;g195cbf7188e_2_0"/>
            <p:cNvSpPr/>
            <p:nvPr/>
          </p:nvSpPr>
          <p:spPr>
            <a:xfrm>
              <a:off x="992038" y="1647645"/>
              <a:ext cx="1561500" cy="1561500"/>
            </a:xfrm>
            <a:prstGeom prst="ellipse">
              <a:avLst/>
            </a:prstGeom>
            <a:solidFill>
              <a:srgbClr val="FCD33E"/>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12" name="Google Shape;312;g195cbf7188e_2_0"/>
            <p:cNvSpPr/>
            <p:nvPr/>
          </p:nvSpPr>
          <p:spPr>
            <a:xfrm>
              <a:off x="992039" y="2428336"/>
              <a:ext cx="1561500" cy="1293900"/>
            </a:xfrm>
            <a:prstGeom prst="rect">
              <a:avLst/>
            </a:prstGeom>
            <a:solidFill>
              <a:srgbClr val="FCD33E"/>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sp>
        <p:nvSpPr>
          <p:cNvPr id="313" name="Google Shape;313;g195cbf7188e_2_0"/>
          <p:cNvSpPr/>
          <p:nvPr/>
        </p:nvSpPr>
        <p:spPr>
          <a:xfrm>
            <a:off x="10762027" y="1596474"/>
            <a:ext cx="1017900" cy="1017900"/>
          </a:xfrm>
          <a:prstGeom prst="ellipse">
            <a:avLst/>
          </a:prstGeom>
          <a:solidFill>
            <a:srgbClr val="FCD33E"/>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nvGrpSpPr>
          <p:cNvPr id="314" name="Google Shape;314;g195cbf7188e_2_0"/>
          <p:cNvGrpSpPr/>
          <p:nvPr/>
        </p:nvGrpSpPr>
        <p:grpSpPr>
          <a:xfrm>
            <a:off x="7133070" y="6231374"/>
            <a:ext cx="4962970" cy="460800"/>
            <a:chOff x="1046575" y="142239"/>
            <a:chExt cx="4962970" cy="460800"/>
          </a:xfrm>
        </p:grpSpPr>
        <p:sp>
          <p:nvSpPr>
            <p:cNvPr id="315" name="Google Shape;315;g195cbf7188e_2_0"/>
            <p:cNvSpPr/>
            <p:nvPr/>
          </p:nvSpPr>
          <p:spPr>
            <a:xfrm>
              <a:off x="5526945" y="142239"/>
              <a:ext cx="482600" cy="460772"/>
            </a:xfrm>
            <a:prstGeom prst="flowChartInputOutput">
              <a:avLst/>
            </a:prstGeom>
            <a:solidFill>
              <a:srgbClr val="D8D8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16" name="Google Shape;316;g195cbf7188e_2_0"/>
            <p:cNvSpPr/>
            <p:nvPr/>
          </p:nvSpPr>
          <p:spPr>
            <a:xfrm>
              <a:off x="1046575" y="142239"/>
              <a:ext cx="482600" cy="460772"/>
            </a:xfrm>
            <a:prstGeom prst="flowChartInputOutput">
              <a:avLst/>
            </a:prstGeom>
            <a:solidFill>
              <a:srgbClr val="D8D8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17" name="Google Shape;317;g195cbf7188e_2_0"/>
            <p:cNvSpPr/>
            <p:nvPr/>
          </p:nvSpPr>
          <p:spPr>
            <a:xfrm>
              <a:off x="1381760" y="142239"/>
              <a:ext cx="3810000" cy="460800"/>
            </a:xfrm>
            <a:prstGeom prst="rect">
              <a:avLst/>
            </a:prstGeom>
            <a:solidFill>
              <a:srgbClr val="D8D8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262626"/>
                  </a:solidFill>
                  <a:latin typeface="Poppins"/>
                  <a:ea typeface="Poppins"/>
                  <a:cs typeface="Poppins"/>
                  <a:sym typeface="Poppins"/>
                </a:rPr>
                <a:t>SIB Data Analytics</a:t>
              </a:r>
              <a:endParaRPr b="0" i="0" sz="1800" u="none" cap="none" strike="noStrike">
                <a:solidFill>
                  <a:srgbClr val="262626"/>
                </a:solidFill>
                <a:latin typeface="Poppins"/>
                <a:ea typeface="Poppins"/>
                <a:cs typeface="Poppins"/>
                <a:sym typeface="Poppins"/>
              </a:endParaRPr>
            </a:p>
          </p:txBody>
        </p:sp>
        <p:sp>
          <p:nvSpPr>
            <p:cNvPr id="318" name="Google Shape;318;g195cbf7188e_2_0"/>
            <p:cNvSpPr/>
            <p:nvPr/>
          </p:nvSpPr>
          <p:spPr>
            <a:xfrm>
              <a:off x="5058768" y="142239"/>
              <a:ext cx="482600" cy="460772"/>
            </a:xfrm>
            <a:prstGeom prst="flowChartInputOutput">
              <a:avLst/>
            </a:prstGeom>
            <a:solidFill>
              <a:srgbClr val="D8D8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grpSp>
        <p:nvGrpSpPr>
          <p:cNvPr id="323" name="Google Shape;323;g19f6ace956a_0_0"/>
          <p:cNvGrpSpPr/>
          <p:nvPr/>
        </p:nvGrpSpPr>
        <p:grpSpPr>
          <a:xfrm>
            <a:off x="242667" y="5495390"/>
            <a:ext cx="1362723" cy="1362721"/>
            <a:chOff x="992038" y="1647645"/>
            <a:chExt cx="1561502" cy="1561500"/>
          </a:xfrm>
        </p:grpSpPr>
        <p:sp>
          <p:nvSpPr>
            <p:cNvPr id="324" name="Google Shape;324;g19f6ace956a_0_0"/>
            <p:cNvSpPr/>
            <p:nvPr/>
          </p:nvSpPr>
          <p:spPr>
            <a:xfrm>
              <a:off x="992038" y="1647645"/>
              <a:ext cx="1561500" cy="1561500"/>
            </a:xfrm>
            <a:prstGeom prst="ellipse">
              <a:avLst/>
            </a:prstGeom>
            <a:solidFill>
              <a:srgbClr val="35B3B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25" name="Google Shape;325;g19f6ace956a_0_0"/>
            <p:cNvSpPr/>
            <p:nvPr/>
          </p:nvSpPr>
          <p:spPr>
            <a:xfrm>
              <a:off x="992040" y="2428336"/>
              <a:ext cx="1561500" cy="780600"/>
            </a:xfrm>
            <a:prstGeom prst="rect">
              <a:avLst/>
            </a:prstGeom>
            <a:solidFill>
              <a:srgbClr val="35B3B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sp>
        <p:nvSpPr>
          <p:cNvPr id="326" name="Google Shape;326;g19f6ace956a_0_0"/>
          <p:cNvSpPr txBox="1"/>
          <p:nvPr/>
        </p:nvSpPr>
        <p:spPr>
          <a:xfrm>
            <a:off x="962475" y="590950"/>
            <a:ext cx="10038300" cy="708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6000"/>
              <a:buFont typeface="Arial"/>
              <a:buNone/>
            </a:pPr>
            <a:r>
              <a:rPr b="1" lang="en-US" sz="4000">
                <a:solidFill>
                  <a:srgbClr val="262626"/>
                </a:solidFill>
                <a:latin typeface="Poppins"/>
                <a:ea typeface="Poppins"/>
                <a:cs typeface="Poppins"/>
                <a:sym typeface="Poppins"/>
              </a:rPr>
              <a:t>Visualisasi Berdasarkan Gender </a:t>
            </a:r>
            <a:endParaRPr b="1" i="0" sz="4000" u="none" cap="none" strike="noStrike">
              <a:solidFill>
                <a:srgbClr val="262626"/>
              </a:solidFill>
              <a:latin typeface="Poppins"/>
              <a:ea typeface="Poppins"/>
              <a:cs typeface="Poppins"/>
              <a:sym typeface="Poppins"/>
            </a:endParaRPr>
          </a:p>
        </p:txBody>
      </p:sp>
      <p:grpSp>
        <p:nvGrpSpPr>
          <p:cNvPr id="327" name="Google Shape;327;g19f6ace956a_0_0"/>
          <p:cNvGrpSpPr/>
          <p:nvPr/>
        </p:nvGrpSpPr>
        <p:grpSpPr>
          <a:xfrm rot="10800000">
            <a:off x="10761879" y="-63"/>
            <a:ext cx="1017943" cy="1352426"/>
            <a:chOff x="992038" y="1647645"/>
            <a:chExt cx="1561501" cy="2074591"/>
          </a:xfrm>
        </p:grpSpPr>
        <p:sp>
          <p:nvSpPr>
            <p:cNvPr id="328" name="Google Shape;328;g19f6ace956a_0_0"/>
            <p:cNvSpPr/>
            <p:nvPr/>
          </p:nvSpPr>
          <p:spPr>
            <a:xfrm>
              <a:off x="992038" y="1647645"/>
              <a:ext cx="1561500" cy="1561500"/>
            </a:xfrm>
            <a:prstGeom prst="ellipse">
              <a:avLst/>
            </a:prstGeom>
            <a:solidFill>
              <a:srgbClr val="FCD33E"/>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29" name="Google Shape;329;g19f6ace956a_0_0"/>
            <p:cNvSpPr/>
            <p:nvPr/>
          </p:nvSpPr>
          <p:spPr>
            <a:xfrm>
              <a:off x="992039" y="2428336"/>
              <a:ext cx="1561500" cy="1293900"/>
            </a:xfrm>
            <a:prstGeom prst="rect">
              <a:avLst/>
            </a:prstGeom>
            <a:solidFill>
              <a:srgbClr val="FCD33E"/>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sp>
        <p:nvSpPr>
          <p:cNvPr id="330" name="Google Shape;330;g19f6ace956a_0_0"/>
          <p:cNvSpPr/>
          <p:nvPr/>
        </p:nvSpPr>
        <p:spPr>
          <a:xfrm>
            <a:off x="10762027" y="1596474"/>
            <a:ext cx="1017900" cy="1017900"/>
          </a:xfrm>
          <a:prstGeom prst="ellipse">
            <a:avLst/>
          </a:prstGeom>
          <a:solidFill>
            <a:srgbClr val="FCD33E"/>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nvGrpSpPr>
          <p:cNvPr id="331" name="Google Shape;331;g19f6ace956a_0_0"/>
          <p:cNvGrpSpPr/>
          <p:nvPr/>
        </p:nvGrpSpPr>
        <p:grpSpPr>
          <a:xfrm>
            <a:off x="7133070" y="6231374"/>
            <a:ext cx="4962970" cy="460800"/>
            <a:chOff x="1046575" y="142239"/>
            <a:chExt cx="4962970" cy="460800"/>
          </a:xfrm>
        </p:grpSpPr>
        <p:sp>
          <p:nvSpPr>
            <p:cNvPr id="332" name="Google Shape;332;g19f6ace956a_0_0"/>
            <p:cNvSpPr/>
            <p:nvPr/>
          </p:nvSpPr>
          <p:spPr>
            <a:xfrm>
              <a:off x="5526945" y="142239"/>
              <a:ext cx="482600" cy="460772"/>
            </a:xfrm>
            <a:prstGeom prst="flowChartInputOutput">
              <a:avLst/>
            </a:prstGeom>
            <a:solidFill>
              <a:srgbClr val="D8D8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33" name="Google Shape;333;g19f6ace956a_0_0"/>
            <p:cNvSpPr/>
            <p:nvPr/>
          </p:nvSpPr>
          <p:spPr>
            <a:xfrm>
              <a:off x="1046575" y="142239"/>
              <a:ext cx="482600" cy="460772"/>
            </a:xfrm>
            <a:prstGeom prst="flowChartInputOutput">
              <a:avLst/>
            </a:prstGeom>
            <a:solidFill>
              <a:srgbClr val="D8D8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34" name="Google Shape;334;g19f6ace956a_0_0"/>
            <p:cNvSpPr/>
            <p:nvPr/>
          </p:nvSpPr>
          <p:spPr>
            <a:xfrm>
              <a:off x="1381760" y="142239"/>
              <a:ext cx="3810000" cy="460800"/>
            </a:xfrm>
            <a:prstGeom prst="rect">
              <a:avLst/>
            </a:prstGeom>
            <a:solidFill>
              <a:srgbClr val="D8D8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262626"/>
                  </a:solidFill>
                  <a:latin typeface="Poppins"/>
                  <a:ea typeface="Poppins"/>
                  <a:cs typeface="Poppins"/>
                  <a:sym typeface="Poppins"/>
                </a:rPr>
                <a:t>SIB Data Analytics</a:t>
              </a:r>
              <a:endParaRPr b="0" i="0" sz="1800" u="none" cap="none" strike="noStrike">
                <a:solidFill>
                  <a:srgbClr val="262626"/>
                </a:solidFill>
                <a:latin typeface="Poppins"/>
                <a:ea typeface="Poppins"/>
                <a:cs typeface="Poppins"/>
                <a:sym typeface="Poppins"/>
              </a:endParaRPr>
            </a:p>
          </p:txBody>
        </p:sp>
        <p:sp>
          <p:nvSpPr>
            <p:cNvPr id="335" name="Google Shape;335;g19f6ace956a_0_0"/>
            <p:cNvSpPr/>
            <p:nvPr/>
          </p:nvSpPr>
          <p:spPr>
            <a:xfrm>
              <a:off x="5058768" y="142239"/>
              <a:ext cx="482600" cy="460772"/>
            </a:xfrm>
            <a:prstGeom prst="flowChartInputOutput">
              <a:avLst/>
            </a:prstGeom>
            <a:solidFill>
              <a:srgbClr val="D8D8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pic>
        <p:nvPicPr>
          <p:cNvPr id="336" name="Google Shape;336;g19f6ace956a_0_0"/>
          <p:cNvPicPr preferRelativeResize="0"/>
          <p:nvPr/>
        </p:nvPicPr>
        <p:blipFill>
          <a:blip r:embed="rId3">
            <a:alphaModFix/>
          </a:blip>
          <a:stretch>
            <a:fillRect/>
          </a:stretch>
        </p:blipFill>
        <p:spPr>
          <a:xfrm>
            <a:off x="962475" y="1476575"/>
            <a:ext cx="9733151" cy="4626988"/>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grpSp>
        <p:nvGrpSpPr>
          <p:cNvPr id="341" name="Google Shape;341;g19f6ace956a_0_18"/>
          <p:cNvGrpSpPr/>
          <p:nvPr/>
        </p:nvGrpSpPr>
        <p:grpSpPr>
          <a:xfrm>
            <a:off x="242667" y="5495390"/>
            <a:ext cx="1362723" cy="1362721"/>
            <a:chOff x="992038" y="1647645"/>
            <a:chExt cx="1561502" cy="1561500"/>
          </a:xfrm>
        </p:grpSpPr>
        <p:sp>
          <p:nvSpPr>
            <p:cNvPr id="342" name="Google Shape;342;g19f6ace956a_0_18"/>
            <p:cNvSpPr/>
            <p:nvPr/>
          </p:nvSpPr>
          <p:spPr>
            <a:xfrm>
              <a:off x="992038" y="1647645"/>
              <a:ext cx="1561500" cy="1561500"/>
            </a:xfrm>
            <a:prstGeom prst="ellipse">
              <a:avLst/>
            </a:prstGeom>
            <a:solidFill>
              <a:srgbClr val="35B3B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43" name="Google Shape;343;g19f6ace956a_0_18"/>
            <p:cNvSpPr/>
            <p:nvPr/>
          </p:nvSpPr>
          <p:spPr>
            <a:xfrm>
              <a:off x="992040" y="2428336"/>
              <a:ext cx="1561500" cy="780600"/>
            </a:xfrm>
            <a:prstGeom prst="rect">
              <a:avLst/>
            </a:prstGeom>
            <a:solidFill>
              <a:srgbClr val="35B3B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grpSp>
        <p:nvGrpSpPr>
          <p:cNvPr id="344" name="Google Shape;344;g19f6ace956a_0_18"/>
          <p:cNvGrpSpPr/>
          <p:nvPr/>
        </p:nvGrpSpPr>
        <p:grpSpPr>
          <a:xfrm rot="10800000">
            <a:off x="10761879" y="-63"/>
            <a:ext cx="1017943" cy="1352426"/>
            <a:chOff x="992038" y="1647645"/>
            <a:chExt cx="1561501" cy="2074591"/>
          </a:xfrm>
        </p:grpSpPr>
        <p:sp>
          <p:nvSpPr>
            <p:cNvPr id="345" name="Google Shape;345;g19f6ace956a_0_18"/>
            <p:cNvSpPr/>
            <p:nvPr/>
          </p:nvSpPr>
          <p:spPr>
            <a:xfrm>
              <a:off x="992038" y="1647645"/>
              <a:ext cx="1561500" cy="1561500"/>
            </a:xfrm>
            <a:prstGeom prst="ellipse">
              <a:avLst/>
            </a:prstGeom>
            <a:solidFill>
              <a:srgbClr val="FCD33E"/>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46" name="Google Shape;346;g19f6ace956a_0_18"/>
            <p:cNvSpPr/>
            <p:nvPr/>
          </p:nvSpPr>
          <p:spPr>
            <a:xfrm>
              <a:off x="992039" y="2428336"/>
              <a:ext cx="1561500" cy="1293900"/>
            </a:xfrm>
            <a:prstGeom prst="rect">
              <a:avLst/>
            </a:prstGeom>
            <a:solidFill>
              <a:srgbClr val="FCD33E"/>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sp>
        <p:nvSpPr>
          <p:cNvPr id="347" name="Google Shape;347;g19f6ace956a_0_18"/>
          <p:cNvSpPr/>
          <p:nvPr/>
        </p:nvSpPr>
        <p:spPr>
          <a:xfrm>
            <a:off x="10762027" y="1596474"/>
            <a:ext cx="1017900" cy="1017900"/>
          </a:xfrm>
          <a:prstGeom prst="ellipse">
            <a:avLst/>
          </a:prstGeom>
          <a:solidFill>
            <a:srgbClr val="FCD33E"/>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nvGrpSpPr>
          <p:cNvPr id="348" name="Google Shape;348;g19f6ace956a_0_18"/>
          <p:cNvGrpSpPr/>
          <p:nvPr/>
        </p:nvGrpSpPr>
        <p:grpSpPr>
          <a:xfrm>
            <a:off x="7133070" y="6231374"/>
            <a:ext cx="4962970" cy="460800"/>
            <a:chOff x="1046575" y="142239"/>
            <a:chExt cx="4962970" cy="460800"/>
          </a:xfrm>
        </p:grpSpPr>
        <p:sp>
          <p:nvSpPr>
            <p:cNvPr id="349" name="Google Shape;349;g19f6ace956a_0_18"/>
            <p:cNvSpPr/>
            <p:nvPr/>
          </p:nvSpPr>
          <p:spPr>
            <a:xfrm>
              <a:off x="5526945" y="142239"/>
              <a:ext cx="482600" cy="460772"/>
            </a:xfrm>
            <a:prstGeom prst="flowChartInputOutput">
              <a:avLst/>
            </a:prstGeom>
            <a:solidFill>
              <a:srgbClr val="D8D8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50" name="Google Shape;350;g19f6ace956a_0_18"/>
            <p:cNvSpPr/>
            <p:nvPr/>
          </p:nvSpPr>
          <p:spPr>
            <a:xfrm>
              <a:off x="1046575" y="142239"/>
              <a:ext cx="482600" cy="460772"/>
            </a:xfrm>
            <a:prstGeom prst="flowChartInputOutput">
              <a:avLst/>
            </a:prstGeom>
            <a:solidFill>
              <a:srgbClr val="D8D8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51" name="Google Shape;351;g19f6ace956a_0_18"/>
            <p:cNvSpPr/>
            <p:nvPr/>
          </p:nvSpPr>
          <p:spPr>
            <a:xfrm>
              <a:off x="1381760" y="142239"/>
              <a:ext cx="3810000" cy="460800"/>
            </a:xfrm>
            <a:prstGeom prst="rect">
              <a:avLst/>
            </a:prstGeom>
            <a:solidFill>
              <a:srgbClr val="D8D8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262626"/>
                  </a:solidFill>
                  <a:latin typeface="Poppins"/>
                  <a:ea typeface="Poppins"/>
                  <a:cs typeface="Poppins"/>
                  <a:sym typeface="Poppins"/>
                </a:rPr>
                <a:t>SIB Data Analytics</a:t>
              </a:r>
              <a:endParaRPr b="0" i="0" sz="1800" u="none" cap="none" strike="noStrike">
                <a:solidFill>
                  <a:srgbClr val="262626"/>
                </a:solidFill>
                <a:latin typeface="Poppins"/>
                <a:ea typeface="Poppins"/>
                <a:cs typeface="Poppins"/>
                <a:sym typeface="Poppins"/>
              </a:endParaRPr>
            </a:p>
          </p:txBody>
        </p:sp>
        <p:sp>
          <p:nvSpPr>
            <p:cNvPr id="352" name="Google Shape;352;g19f6ace956a_0_18"/>
            <p:cNvSpPr/>
            <p:nvPr/>
          </p:nvSpPr>
          <p:spPr>
            <a:xfrm>
              <a:off x="5058768" y="142239"/>
              <a:ext cx="482600" cy="460772"/>
            </a:xfrm>
            <a:prstGeom prst="flowChartInputOutput">
              <a:avLst/>
            </a:prstGeom>
            <a:solidFill>
              <a:srgbClr val="D8D8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pic>
        <p:nvPicPr>
          <p:cNvPr id="353" name="Google Shape;353;g19f6ace956a_0_18"/>
          <p:cNvPicPr preferRelativeResize="0"/>
          <p:nvPr/>
        </p:nvPicPr>
        <p:blipFill>
          <a:blip r:embed="rId3">
            <a:alphaModFix/>
          </a:blip>
          <a:stretch>
            <a:fillRect/>
          </a:stretch>
        </p:blipFill>
        <p:spPr>
          <a:xfrm>
            <a:off x="933910" y="1987800"/>
            <a:ext cx="9668891" cy="4243575"/>
          </a:xfrm>
          <a:prstGeom prst="rect">
            <a:avLst/>
          </a:prstGeom>
          <a:noFill/>
          <a:ln>
            <a:noFill/>
          </a:ln>
        </p:spPr>
      </p:pic>
      <p:sp>
        <p:nvSpPr>
          <p:cNvPr id="354" name="Google Shape;354;g19f6ace956a_0_18"/>
          <p:cNvSpPr txBox="1"/>
          <p:nvPr/>
        </p:nvSpPr>
        <p:spPr>
          <a:xfrm>
            <a:off x="1103475" y="419400"/>
            <a:ext cx="7317900" cy="1416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4000">
                <a:solidFill>
                  <a:srgbClr val="262626"/>
                </a:solidFill>
                <a:latin typeface="Poppins"/>
                <a:ea typeface="Poppins"/>
                <a:cs typeface="Poppins"/>
                <a:sym typeface="Poppins"/>
              </a:rPr>
              <a:t>Visualisasi Berdasarkan </a:t>
            </a:r>
            <a:endParaRPr b="1" sz="4000">
              <a:solidFill>
                <a:srgbClr val="262626"/>
              </a:solidFill>
              <a:latin typeface="Poppins"/>
              <a:ea typeface="Poppins"/>
              <a:cs typeface="Poppins"/>
              <a:sym typeface="Poppins"/>
            </a:endParaRPr>
          </a:p>
          <a:p>
            <a:pPr indent="0" lvl="0" marL="0" rtl="0" algn="l">
              <a:spcBef>
                <a:spcPts val="0"/>
              </a:spcBef>
              <a:spcAft>
                <a:spcPts val="0"/>
              </a:spcAft>
              <a:buNone/>
            </a:pPr>
            <a:r>
              <a:rPr b="1" lang="en-US" sz="4000">
                <a:solidFill>
                  <a:srgbClr val="262626"/>
                </a:solidFill>
                <a:latin typeface="Poppins"/>
                <a:ea typeface="Poppins"/>
                <a:cs typeface="Poppins"/>
                <a:sym typeface="Poppins"/>
              </a:rPr>
              <a:t>Sales Country </a:t>
            </a:r>
            <a:endParaRPr b="1" sz="4000">
              <a:solidFill>
                <a:srgbClr val="262626"/>
              </a:solidFill>
              <a:latin typeface="Poppins"/>
              <a:ea typeface="Poppins"/>
              <a:cs typeface="Poppins"/>
              <a:sym typeface="Poppins"/>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grpSp>
        <p:nvGrpSpPr>
          <p:cNvPr id="359" name="Google Shape;359;g19f6ace956a_0_37"/>
          <p:cNvGrpSpPr/>
          <p:nvPr/>
        </p:nvGrpSpPr>
        <p:grpSpPr>
          <a:xfrm>
            <a:off x="242667" y="5495390"/>
            <a:ext cx="1362723" cy="1362721"/>
            <a:chOff x="992038" y="1647645"/>
            <a:chExt cx="1561502" cy="1561500"/>
          </a:xfrm>
        </p:grpSpPr>
        <p:sp>
          <p:nvSpPr>
            <p:cNvPr id="360" name="Google Shape;360;g19f6ace956a_0_37"/>
            <p:cNvSpPr/>
            <p:nvPr/>
          </p:nvSpPr>
          <p:spPr>
            <a:xfrm>
              <a:off x="992038" y="1647645"/>
              <a:ext cx="1561500" cy="1561500"/>
            </a:xfrm>
            <a:prstGeom prst="ellipse">
              <a:avLst/>
            </a:prstGeom>
            <a:solidFill>
              <a:srgbClr val="35B3B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61" name="Google Shape;361;g19f6ace956a_0_37"/>
            <p:cNvSpPr/>
            <p:nvPr/>
          </p:nvSpPr>
          <p:spPr>
            <a:xfrm>
              <a:off x="992040" y="2428336"/>
              <a:ext cx="1561500" cy="780600"/>
            </a:xfrm>
            <a:prstGeom prst="rect">
              <a:avLst/>
            </a:prstGeom>
            <a:solidFill>
              <a:srgbClr val="35B3B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grpSp>
        <p:nvGrpSpPr>
          <p:cNvPr id="362" name="Google Shape;362;g19f6ace956a_0_37"/>
          <p:cNvGrpSpPr/>
          <p:nvPr/>
        </p:nvGrpSpPr>
        <p:grpSpPr>
          <a:xfrm rot="10800000">
            <a:off x="10761879" y="-63"/>
            <a:ext cx="1017943" cy="1352426"/>
            <a:chOff x="992038" y="1647645"/>
            <a:chExt cx="1561501" cy="2074591"/>
          </a:xfrm>
        </p:grpSpPr>
        <p:sp>
          <p:nvSpPr>
            <p:cNvPr id="363" name="Google Shape;363;g19f6ace956a_0_37"/>
            <p:cNvSpPr/>
            <p:nvPr/>
          </p:nvSpPr>
          <p:spPr>
            <a:xfrm>
              <a:off x="992038" y="1647645"/>
              <a:ext cx="1561500" cy="1561500"/>
            </a:xfrm>
            <a:prstGeom prst="ellipse">
              <a:avLst/>
            </a:prstGeom>
            <a:solidFill>
              <a:srgbClr val="FCD33E"/>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64" name="Google Shape;364;g19f6ace956a_0_37"/>
            <p:cNvSpPr/>
            <p:nvPr/>
          </p:nvSpPr>
          <p:spPr>
            <a:xfrm>
              <a:off x="992039" y="2428336"/>
              <a:ext cx="1561500" cy="1293900"/>
            </a:xfrm>
            <a:prstGeom prst="rect">
              <a:avLst/>
            </a:prstGeom>
            <a:solidFill>
              <a:srgbClr val="FCD33E"/>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sp>
        <p:nvSpPr>
          <p:cNvPr id="365" name="Google Shape;365;g19f6ace956a_0_37"/>
          <p:cNvSpPr/>
          <p:nvPr/>
        </p:nvSpPr>
        <p:spPr>
          <a:xfrm>
            <a:off x="10762027" y="1596474"/>
            <a:ext cx="1017900" cy="1017900"/>
          </a:xfrm>
          <a:prstGeom prst="ellipse">
            <a:avLst/>
          </a:prstGeom>
          <a:solidFill>
            <a:srgbClr val="FCD33E"/>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nvGrpSpPr>
          <p:cNvPr id="366" name="Google Shape;366;g19f6ace956a_0_37"/>
          <p:cNvGrpSpPr/>
          <p:nvPr/>
        </p:nvGrpSpPr>
        <p:grpSpPr>
          <a:xfrm>
            <a:off x="7133070" y="6231374"/>
            <a:ext cx="4962970" cy="460800"/>
            <a:chOff x="1046575" y="142239"/>
            <a:chExt cx="4962970" cy="460800"/>
          </a:xfrm>
        </p:grpSpPr>
        <p:sp>
          <p:nvSpPr>
            <p:cNvPr id="367" name="Google Shape;367;g19f6ace956a_0_37"/>
            <p:cNvSpPr/>
            <p:nvPr/>
          </p:nvSpPr>
          <p:spPr>
            <a:xfrm>
              <a:off x="5526945" y="142239"/>
              <a:ext cx="482600" cy="460772"/>
            </a:xfrm>
            <a:prstGeom prst="flowChartInputOutput">
              <a:avLst/>
            </a:prstGeom>
            <a:solidFill>
              <a:srgbClr val="D8D8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68" name="Google Shape;368;g19f6ace956a_0_37"/>
            <p:cNvSpPr/>
            <p:nvPr/>
          </p:nvSpPr>
          <p:spPr>
            <a:xfrm>
              <a:off x="1046575" y="142239"/>
              <a:ext cx="482600" cy="460772"/>
            </a:xfrm>
            <a:prstGeom prst="flowChartInputOutput">
              <a:avLst/>
            </a:prstGeom>
            <a:solidFill>
              <a:srgbClr val="D8D8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69" name="Google Shape;369;g19f6ace956a_0_37"/>
            <p:cNvSpPr/>
            <p:nvPr/>
          </p:nvSpPr>
          <p:spPr>
            <a:xfrm>
              <a:off x="1381760" y="142239"/>
              <a:ext cx="3810000" cy="460800"/>
            </a:xfrm>
            <a:prstGeom prst="rect">
              <a:avLst/>
            </a:prstGeom>
            <a:solidFill>
              <a:srgbClr val="D8D8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262626"/>
                  </a:solidFill>
                  <a:latin typeface="Poppins"/>
                  <a:ea typeface="Poppins"/>
                  <a:cs typeface="Poppins"/>
                  <a:sym typeface="Poppins"/>
                </a:rPr>
                <a:t>SIB Data Analytics</a:t>
              </a:r>
              <a:endParaRPr b="0" i="0" sz="1800" u="none" cap="none" strike="noStrike">
                <a:solidFill>
                  <a:srgbClr val="262626"/>
                </a:solidFill>
                <a:latin typeface="Poppins"/>
                <a:ea typeface="Poppins"/>
                <a:cs typeface="Poppins"/>
                <a:sym typeface="Poppins"/>
              </a:endParaRPr>
            </a:p>
          </p:txBody>
        </p:sp>
        <p:sp>
          <p:nvSpPr>
            <p:cNvPr id="370" name="Google Shape;370;g19f6ace956a_0_37"/>
            <p:cNvSpPr/>
            <p:nvPr/>
          </p:nvSpPr>
          <p:spPr>
            <a:xfrm>
              <a:off x="5058768" y="142239"/>
              <a:ext cx="482600" cy="460772"/>
            </a:xfrm>
            <a:prstGeom prst="flowChartInputOutput">
              <a:avLst/>
            </a:prstGeom>
            <a:solidFill>
              <a:srgbClr val="D8D8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pic>
        <p:nvPicPr>
          <p:cNvPr id="371" name="Google Shape;371;g19f6ace956a_0_37"/>
          <p:cNvPicPr preferRelativeResize="0"/>
          <p:nvPr/>
        </p:nvPicPr>
        <p:blipFill>
          <a:blip r:embed="rId3">
            <a:alphaModFix/>
          </a:blip>
          <a:stretch>
            <a:fillRect/>
          </a:stretch>
        </p:blipFill>
        <p:spPr>
          <a:xfrm>
            <a:off x="876500" y="1960000"/>
            <a:ext cx="10737602" cy="4271375"/>
          </a:xfrm>
          <a:prstGeom prst="rect">
            <a:avLst/>
          </a:prstGeom>
          <a:noFill/>
          <a:ln>
            <a:noFill/>
          </a:ln>
        </p:spPr>
      </p:pic>
      <p:sp>
        <p:nvSpPr>
          <p:cNvPr id="372" name="Google Shape;372;g19f6ace956a_0_37"/>
          <p:cNvSpPr txBox="1"/>
          <p:nvPr/>
        </p:nvSpPr>
        <p:spPr>
          <a:xfrm>
            <a:off x="1173375" y="394175"/>
            <a:ext cx="9665100" cy="1416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4000">
                <a:solidFill>
                  <a:srgbClr val="262626"/>
                </a:solidFill>
                <a:latin typeface="Poppins"/>
                <a:ea typeface="Poppins"/>
                <a:cs typeface="Poppins"/>
                <a:sym typeface="Poppins"/>
              </a:rPr>
              <a:t>Visualisasi Berdasarkan </a:t>
            </a:r>
            <a:endParaRPr b="1" sz="4000">
              <a:solidFill>
                <a:srgbClr val="262626"/>
              </a:solidFill>
              <a:latin typeface="Poppins"/>
              <a:ea typeface="Poppins"/>
              <a:cs typeface="Poppins"/>
              <a:sym typeface="Poppins"/>
            </a:endParaRPr>
          </a:p>
          <a:p>
            <a:pPr indent="0" lvl="0" marL="0" rtl="0" algn="l">
              <a:spcBef>
                <a:spcPts val="0"/>
              </a:spcBef>
              <a:spcAft>
                <a:spcPts val="0"/>
              </a:spcAft>
              <a:buNone/>
            </a:pPr>
            <a:r>
              <a:rPr b="1" lang="en-US" sz="4000">
                <a:solidFill>
                  <a:srgbClr val="262626"/>
                </a:solidFill>
                <a:latin typeface="Poppins"/>
                <a:ea typeface="Poppins"/>
                <a:cs typeface="Poppins"/>
                <a:sym typeface="Poppins"/>
              </a:rPr>
              <a:t>Store State</a:t>
            </a:r>
            <a:endParaRPr b="1" sz="4000">
              <a:solidFill>
                <a:srgbClr val="262626"/>
              </a:solidFill>
              <a:latin typeface="Poppins"/>
              <a:ea typeface="Poppins"/>
              <a:cs typeface="Poppins"/>
              <a:sym typeface="Poppins"/>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grpSp>
        <p:nvGrpSpPr>
          <p:cNvPr id="377" name="Google Shape;377;g19f6ace956a_0_56"/>
          <p:cNvGrpSpPr/>
          <p:nvPr/>
        </p:nvGrpSpPr>
        <p:grpSpPr>
          <a:xfrm>
            <a:off x="242667" y="5495390"/>
            <a:ext cx="1362723" cy="1362721"/>
            <a:chOff x="992038" y="1647645"/>
            <a:chExt cx="1561502" cy="1561500"/>
          </a:xfrm>
        </p:grpSpPr>
        <p:sp>
          <p:nvSpPr>
            <p:cNvPr id="378" name="Google Shape;378;g19f6ace956a_0_56"/>
            <p:cNvSpPr/>
            <p:nvPr/>
          </p:nvSpPr>
          <p:spPr>
            <a:xfrm>
              <a:off x="992038" y="1647645"/>
              <a:ext cx="1561500" cy="1561500"/>
            </a:xfrm>
            <a:prstGeom prst="ellipse">
              <a:avLst/>
            </a:prstGeom>
            <a:solidFill>
              <a:srgbClr val="35B3B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79" name="Google Shape;379;g19f6ace956a_0_56"/>
            <p:cNvSpPr/>
            <p:nvPr/>
          </p:nvSpPr>
          <p:spPr>
            <a:xfrm>
              <a:off x="992040" y="2428336"/>
              <a:ext cx="1561500" cy="780600"/>
            </a:xfrm>
            <a:prstGeom prst="rect">
              <a:avLst/>
            </a:prstGeom>
            <a:solidFill>
              <a:srgbClr val="35B3B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grpSp>
        <p:nvGrpSpPr>
          <p:cNvPr id="380" name="Google Shape;380;g19f6ace956a_0_56"/>
          <p:cNvGrpSpPr/>
          <p:nvPr/>
        </p:nvGrpSpPr>
        <p:grpSpPr>
          <a:xfrm rot="10800000">
            <a:off x="10761879" y="-63"/>
            <a:ext cx="1017943" cy="1352426"/>
            <a:chOff x="992038" y="1647645"/>
            <a:chExt cx="1561501" cy="2074591"/>
          </a:xfrm>
        </p:grpSpPr>
        <p:sp>
          <p:nvSpPr>
            <p:cNvPr id="381" name="Google Shape;381;g19f6ace956a_0_56"/>
            <p:cNvSpPr/>
            <p:nvPr/>
          </p:nvSpPr>
          <p:spPr>
            <a:xfrm>
              <a:off x="992038" y="1647645"/>
              <a:ext cx="1561500" cy="1561500"/>
            </a:xfrm>
            <a:prstGeom prst="ellipse">
              <a:avLst/>
            </a:prstGeom>
            <a:solidFill>
              <a:srgbClr val="FCD33E"/>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82" name="Google Shape;382;g19f6ace956a_0_56"/>
            <p:cNvSpPr/>
            <p:nvPr/>
          </p:nvSpPr>
          <p:spPr>
            <a:xfrm>
              <a:off x="992039" y="2428336"/>
              <a:ext cx="1561500" cy="1293900"/>
            </a:xfrm>
            <a:prstGeom prst="rect">
              <a:avLst/>
            </a:prstGeom>
            <a:solidFill>
              <a:srgbClr val="FCD33E"/>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sp>
        <p:nvSpPr>
          <p:cNvPr id="383" name="Google Shape;383;g19f6ace956a_0_56"/>
          <p:cNvSpPr/>
          <p:nvPr/>
        </p:nvSpPr>
        <p:spPr>
          <a:xfrm>
            <a:off x="10762027" y="1596474"/>
            <a:ext cx="1017900" cy="1017900"/>
          </a:xfrm>
          <a:prstGeom prst="ellipse">
            <a:avLst/>
          </a:prstGeom>
          <a:solidFill>
            <a:srgbClr val="FCD33E"/>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nvGrpSpPr>
          <p:cNvPr id="384" name="Google Shape;384;g19f6ace956a_0_56"/>
          <p:cNvGrpSpPr/>
          <p:nvPr/>
        </p:nvGrpSpPr>
        <p:grpSpPr>
          <a:xfrm>
            <a:off x="7133070" y="6231374"/>
            <a:ext cx="4962970" cy="460800"/>
            <a:chOff x="1046575" y="142239"/>
            <a:chExt cx="4962970" cy="460800"/>
          </a:xfrm>
        </p:grpSpPr>
        <p:sp>
          <p:nvSpPr>
            <p:cNvPr id="385" name="Google Shape;385;g19f6ace956a_0_56"/>
            <p:cNvSpPr/>
            <p:nvPr/>
          </p:nvSpPr>
          <p:spPr>
            <a:xfrm>
              <a:off x="5526945" y="142239"/>
              <a:ext cx="482600" cy="460772"/>
            </a:xfrm>
            <a:prstGeom prst="flowChartInputOutput">
              <a:avLst/>
            </a:prstGeom>
            <a:solidFill>
              <a:srgbClr val="D8D8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86" name="Google Shape;386;g19f6ace956a_0_56"/>
            <p:cNvSpPr/>
            <p:nvPr/>
          </p:nvSpPr>
          <p:spPr>
            <a:xfrm>
              <a:off x="1046575" y="142239"/>
              <a:ext cx="482600" cy="460772"/>
            </a:xfrm>
            <a:prstGeom prst="flowChartInputOutput">
              <a:avLst/>
            </a:prstGeom>
            <a:solidFill>
              <a:srgbClr val="D8D8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87" name="Google Shape;387;g19f6ace956a_0_56"/>
            <p:cNvSpPr/>
            <p:nvPr/>
          </p:nvSpPr>
          <p:spPr>
            <a:xfrm>
              <a:off x="1381760" y="142239"/>
              <a:ext cx="3810000" cy="460800"/>
            </a:xfrm>
            <a:prstGeom prst="rect">
              <a:avLst/>
            </a:prstGeom>
            <a:solidFill>
              <a:srgbClr val="D8D8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262626"/>
                  </a:solidFill>
                  <a:latin typeface="Poppins"/>
                  <a:ea typeface="Poppins"/>
                  <a:cs typeface="Poppins"/>
                  <a:sym typeface="Poppins"/>
                </a:rPr>
                <a:t>SIB Data Analytics</a:t>
              </a:r>
              <a:endParaRPr b="0" i="0" sz="1800" u="none" cap="none" strike="noStrike">
                <a:solidFill>
                  <a:srgbClr val="262626"/>
                </a:solidFill>
                <a:latin typeface="Poppins"/>
                <a:ea typeface="Poppins"/>
                <a:cs typeface="Poppins"/>
                <a:sym typeface="Poppins"/>
              </a:endParaRPr>
            </a:p>
          </p:txBody>
        </p:sp>
        <p:sp>
          <p:nvSpPr>
            <p:cNvPr id="388" name="Google Shape;388;g19f6ace956a_0_56"/>
            <p:cNvSpPr/>
            <p:nvPr/>
          </p:nvSpPr>
          <p:spPr>
            <a:xfrm>
              <a:off x="5058768" y="142239"/>
              <a:ext cx="482600" cy="460772"/>
            </a:xfrm>
            <a:prstGeom prst="flowChartInputOutput">
              <a:avLst/>
            </a:prstGeom>
            <a:solidFill>
              <a:srgbClr val="D8D8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pic>
        <p:nvPicPr>
          <p:cNvPr id="389" name="Google Shape;389;g19f6ace956a_0_56"/>
          <p:cNvPicPr preferRelativeResize="0"/>
          <p:nvPr/>
        </p:nvPicPr>
        <p:blipFill rotWithShape="1">
          <a:blip r:embed="rId3">
            <a:alphaModFix/>
          </a:blip>
          <a:srcRect b="0" l="0" r="0" t="0"/>
          <a:stretch/>
        </p:blipFill>
        <p:spPr>
          <a:xfrm>
            <a:off x="1516100" y="1596475"/>
            <a:ext cx="8172776" cy="4801051"/>
          </a:xfrm>
          <a:prstGeom prst="rect">
            <a:avLst/>
          </a:prstGeom>
          <a:noFill/>
          <a:ln>
            <a:noFill/>
          </a:ln>
        </p:spPr>
      </p:pic>
      <p:sp>
        <p:nvSpPr>
          <p:cNvPr id="390" name="Google Shape;390;g19f6ace956a_0_56"/>
          <p:cNvSpPr txBox="1"/>
          <p:nvPr/>
        </p:nvSpPr>
        <p:spPr>
          <a:xfrm>
            <a:off x="1350275" y="180975"/>
            <a:ext cx="7580400" cy="1416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4000">
                <a:solidFill>
                  <a:srgbClr val="262626"/>
                </a:solidFill>
                <a:latin typeface="Poppins"/>
                <a:ea typeface="Poppins"/>
                <a:cs typeface="Poppins"/>
                <a:sym typeface="Poppins"/>
              </a:rPr>
              <a:t>Visualisasi Berdasarkan </a:t>
            </a:r>
            <a:endParaRPr b="1" sz="4000">
              <a:solidFill>
                <a:srgbClr val="262626"/>
              </a:solidFill>
              <a:latin typeface="Poppins"/>
              <a:ea typeface="Poppins"/>
              <a:cs typeface="Poppins"/>
              <a:sym typeface="Poppins"/>
            </a:endParaRPr>
          </a:p>
          <a:p>
            <a:pPr indent="0" lvl="0" marL="0" rtl="0" algn="l">
              <a:spcBef>
                <a:spcPts val="0"/>
              </a:spcBef>
              <a:spcAft>
                <a:spcPts val="0"/>
              </a:spcAft>
              <a:buNone/>
            </a:pPr>
            <a:r>
              <a:rPr b="1" lang="en-US" sz="4000">
                <a:solidFill>
                  <a:srgbClr val="262626"/>
                </a:solidFill>
                <a:latin typeface="Poppins"/>
                <a:ea typeface="Poppins"/>
                <a:cs typeface="Poppins"/>
                <a:sym typeface="Poppins"/>
              </a:rPr>
              <a:t>Average Year Income</a:t>
            </a:r>
            <a:endParaRPr b="1" sz="4000">
              <a:solidFill>
                <a:srgbClr val="262626"/>
              </a:solidFill>
              <a:latin typeface="Poppins"/>
              <a:ea typeface="Poppins"/>
              <a:cs typeface="Poppins"/>
              <a:sym typeface="Poppins"/>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grpSp>
        <p:nvGrpSpPr>
          <p:cNvPr id="395" name="Google Shape;395;g19f6ace956a_0_75"/>
          <p:cNvGrpSpPr/>
          <p:nvPr/>
        </p:nvGrpSpPr>
        <p:grpSpPr>
          <a:xfrm>
            <a:off x="242667" y="5495390"/>
            <a:ext cx="1362723" cy="1362721"/>
            <a:chOff x="992038" y="1647645"/>
            <a:chExt cx="1561502" cy="1561500"/>
          </a:xfrm>
        </p:grpSpPr>
        <p:sp>
          <p:nvSpPr>
            <p:cNvPr id="396" name="Google Shape;396;g19f6ace956a_0_75"/>
            <p:cNvSpPr/>
            <p:nvPr/>
          </p:nvSpPr>
          <p:spPr>
            <a:xfrm>
              <a:off x="992038" y="1647645"/>
              <a:ext cx="1561500" cy="1561500"/>
            </a:xfrm>
            <a:prstGeom prst="ellipse">
              <a:avLst/>
            </a:prstGeom>
            <a:solidFill>
              <a:srgbClr val="35B3B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97" name="Google Shape;397;g19f6ace956a_0_75"/>
            <p:cNvSpPr/>
            <p:nvPr/>
          </p:nvSpPr>
          <p:spPr>
            <a:xfrm>
              <a:off x="992040" y="2428336"/>
              <a:ext cx="1561500" cy="780600"/>
            </a:xfrm>
            <a:prstGeom prst="rect">
              <a:avLst/>
            </a:prstGeom>
            <a:solidFill>
              <a:srgbClr val="35B3B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grpSp>
        <p:nvGrpSpPr>
          <p:cNvPr id="398" name="Google Shape;398;g19f6ace956a_0_75"/>
          <p:cNvGrpSpPr/>
          <p:nvPr/>
        </p:nvGrpSpPr>
        <p:grpSpPr>
          <a:xfrm rot="10800000">
            <a:off x="10761879" y="-63"/>
            <a:ext cx="1017943" cy="1352426"/>
            <a:chOff x="992038" y="1647645"/>
            <a:chExt cx="1561501" cy="2074591"/>
          </a:xfrm>
        </p:grpSpPr>
        <p:sp>
          <p:nvSpPr>
            <p:cNvPr id="399" name="Google Shape;399;g19f6ace956a_0_75"/>
            <p:cNvSpPr/>
            <p:nvPr/>
          </p:nvSpPr>
          <p:spPr>
            <a:xfrm>
              <a:off x="992038" y="1647645"/>
              <a:ext cx="1561500" cy="1561500"/>
            </a:xfrm>
            <a:prstGeom prst="ellipse">
              <a:avLst/>
            </a:prstGeom>
            <a:solidFill>
              <a:srgbClr val="FCD33E"/>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400" name="Google Shape;400;g19f6ace956a_0_75"/>
            <p:cNvSpPr/>
            <p:nvPr/>
          </p:nvSpPr>
          <p:spPr>
            <a:xfrm>
              <a:off x="992039" y="2428336"/>
              <a:ext cx="1561500" cy="1293900"/>
            </a:xfrm>
            <a:prstGeom prst="rect">
              <a:avLst/>
            </a:prstGeom>
            <a:solidFill>
              <a:srgbClr val="FCD33E"/>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sp>
        <p:nvSpPr>
          <p:cNvPr id="401" name="Google Shape;401;g19f6ace956a_0_75"/>
          <p:cNvSpPr/>
          <p:nvPr/>
        </p:nvSpPr>
        <p:spPr>
          <a:xfrm>
            <a:off x="10762027" y="1596474"/>
            <a:ext cx="1017900" cy="1017900"/>
          </a:xfrm>
          <a:prstGeom prst="ellipse">
            <a:avLst/>
          </a:prstGeom>
          <a:solidFill>
            <a:srgbClr val="FCD33E"/>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nvGrpSpPr>
          <p:cNvPr id="402" name="Google Shape;402;g19f6ace956a_0_75"/>
          <p:cNvGrpSpPr/>
          <p:nvPr/>
        </p:nvGrpSpPr>
        <p:grpSpPr>
          <a:xfrm>
            <a:off x="7133070" y="6231374"/>
            <a:ext cx="4962970" cy="460800"/>
            <a:chOff x="1046575" y="142239"/>
            <a:chExt cx="4962970" cy="460800"/>
          </a:xfrm>
        </p:grpSpPr>
        <p:sp>
          <p:nvSpPr>
            <p:cNvPr id="403" name="Google Shape;403;g19f6ace956a_0_75"/>
            <p:cNvSpPr/>
            <p:nvPr/>
          </p:nvSpPr>
          <p:spPr>
            <a:xfrm>
              <a:off x="5526945" y="142239"/>
              <a:ext cx="482600" cy="460772"/>
            </a:xfrm>
            <a:prstGeom prst="flowChartInputOutput">
              <a:avLst/>
            </a:prstGeom>
            <a:solidFill>
              <a:srgbClr val="D8D8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404" name="Google Shape;404;g19f6ace956a_0_75"/>
            <p:cNvSpPr/>
            <p:nvPr/>
          </p:nvSpPr>
          <p:spPr>
            <a:xfrm>
              <a:off x="1046575" y="142239"/>
              <a:ext cx="482600" cy="460772"/>
            </a:xfrm>
            <a:prstGeom prst="flowChartInputOutput">
              <a:avLst/>
            </a:prstGeom>
            <a:solidFill>
              <a:srgbClr val="D8D8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405" name="Google Shape;405;g19f6ace956a_0_75"/>
            <p:cNvSpPr/>
            <p:nvPr/>
          </p:nvSpPr>
          <p:spPr>
            <a:xfrm>
              <a:off x="1381760" y="142239"/>
              <a:ext cx="3810000" cy="460800"/>
            </a:xfrm>
            <a:prstGeom prst="rect">
              <a:avLst/>
            </a:prstGeom>
            <a:solidFill>
              <a:srgbClr val="D8D8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262626"/>
                  </a:solidFill>
                  <a:latin typeface="Poppins"/>
                  <a:ea typeface="Poppins"/>
                  <a:cs typeface="Poppins"/>
                  <a:sym typeface="Poppins"/>
                </a:rPr>
                <a:t>SIB Data Analytics</a:t>
              </a:r>
              <a:endParaRPr b="0" i="0" sz="1800" u="none" cap="none" strike="noStrike">
                <a:solidFill>
                  <a:srgbClr val="262626"/>
                </a:solidFill>
                <a:latin typeface="Poppins"/>
                <a:ea typeface="Poppins"/>
                <a:cs typeface="Poppins"/>
                <a:sym typeface="Poppins"/>
              </a:endParaRPr>
            </a:p>
          </p:txBody>
        </p:sp>
        <p:sp>
          <p:nvSpPr>
            <p:cNvPr id="406" name="Google Shape;406;g19f6ace956a_0_75"/>
            <p:cNvSpPr/>
            <p:nvPr/>
          </p:nvSpPr>
          <p:spPr>
            <a:xfrm>
              <a:off x="5058768" y="142239"/>
              <a:ext cx="482600" cy="460772"/>
            </a:xfrm>
            <a:prstGeom prst="flowChartInputOutput">
              <a:avLst/>
            </a:prstGeom>
            <a:solidFill>
              <a:srgbClr val="D8D8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pic>
        <p:nvPicPr>
          <p:cNvPr id="407" name="Google Shape;407;g19f6ace956a_0_75"/>
          <p:cNvPicPr preferRelativeResize="0"/>
          <p:nvPr/>
        </p:nvPicPr>
        <p:blipFill>
          <a:blip r:embed="rId3">
            <a:alphaModFix/>
          </a:blip>
          <a:stretch>
            <a:fillRect/>
          </a:stretch>
        </p:blipFill>
        <p:spPr>
          <a:xfrm>
            <a:off x="1000100" y="1910225"/>
            <a:ext cx="8665051" cy="4722750"/>
          </a:xfrm>
          <a:prstGeom prst="rect">
            <a:avLst/>
          </a:prstGeom>
          <a:noFill/>
          <a:ln>
            <a:noFill/>
          </a:ln>
        </p:spPr>
      </p:pic>
      <p:sp>
        <p:nvSpPr>
          <p:cNvPr id="408" name="Google Shape;408;g19f6ace956a_0_75"/>
          <p:cNvSpPr txBox="1"/>
          <p:nvPr/>
        </p:nvSpPr>
        <p:spPr>
          <a:xfrm>
            <a:off x="1101550" y="494225"/>
            <a:ext cx="7545000" cy="1416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4000">
                <a:solidFill>
                  <a:srgbClr val="262626"/>
                </a:solidFill>
                <a:latin typeface="Poppins"/>
                <a:ea typeface="Poppins"/>
                <a:cs typeface="Poppins"/>
                <a:sym typeface="Poppins"/>
              </a:rPr>
              <a:t>Visualisasi Berdasarkan </a:t>
            </a:r>
            <a:endParaRPr b="1" sz="4000">
              <a:solidFill>
                <a:srgbClr val="262626"/>
              </a:solidFill>
              <a:latin typeface="Poppins"/>
              <a:ea typeface="Poppins"/>
              <a:cs typeface="Poppins"/>
              <a:sym typeface="Poppins"/>
            </a:endParaRPr>
          </a:p>
          <a:p>
            <a:pPr indent="0" lvl="0" marL="0" rtl="0" algn="l">
              <a:spcBef>
                <a:spcPts val="0"/>
              </a:spcBef>
              <a:spcAft>
                <a:spcPts val="0"/>
              </a:spcAft>
              <a:buNone/>
            </a:pPr>
            <a:r>
              <a:rPr b="1" lang="en-US" sz="4000">
                <a:solidFill>
                  <a:srgbClr val="262626"/>
                </a:solidFill>
                <a:latin typeface="Poppins"/>
                <a:ea typeface="Poppins"/>
                <a:cs typeface="Poppins"/>
                <a:sym typeface="Poppins"/>
              </a:rPr>
              <a:t>Top 5 Food Category</a:t>
            </a:r>
            <a:endParaRPr b="1" sz="4000">
              <a:solidFill>
                <a:srgbClr val="262626"/>
              </a:solidFill>
              <a:latin typeface="Poppins"/>
              <a:ea typeface="Poppins"/>
              <a:cs typeface="Poppins"/>
              <a:sym typeface="Poppins"/>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2" name="Shape 412"/>
        <p:cNvGrpSpPr/>
        <p:nvPr/>
      </p:nvGrpSpPr>
      <p:grpSpPr>
        <a:xfrm>
          <a:off x="0" y="0"/>
          <a:ext cx="0" cy="0"/>
          <a:chOff x="0" y="0"/>
          <a:chExt cx="0" cy="0"/>
        </a:xfrm>
      </p:grpSpPr>
      <p:grpSp>
        <p:nvGrpSpPr>
          <p:cNvPr id="413" name="Google Shape;413;g19f6ace956a_0_94"/>
          <p:cNvGrpSpPr/>
          <p:nvPr/>
        </p:nvGrpSpPr>
        <p:grpSpPr>
          <a:xfrm>
            <a:off x="242667" y="5495390"/>
            <a:ext cx="1362723" cy="1362721"/>
            <a:chOff x="992038" y="1647645"/>
            <a:chExt cx="1561502" cy="1561500"/>
          </a:xfrm>
        </p:grpSpPr>
        <p:sp>
          <p:nvSpPr>
            <p:cNvPr id="414" name="Google Shape;414;g19f6ace956a_0_94"/>
            <p:cNvSpPr/>
            <p:nvPr/>
          </p:nvSpPr>
          <p:spPr>
            <a:xfrm>
              <a:off x="992038" y="1647645"/>
              <a:ext cx="1561500" cy="1561500"/>
            </a:xfrm>
            <a:prstGeom prst="ellipse">
              <a:avLst/>
            </a:prstGeom>
            <a:solidFill>
              <a:srgbClr val="35B3B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415" name="Google Shape;415;g19f6ace956a_0_94"/>
            <p:cNvSpPr/>
            <p:nvPr/>
          </p:nvSpPr>
          <p:spPr>
            <a:xfrm>
              <a:off x="992040" y="2428336"/>
              <a:ext cx="1561500" cy="780600"/>
            </a:xfrm>
            <a:prstGeom prst="rect">
              <a:avLst/>
            </a:prstGeom>
            <a:solidFill>
              <a:srgbClr val="35B3B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grpSp>
        <p:nvGrpSpPr>
          <p:cNvPr id="416" name="Google Shape;416;g19f6ace956a_0_94"/>
          <p:cNvGrpSpPr/>
          <p:nvPr/>
        </p:nvGrpSpPr>
        <p:grpSpPr>
          <a:xfrm rot="10800000">
            <a:off x="10761879" y="-63"/>
            <a:ext cx="1017943" cy="1352426"/>
            <a:chOff x="992038" y="1647645"/>
            <a:chExt cx="1561501" cy="2074591"/>
          </a:xfrm>
        </p:grpSpPr>
        <p:sp>
          <p:nvSpPr>
            <p:cNvPr id="417" name="Google Shape;417;g19f6ace956a_0_94"/>
            <p:cNvSpPr/>
            <p:nvPr/>
          </p:nvSpPr>
          <p:spPr>
            <a:xfrm>
              <a:off x="992038" y="1647645"/>
              <a:ext cx="1561500" cy="1561500"/>
            </a:xfrm>
            <a:prstGeom prst="ellipse">
              <a:avLst/>
            </a:prstGeom>
            <a:solidFill>
              <a:srgbClr val="FCD33E"/>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418" name="Google Shape;418;g19f6ace956a_0_94"/>
            <p:cNvSpPr/>
            <p:nvPr/>
          </p:nvSpPr>
          <p:spPr>
            <a:xfrm>
              <a:off x="992039" y="2428336"/>
              <a:ext cx="1561500" cy="1293900"/>
            </a:xfrm>
            <a:prstGeom prst="rect">
              <a:avLst/>
            </a:prstGeom>
            <a:solidFill>
              <a:srgbClr val="FCD33E"/>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sp>
        <p:nvSpPr>
          <p:cNvPr id="419" name="Google Shape;419;g19f6ace956a_0_94"/>
          <p:cNvSpPr/>
          <p:nvPr/>
        </p:nvSpPr>
        <p:spPr>
          <a:xfrm>
            <a:off x="10762027" y="1596474"/>
            <a:ext cx="1017900" cy="1017900"/>
          </a:xfrm>
          <a:prstGeom prst="ellipse">
            <a:avLst/>
          </a:prstGeom>
          <a:solidFill>
            <a:srgbClr val="FCD33E"/>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nvGrpSpPr>
          <p:cNvPr id="420" name="Google Shape;420;g19f6ace956a_0_94"/>
          <p:cNvGrpSpPr/>
          <p:nvPr/>
        </p:nvGrpSpPr>
        <p:grpSpPr>
          <a:xfrm>
            <a:off x="7133070" y="6231374"/>
            <a:ext cx="4962970" cy="460800"/>
            <a:chOff x="1046575" y="142239"/>
            <a:chExt cx="4962970" cy="460800"/>
          </a:xfrm>
        </p:grpSpPr>
        <p:sp>
          <p:nvSpPr>
            <p:cNvPr id="421" name="Google Shape;421;g19f6ace956a_0_94"/>
            <p:cNvSpPr/>
            <p:nvPr/>
          </p:nvSpPr>
          <p:spPr>
            <a:xfrm>
              <a:off x="5526945" y="142239"/>
              <a:ext cx="482600" cy="460772"/>
            </a:xfrm>
            <a:prstGeom prst="flowChartInputOutput">
              <a:avLst/>
            </a:prstGeom>
            <a:solidFill>
              <a:srgbClr val="D8D8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422" name="Google Shape;422;g19f6ace956a_0_94"/>
            <p:cNvSpPr/>
            <p:nvPr/>
          </p:nvSpPr>
          <p:spPr>
            <a:xfrm>
              <a:off x="1046575" y="142239"/>
              <a:ext cx="482600" cy="460772"/>
            </a:xfrm>
            <a:prstGeom prst="flowChartInputOutput">
              <a:avLst/>
            </a:prstGeom>
            <a:solidFill>
              <a:srgbClr val="D8D8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423" name="Google Shape;423;g19f6ace956a_0_94"/>
            <p:cNvSpPr/>
            <p:nvPr/>
          </p:nvSpPr>
          <p:spPr>
            <a:xfrm>
              <a:off x="1381760" y="142239"/>
              <a:ext cx="3810000" cy="460800"/>
            </a:xfrm>
            <a:prstGeom prst="rect">
              <a:avLst/>
            </a:prstGeom>
            <a:solidFill>
              <a:srgbClr val="D8D8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262626"/>
                  </a:solidFill>
                  <a:latin typeface="Poppins"/>
                  <a:ea typeface="Poppins"/>
                  <a:cs typeface="Poppins"/>
                  <a:sym typeface="Poppins"/>
                </a:rPr>
                <a:t>SIB Data Analytics</a:t>
              </a:r>
              <a:endParaRPr b="0" i="0" sz="1800" u="none" cap="none" strike="noStrike">
                <a:solidFill>
                  <a:srgbClr val="262626"/>
                </a:solidFill>
                <a:latin typeface="Poppins"/>
                <a:ea typeface="Poppins"/>
                <a:cs typeface="Poppins"/>
                <a:sym typeface="Poppins"/>
              </a:endParaRPr>
            </a:p>
          </p:txBody>
        </p:sp>
        <p:sp>
          <p:nvSpPr>
            <p:cNvPr id="424" name="Google Shape;424;g19f6ace956a_0_94"/>
            <p:cNvSpPr/>
            <p:nvPr/>
          </p:nvSpPr>
          <p:spPr>
            <a:xfrm>
              <a:off x="5058768" y="142239"/>
              <a:ext cx="482600" cy="460772"/>
            </a:xfrm>
            <a:prstGeom prst="flowChartInputOutput">
              <a:avLst/>
            </a:prstGeom>
            <a:solidFill>
              <a:srgbClr val="D8D8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pic>
        <p:nvPicPr>
          <p:cNvPr id="425" name="Google Shape;425;g19f6ace956a_0_94"/>
          <p:cNvPicPr preferRelativeResize="0"/>
          <p:nvPr/>
        </p:nvPicPr>
        <p:blipFill>
          <a:blip r:embed="rId3">
            <a:alphaModFix/>
          </a:blip>
          <a:stretch>
            <a:fillRect/>
          </a:stretch>
        </p:blipFill>
        <p:spPr>
          <a:xfrm>
            <a:off x="1035650" y="1721675"/>
            <a:ext cx="9008523" cy="4509701"/>
          </a:xfrm>
          <a:prstGeom prst="rect">
            <a:avLst/>
          </a:prstGeom>
          <a:noFill/>
          <a:ln>
            <a:noFill/>
          </a:ln>
        </p:spPr>
      </p:pic>
      <p:sp>
        <p:nvSpPr>
          <p:cNvPr id="426" name="Google Shape;426;g19f6ace956a_0_94"/>
          <p:cNvSpPr txBox="1"/>
          <p:nvPr/>
        </p:nvSpPr>
        <p:spPr>
          <a:xfrm>
            <a:off x="1035650" y="0"/>
            <a:ext cx="9677100" cy="1416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4000">
                <a:solidFill>
                  <a:srgbClr val="262626"/>
                </a:solidFill>
                <a:latin typeface="Poppins"/>
                <a:ea typeface="Poppins"/>
                <a:cs typeface="Poppins"/>
                <a:sym typeface="Poppins"/>
              </a:rPr>
              <a:t>Visualisasi Berdasarkan </a:t>
            </a:r>
            <a:endParaRPr b="1" sz="4000">
              <a:solidFill>
                <a:srgbClr val="262626"/>
              </a:solidFill>
              <a:latin typeface="Poppins"/>
              <a:ea typeface="Poppins"/>
              <a:cs typeface="Poppins"/>
              <a:sym typeface="Poppins"/>
            </a:endParaRPr>
          </a:p>
          <a:p>
            <a:pPr indent="0" lvl="0" marL="0" rtl="0" algn="l">
              <a:spcBef>
                <a:spcPts val="0"/>
              </a:spcBef>
              <a:spcAft>
                <a:spcPts val="0"/>
              </a:spcAft>
              <a:buNone/>
            </a:pPr>
            <a:r>
              <a:rPr b="1" lang="en-US" sz="4000">
                <a:solidFill>
                  <a:srgbClr val="262626"/>
                </a:solidFill>
                <a:latin typeface="Poppins"/>
                <a:ea typeface="Poppins"/>
                <a:cs typeface="Poppins"/>
                <a:sym typeface="Poppins"/>
              </a:rPr>
              <a:t>Store Sales dan Store Cost</a:t>
            </a:r>
            <a:endParaRPr b="1" sz="4000">
              <a:solidFill>
                <a:srgbClr val="262626"/>
              </a:solidFill>
              <a:latin typeface="Poppins"/>
              <a:ea typeface="Poppins"/>
              <a:cs typeface="Poppins"/>
              <a:sym typeface="Poppin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grpSp>
        <p:nvGrpSpPr>
          <p:cNvPr id="99" name="Google Shape;99;p2"/>
          <p:cNvGrpSpPr/>
          <p:nvPr/>
        </p:nvGrpSpPr>
        <p:grpSpPr>
          <a:xfrm rot="5400000">
            <a:off x="650640" y="4779750"/>
            <a:ext cx="1273569" cy="2574853"/>
            <a:chOff x="992038" y="1647645"/>
            <a:chExt cx="1561381" cy="3156742"/>
          </a:xfrm>
        </p:grpSpPr>
        <p:sp>
          <p:nvSpPr>
            <p:cNvPr id="100" name="Google Shape;100;p2"/>
            <p:cNvSpPr/>
            <p:nvPr/>
          </p:nvSpPr>
          <p:spPr>
            <a:xfrm>
              <a:off x="992038" y="1647645"/>
              <a:ext cx="1561381" cy="1561381"/>
            </a:xfrm>
            <a:prstGeom prst="ellipse">
              <a:avLst/>
            </a:prstGeom>
            <a:solidFill>
              <a:srgbClr val="FCD33E"/>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01" name="Google Shape;101;p2"/>
            <p:cNvSpPr/>
            <p:nvPr/>
          </p:nvSpPr>
          <p:spPr>
            <a:xfrm>
              <a:off x="992038" y="2428335"/>
              <a:ext cx="1561381" cy="2376052"/>
            </a:xfrm>
            <a:prstGeom prst="rect">
              <a:avLst/>
            </a:prstGeom>
            <a:solidFill>
              <a:srgbClr val="FCD33E"/>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sp>
        <p:nvSpPr>
          <p:cNvPr id="102" name="Google Shape;102;p2"/>
          <p:cNvSpPr txBox="1"/>
          <p:nvPr/>
        </p:nvSpPr>
        <p:spPr>
          <a:xfrm>
            <a:off x="1112809" y="648585"/>
            <a:ext cx="7188980" cy="70784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6000"/>
              <a:buFont typeface="Arial"/>
              <a:buNone/>
            </a:pPr>
            <a:r>
              <a:rPr b="1" i="1" lang="en-US" sz="4000" u="none" cap="none" strike="noStrike">
                <a:solidFill>
                  <a:srgbClr val="262626"/>
                </a:solidFill>
                <a:latin typeface="Poppins"/>
                <a:ea typeface="Poppins"/>
                <a:cs typeface="Poppins"/>
                <a:sym typeface="Poppins"/>
              </a:rPr>
              <a:t>Bussiness Understanding</a:t>
            </a:r>
            <a:endParaRPr b="1" i="1" sz="4000" u="none" cap="none" strike="noStrike">
              <a:solidFill>
                <a:srgbClr val="262626"/>
              </a:solidFill>
              <a:latin typeface="Poppins"/>
              <a:ea typeface="Poppins"/>
              <a:cs typeface="Poppins"/>
              <a:sym typeface="Poppins"/>
            </a:endParaRPr>
          </a:p>
        </p:txBody>
      </p:sp>
      <p:sp>
        <p:nvSpPr>
          <p:cNvPr id="103" name="Google Shape;103;p2"/>
          <p:cNvSpPr txBox="1"/>
          <p:nvPr/>
        </p:nvSpPr>
        <p:spPr>
          <a:xfrm>
            <a:off x="454950" y="1599350"/>
            <a:ext cx="11205300" cy="397110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1600"/>
              <a:buFont typeface="Arial"/>
              <a:buNone/>
            </a:pPr>
            <a:r>
              <a:rPr b="0" i="1" lang="en-US" sz="2100" u="none" cap="none" strike="noStrike">
                <a:solidFill>
                  <a:srgbClr val="262626"/>
                </a:solidFill>
                <a:latin typeface="Poppins"/>
                <a:ea typeface="Poppins"/>
                <a:cs typeface="Poppins"/>
                <a:sym typeface="Poppins"/>
              </a:rPr>
              <a:t>Convenient Food Mart </a:t>
            </a:r>
            <a:r>
              <a:rPr b="0" i="0" lang="en-US" sz="2100" u="none" cap="none" strike="noStrike">
                <a:solidFill>
                  <a:srgbClr val="262626"/>
                </a:solidFill>
                <a:latin typeface="Poppins"/>
                <a:ea typeface="Poppins"/>
                <a:cs typeface="Poppins"/>
                <a:sym typeface="Poppins"/>
              </a:rPr>
              <a:t>(CFM) adalah jaringan toko serba  ada di Amerika Serikat, yang berdiri pada tahun 1958 di Chicago, Illinois.  Kantor pusat perusahaan swasta berada di Mentor, Ohio, dan sekitar 325 toko berlokasi di AS untuk saat ini.  CFM ini beroperasi pada sistem waralaba.</a:t>
            </a:r>
            <a:endParaRPr b="0" i="0" sz="2100" u="none" cap="none" strike="noStrike">
              <a:solidFill>
                <a:srgbClr val="262626"/>
              </a:solidFill>
              <a:latin typeface="Poppins"/>
              <a:ea typeface="Poppins"/>
              <a:cs typeface="Poppins"/>
              <a:sym typeface="Poppins"/>
            </a:endParaRPr>
          </a:p>
          <a:p>
            <a:pPr indent="0" lvl="0" marL="0" marR="0" rtl="0" algn="just">
              <a:lnSpc>
                <a:spcPct val="100000"/>
              </a:lnSpc>
              <a:spcBef>
                <a:spcPts val="0"/>
              </a:spcBef>
              <a:spcAft>
                <a:spcPts val="0"/>
              </a:spcAft>
              <a:buClr>
                <a:srgbClr val="000000"/>
              </a:buClr>
              <a:buSzPts val="1600"/>
              <a:buFont typeface="Arial"/>
              <a:buNone/>
            </a:pPr>
            <a:r>
              <a:t/>
            </a:r>
            <a:endParaRPr sz="2100">
              <a:solidFill>
                <a:srgbClr val="262626"/>
              </a:solidFill>
              <a:latin typeface="Poppins"/>
              <a:ea typeface="Poppins"/>
              <a:cs typeface="Poppins"/>
              <a:sym typeface="Poppins"/>
            </a:endParaRPr>
          </a:p>
          <a:p>
            <a:pPr indent="0" lvl="0" marL="0" marR="0" rtl="0" algn="just">
              <a:lnSpc>
                <a:spcPct val="100000"/>
              </a:lnSpc>
              <a:spcBef>
                <a:spcPts val="0"/>
              </a:spcBef>
              <a:spcAft>
                <a:spcPts val="0"/>
              </a:spcAft>
              <a:buClr>
                <a:srgbClr val="000000"/>
              </a:buClr>
              <a:buSzPts val="1600"/>
              <a:buFont typeface="Arial"/>
              <a:buNone/>
            </a:pPr>
            <a:r>
              <a:rPr b="0" i="0" lang="en-US" sz="2100" u="none" cap="none" strike="noStrike">
                <a:solidFill>
                  <a:srgbClr val="262626"/>
                </a:solidFill>
                <a:latin typeface="Poppins"/>
                <a:ea typeface="Poppins"/>
                <a:cs typeface="Poppins"/>
                <a:sym typeface="Poppins"/>
              </a:rPr>
              <a:t>CFM adalah jaringan toko swalayan terbesar ketiga di negara itu tahun 1988. Namun, Bursa NASDAQ menjatuhkan CFM menjadi perusahaan gagal memenuhi persyaratan pelaporan keu</a:t>
            </a:r>
            <a:r>
              <a:rPr lang="en-US" sz="2100">
                <a:solidFill>
                  <a:srgbClr val="262626"/>
                </a:solidFill>
                <a:latin typeface="Poppins"/>
                <a:ea typeface="Poppins"/>
                <a:cs typeface="Poppins"/>
                <a:sym typeface="Poppins"/>
              </a:rPr>
              <a:t>a</a:t>
            </a:r>
            <a:r>
              <a:rPr b="0" i="0" lang="en-US" sz="2100" u="none" cap="none" strike="noStrike">
                <a:solidFill>
                  <a:srgbClr val="262626"/>
                </a:solidFill>
                <a:latin typeface="Poppins"/>
                <a:ea typeface="Poppins"/>
                <a:cs typeface="Poppins"/>
                <a:sym typeface="Poppins"/>
              </a:rPr>
              <a:t>ngan.</a:t>
            </a:r>
            <a:endParaRPr b="0" i="0" sz="2100" u="none" cap="none" strike="noStrike">
              <a:solidFill>
                <a:srgbClr val="262626"/>
              </a:solidFill>
              <a:latin typeface="Poppins"/>
              <a:ea typeface="Poppins"/>
              <a:cs typeface="Poppins"/>
              <a:sym typeface="Poppins"/>
            </a:endParaRPr>
          </a:p>
          <a:p>
            <a:pPr indent="0" lvl="0" marL="0" marR="0" rtl="0" algn="just">
              <a:lnSpc>
                <a:spcPct val="100000"/>
              </a:lnSpc>
              <a:spcBef>
                <a:spcPts val="0"/>
              </a:spcBef>
              <a:spcAft>
                <a:spcPts val="0"/>
              </a:spcAft>
              <a:buClr>
                <a:srgbClr val="000000"/>
              </a:buClr>
              <a:buSzPts val="1600"/>
              <a:buFont typeface="Arial"/>
              <a:buNone/>
            </a:pPr>
            <a:r>
              <a:t/>
            </a:r>
            <a:endParaRPr sz="2100">
              <a:solidFill>
                <a:srgbClr val="262626"/>
              </a:solidFill>
              <a:latin typeface="Poppins"/>
              <a:ea typeface="Poppins"/>
              <a:cs typeface="Poppins"/>
              <a:sym typeface="Poppins"/>
            </a:endParaRPr>
          </a:p>
          <a:p>
            <a:pPr indent="0" lvl="0" marL="0" marR="0" rtl="0" algn="just">
              <a:lnSpc>
                <a:spcPct val="100000"/>
              </a:lnSpc>
              <a:spcBef>
                <a:spcPts val="0"/>
              </a:spcBef>
              <a:spcAft>
                <a:spcPts val="0"/>
              </a:spcAft>
              <a:buClr>
                <a:srgbClr val="000000"/>
              </a:buClr>
              <a:buSzPts val="1800"/>
              <a:buFont typeface="Arial"/>
              <a:buNone/>
            </a:pPr>
            <a:r>
              <a:rPr b="0" i="0" lang="en-US" sz="2100" u="none" cap="none" strike="noStrike">
                <a:solidFill>
                  <a:srgbClr val="262626"/>
                </a:solidFill>
                <a:latin typeface="Poppins"/>
                <a:ea typeface="Poppins"/>
                <a:cs typeface="Poppins"/>
                <a:sym typeface="Poppins"/>
              </a:rPr>
              <a:t>Carden &amp; Cherry mengiklankan CFM dengan karakter Ernest pada 1980-an. CFM menjual berbagai produk bahan makanan, minuman ringan, hingga makanan siap saji.</a:t>
            </a:r>
            <a:endParaRPr b="0" i="0" sz="2100" u="none" cap="none" strike="noStrike">
              <a:solidFill>
                <a:srgbClr val="262626"/>
              </a:solidFill>
              <a:latin typeface="Poppins"/>
              <a:ea typeface="Poppins"/>
              <a:cs typeface="Poppins"/>
              <a:sym typeface="Poppins"/>
            </a:endParaRPr>
          </a:p>
        </p:txBody>
      </p:sp>
      <p:sp>
        <p:nvSpPr>
          <p:cNvPr id="104" name="Google Shape;104;p2"/>
          <p:cNvSpPr/>
          <p:nvPr/>
        </p:nvSpPr>
        <p:spPr>
          <a:xfrm rot="5400000">
            <a:off x="2816348" y="5430389"/>
            <a:ext cx="1273569" cy="1273569"/>
          </a:xfrm>
          <a:prstGeom prst="ellipse">
            <a:avLst/>
          </a:prstGeom>
          <a:solidFill>
            <a:srgbClr val="35B3B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nvGrpSpPr>
          <p:cNvPr id="105" name="Google Shape;105;p2"/>
          <p:cNvGrpSpPr/>
          <p:nvPr/>
        </p:nvGrpSpPr>
        <p:grpSpPr>
          <a:xfrm>
            <a:off x="7133070" y="6231374"/>
            <a:ext cx="4962970" cy="460772"/>
            <a:chOff x="1046575" y="142239"/>
            <a:chExt cx="4962970" cy="460772"/>
          </a:xfrm>
        </p:grpSpPr>
        <p:sp>
          <p:nvSpPr>
            <p:cNvPr id="106" name="Google Shape;106;p2"/>
            <p:cNvSpPr/>
            <p:nvPr/>
          </p:nvSpPr>
          <p:spPr>
            <a:xfrm>
              <a:off x="5526945" y="142239"/>
              <a:ext cx="482600" cy="460772"/>
            </a:xfrm>
            <a:prstGeom prst="flowChartInputOutput">
              <a:avLst/>
            </a:prstGeom>
            <a:solidFill>
              <a:srgbClr val="D8D8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07" name="Google Shape;107;p2"/>
            <p:cNvSpPr/>
            <p:nvPr/>
          </p:nvSpPr>
          <p:spPr>
            <a:xfrm>
              <a:off x="1046575" y="142239"/>
              <a:ext cx="482600" cy="460772"/>
            </a:xfrm>
            <a:prstGeom prst="flowChartInputOutput">
              <a:avLst/>
            </a:prstGeom>
            <a:solidFill>
              <a:srgbClr val="D8D8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08" name="Google Shape;108;p2"/>
            <p:cNvSpPr/>
            <p:nvPr/>
          </p:nvSpPr>
          <p:spPr>
            <a:xfrm>
              <a:off x="1381760" y="142239"/>
              <a:ext cx="3810000" cy="460772"/>
            </a:xfrm>
            <a:prstGeom prst="rect">
              <a:avLst/>
            </a:prstGeom>
            <a:solidFill>
              <a:srgbClr val="D8D8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262626"/>
                  </a:solidFill>
                  <a:latin typeface="Poppins"/>
                  <a:ea typeface="Poppins"/>
                  <a:cs typeface="Poppins"/>
                  <a:sym typeface="Poppins"/>
                </a:rPr>
                <a:t>SIB Data Analytics</a:t>
              </a:r>
              <a:endParaRPr b="0" i="0" sz="1800" u="none" cap="none" strike="noStrike">
                <a:solidFill>
                  <a:srgbClr val="262626"/>
                </a:solidFill>
                <a:latin typeface="Poppins"/>
                <a:ea typeface="Poppins"/>
                <a:cs typeface="Poppins"/>
                <a:sym typeface="Poppins"/>
              </a:endParaRPr>
            </a:p>
          </p:txBody>
        </p:sp>
        <p:sp>
          <p:nvSpPr>
            <p:cNvPr id="109" name="Google Shape;109;p2"/>
            <p:cNvSpPr/>
            <p:nvPr/>
          </p:nvSpPr>
          <p:spPr>
            <a:xfrm>
              <a:off x="5058768" y="142239"/>
              <a:ext cx="482600" cy="460772"/>
            </a:xfrm>
            <a:prstGeom prst="flowChartInputOutput">
              <a:avLst/>
            </a:prstGeom>
            <a:solidFill>
              <a:srgbClr val="D8D8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pic>
        <p:nvPicPr>
          <p:cNvPr descr="A red and yellow logo&#10;&#10;Description automatically generated with low confidence" id="110" name="Google Shape;110;p2"/>
          <p:cNvPicPr preferRelativeResize="0"/>
          <p:nvPr/>
        </p:nvPicPr>
        <p:blipFill rotWithShape="1">
          <a:blip r:embed="rId3">
            <a:alphaModFix/>
          </a:blip>
          <a:srcRect b="0" l="0" r="0" t="0"/>
          <a:stretch/>
        </p:blipFill>
        <p:spPr>
          <a:xfrm>
            <a:off x="9298982" y="342781"/>
            <a:ext cx="2555757" cy="1013784"/>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0" name="Shape 430"/>
        <p:cNvGrpSpPr/>
        <p:nvPr/>
      </p:nvGrpSpPr>
      <p:grpSpPr>
        <a:xfrm>
          <a:off x="0" y="0"/>
          <a:ext cx="0" cy="0"/>
          <a:chOff x="0" y="0"/>
          <a:chExt cx="0" cy="0"/>
        </a:xfrm>
      </p:grpSpPr>
      <p:grpSp>
        <p:nvGrpSpPr>
          <p:cNvPr id="431" name="Google Shape;431;g1a486aa9f83_2_36"/>
          <p:cNvGrpSpPr/>
          <p:nvPr/>
        </p:nvGrpSpPr>
        <p:grpSpPr>
          <a:xfrm>
            <a:off x="242667" y="5495390"/>
            <a:ext cx="1362723" cy="1362721"/>
            <a:chOff x="992038" y="1647645"/>
            <a:chExt cx="1561502" cy="1561500"/>
          </a:xfrm>
        </p:grpSpPr>
        <p:sp>
          <p:nvSpPr>
            <p:cNvPr id="432" name="Google Shape;432;g1a486aa9f83_2_36"/>
            <p:cNvSpPr/>
            <p:nvPr/>
          </p:nvSpPr>
          <p:spPr>
            <a:xfrm>
              <a:off x="992038" y="1647645"/>
              <a:ext cx="1561500" cy="1561500"/>
            </a:xfrm>
            <a:prstGeom prst="ellipse">
              <a:avLst/>
            </a:prstGeom>
            <a:solidFill>
              <a:srgbClr val="35B3B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433" name="Google Shape;433;g1a486aa9f83_2_36"/>
            <p:cNvSpPr/>
            <p:nvPr/>
          </p:nvSpPr>
          <p:spPr>
            <a:xfrm>
              <a:off x="992040" y="2428336"/>
              <a:ext cx="1561500" cy="780600"/>
            </a:xfrm>
            <a:prstGeom prst="rect">
              <a:avLst/>
            </a:prstGeom>
            <a:solidFill>
              <a:srgbClr val="35B3B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grpSp>
        <p:nvGrpSpPr>
          <p:cNvPr id="434" name="Google Shape;434;g1a486aa9f83_2_36"/>
          <p:cNvGrpSpPr/>
          <p:nvPr/>
        </p:nvGrpSpPr>
        <p:grpSpPr>
          <a:xfrm rot="10800000">
            <a:off x="10761879" y="-63"/>
            <a:ext cx="1017943" cy="1352426"/>
            <a:chOff x="992038" y="1647645"/>
            <a:chExt cx="1561501" cy="2074591"/>
          </a:xfrm>
        </p:grpSpPr>
        <p:sp>
          <p:nvSpPr>
            <p:cNvPr id="435" name="Google Shape;435;g1a486aa9f83_2_36"/>
            <p:cNvSpPr/>
            <p:nvPr/>
          </p:nvSpPr>
          <p:spPr>
            <a:xfrm>
              <a:off x="992038" y="1647645"/>
              <a:ext cx="1561500" cy="1561500"/>
            </a:xfrm>
            <a:prstGeom prst="ellipse">
              <a:avLst/>
            </a:prstGeom>
            <a:solidFill>
              <a:srgbClr val="FCD33E"/>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436" name="Google Shape;436;g1a486aa9f83_2_36"/>
            <p:cNvSpPr/>
            <p:nvPr/>
          </p:nvSpPr>
          <p:spPr>
            <a:xfrm>
              <a:off x="992039" y="2428336"/>
              <a:ext cx="1561500" cy="1293900"/>
            </a:xfrm>
            <a:prstGeom prst="rect">
              <a:avLst/>
            </a:prstGeom>
            <a:solidFill>
              <a:srgbClr val="FCD33E"/>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sp>
        <p:nvSpPr>
          <p:cNvPr id="437" name="Google Shape;437;g1a486aa9f83_2_36"/>
          <p:cNvSpPr/>
          <p:nvPr/>
        </p:nvSpPr>
        <p:spPr>
          <a:xfrm>
            <a:off x="10762027" y="1596474"/>
            <a:ext cx="1017900" cy="1017900"/>
          </a:xfrm>
          <a:prstGeom prst="ellipse">
            <a:avLst/>
          </a:prstGeom>
          <a:solidFill>
            <a:srgbClr val="FCD33E"/>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nvGrpSpPr>
          <p:cNvPr id="438" name="Google Shape;438;g1a486aa9f83_2_36"/>
          <p:cNvGrpSpPr/>
          <p:nvPr/>
        </p:nvGrpSpPr>
        <p:grpSpPr>
          <a:xfrm>
            <a:off x="7133070" y="6231374"/>
            <a:ext cx="4962970" cy="460800"/>
            <a:chOff x="1046575" y="142239"/>
            <a:chExt cx="4962970" cy="460800"/>
          </a:xfrm>
        </p:grpSpPr>
        <p:sp>
          <p:nvSpPr>
            <p:cNvPr id="439" name="Google Shape;439;g1a486aa9f83_2_36"/>
            <p:cNvSpPr/>
            <p:nvPr/>
          </p:nvSpPr>
          <p:spPr>
            <a:xfrm>
              <a:off x="5526945" y="142239"/>
              <a:ext cx="482600" cy="460772"/>
            </a:xfrm>
            <a:prstGeom prst="flowChartInputOutput">
              <a:avLst/>
            </a:prstGeom>
            <a:solidFill>
              <a:srgbClr val="D8D8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440" name="Google Shape;440;g1a486aa9f83_2_36"/>
            <p:cNvSpPr/>
            <p:nvPr/>
          </p:nvSpPr>
          <p:spPr>
            <a:xfrm>
              <a:off x="1046575" y="142239"/>
              <a:ext cx="482600" cy="460772"/>
            </a:xfrm>
            <a:prstGeom prst="flowChartInputOutput">
              <a:avLst/>
            </a:prstGeom>
            <a:solidFill>
              <a:srgbClr val="D8D8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441" name="Google Shape;441;g1a486aa9f83_2_36"/>
            <p:cNvSpPr/>
            <p:nvPr/>
          </p:nvSpPr>
          <p:spPr>
            <a:xfrm>
              <a:off x="1381760" y="142239"/>
              <a:ext cx="3810000" cy="460800"/>
            </a:xfrm>
            <a:prstGeom prst="rect">
              <a:avLst/>
            </a:prstGeom>
            <a:solidFill>
              <a:srgbClr val="D8D8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262626"/>
                  </a:solidFill>
                  <a:latin typeface="Poppins"/>
                  <a:ea typeface="Poppins"/>
                  <a:cs typeface="Poppins"/>
                  <a:sym typeface="Poppins"/>
                </a:rPr>
                <a:t>SIB Data Analytics</a:t>
              </a:r>
              <a:endParaRPr b="0" i="0" sz="1800" u="none" cap="none" strike="noStrike">
                <a:solidFill>
                  <a:srgbClr val="262626"/>
                </a:solidFill>
                <a:latin typeface="Poppins"/>
                <a:ea typeface="Poppins"/>
                <a:cs typeface="Poppins"/>
                <a:sym typeface="Poppins"/>
              </a:endParaRPr>
            </a:p>
          </p:txBody>
        </p:sp>
        <p:sp>
          <p:nvSpPr>
            <p:cNvPr id="442" name="Google Shape;442;g1a486aa9f83_2_36"/>
            <p:cNvSpPr/>
            <p:nvPr/>
          </p:nvSpPr>
          <p:spPr>
            <a:xfrm>
              <a:off x="5058768" y="142239"/>
              <a:ext cx="482600" cy="460772"/>
            </a:xfrm>
            <a:prstGeom prst="flowChartInputOutput">
              <a:avLst/>
            </a:prstGeom>
            <a:solidFill>
              <a:srgbClr val="D8D8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sp>
        <p:nvSpPr>
          <p:cNvPr id="443" name="Google Shape;443;g1a486aa9f83_2_36"/>
          <p:cNvSpPr txBox="1"/>
          <p:nvPr/>
        </p:nvSpPr>
        <p:spPr>
          <a:xfrm>
            <a:off x="1035650" y="252650"/>
            <a:ext cx="96771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4000">
                <a:solidFill>
                  <a:srgbClr val="262626"/>
                </a:solidFill>
                <a:latin typeface="Poppins"/>
                <a:ea typeface="Poppins"/>
                <a:cs typeface="Poppins"/>
                <a:sym typeface="Poppins"/>
              </a:rPr>
              <a:t>Visualisasi Boxplot</a:t>
            </a:r>
            <a:endParaRPr b="1" sz="4000">
              <a:solidFill>
                <a:srgbClr val="262626"/>
              </a:solidFill>
              <a:latin typeface="Poppins"/>
              <a:ea typeface="Poppins"/>
              <a:cs typeface="Poppins"/>
              <a:sym typeface="Poppins"/>
            </a:endParaRPr>
          </a:p>
        </p:txBody>
      </p:sp>
      <p:pic>
        <p:nvPicPr>
          <p:cNvPr id="444" name="Google Shape;444;g1a486aa9f83_2_36"/>
          <p:cNvPicPr preferRelativeResize="0"/>
          <p:nvPr/>
        </p:nvPicPr>
        <p:blipFill>
          <a:blip r:embed="rId3">
            <a:alphaModFix/>
          </a:blip>
          <a:stretch>
            <a:fillRect/>
          </a:stretch>
        </p:blipFill>
        <p:spPr>
          <a:xfrm>
            <a:off x="1272550" y="1240213"/>
            <a:ext cx="9001876" cy="48039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8" name="Shape 448"/>
        <p:cNvGrpSpPr/>
        <p:nvPr/>
      </p:nvGrpSpPr>
      <p:grpSpPr>
        <a:xfrm>
          <a:off x="0" y="0"/>
          <a:ext cx="0" cy="0"/>
          <a:chOff x="0" y="0"/>
          <a:chExt cx="0" cy="0"/>
        </a:xfrm>
      </p:grpSpPr>
      <p:grpSp>
        <p:nvGrpSpPr>
          <p:cNvPr id="449" name="Google Shape;449;g193229cb7bc_0_0"/>
          <p:cNvGrpSpPr/>
          <p:nvPr/>
        </p:nvGrpSpPr>
        <p:grpSpPr>
          <a:xfrm rot="5400000">
            <a:off x="650484" y="4779825"/>
            <a:ext cx="1273716" cy="2574912"/>
            <a:chOff x="992038" y="1647645"/>
            <a:chExt cx="1561500" cy="3156690"/>
          </a:xfrm>
        </p:grpSpPr>
        <p:sp>
          <p:nvSpPr>
            <p:cNvPr id="450" name="Google Shape;450;g193229cb7bc_0_0"/>
            <p:cNvSpPr/>
            <p:nvPr/>
          </p:nvSpPr>
          <p:spPr>
            <a:xfrm>
              <a:off x="992038" y="1647645"/>
              <a:ext cx="1561500" cy="1561500"/>
            </a:xfrm>
            <a:prstGeom prst="ellipse">
              <a:avLst/>
            </a:prstGeom>
            <a:solidFill>
              <a:srgbClr val="FCD33E"/>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451" name="Google Shape;451;g193229cb7bc_0_0"/>
            <p:cNvSpPr/>
            <p:nvPr/>
          </p:nvSpPr>
          <p:spPr>
            <a:xfrm>
              <a:off x="992038" y="2428335"/>
              <a:ext cx="1561500" cy="2376000"/>
            </a:xfrm>
            <a:prstGeom prst="rect">
              <a:avLst/>
            </a:prstGeom>
            <a:solidFill>
              <a:srgbClr val="FCD33E"/>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sp>
        <p:nvSpPr>
          <p:cNvPr id="452" name="Google Shape;452;g193229cb7bc_0_0"/>
          <p:cNvSpPr txBox="1"/>
          <p:nvPr/>
        </p:nvSpPr>
        <p:spPr>
          <a:xfrm>
            <a:off x="1112809" y="648585"/>
            <a:ext cx="7188900" cy="708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6000"/>
              <a:buFont typeface="Arial"/>
              <a:buNone/>
            </a:pPr>
            <a:r>
              <a:rPr b="1" lang="en-US" sz="4000">
                <a:solidFill>
                  <a:srgbClr val="262626"/>
                </a:solidFill>
                <a:latin typeface="Poppins"/>
                <a:ea typeface="Poppins"/>
                <a:cs typeface="Poppins"/>
                <a:sym typeface="Poppins"/>
              </a:rPr>
              <a:t>Kesimpulan</a:t>
            </a:r>
            <a:endParaRPr b="1" sz="4000" u="none" cap="none" strike="noStrike">
              <a:solidFill>
                <a:srgbClr val="262626"/>
              </a:solidFill>
              <a:latin typeface="Poppins"/>
              <a:ea typeface="Poppins"/>
              <a:cs typeface="Poppins"/>
              <a:sym typeface="Poppins"/>
            </a:endParaRPr>
          </a:p>
        </p:txBody>
      </p:sp>
      <p:sp>
        <p:nvSpPr>
          <p:cNvPr id="453" name="Google Shape;453;g193229cb7bc_0_0"/>
          <p:cNvSpPr txBox="1"/>
          <p:nvPr/>
        </p:nvSpPr>
        <p:spPr>
          <a:xfrm>
            <a:off x="833409" y="1599346"/>
            <a:ext cx="10311900" cy="3905100"/>
          </a:xfrm>
          <a:prstGeom prst="rect">
            <a:avLst/>
          </a:prstGeom>
          <a:noFill/>
          <a:ln>
            <a:noFill/>
          </a:ln>
        </p:spPr>
        <p:txBody>
          <a:bodyPr anchorCtr="0" anchor="t" bIns="45700" lIns="91425" spcFirstLastPara="1" rIns="91425" wrap="square" tIns="45700">
            <a:spAutoFit/>
          </a:bodyPr>
          <a:lstStyle/>
          <a:p>
            <a:pPr indent="0" lvl="0" marL="0" marR="0" rtl="0" algn="just">
              <a:lnSpc>
                <a:spcPct val="115000"/>
              </a:lnSpc>
              <a:spcBef>
                <a:spcPts val="0"/>
              </a:spcBef>
              <a:spcAft>
                <a:spcPts val="0"/>
              </a:spcAft>
              <a:buClr>
                <a:schemeClr val="dk1"/>
              </a:buClr>
              <a:buSzPts val="1100"/>
              <a:buFont typeface="Arial"/>
              <a:buNone/>
            </a:pPr>
            <a:r>
              <a:t/>
            </a:r>
            <a:endParaRPr sz="1800">
              <a:solidFill>
                <a:srgbClr val="FF0000"/>
              </a:solidFill>
              <a:latin typeface="Poppins"/>
              <a:ea typeface="Poppins"/>
              <a:cs typeface="Poppins"/>
              <a:sym typeface="Poppins"/>
            </a:endParaRPr>
          </a:p>
          <a:p>
            <a:pPr indent="-355600" lvl="0" marL="457200" rtl="0" algn="just">
              <a:lnSpc>
                <a:spcPct val="115000"/>
              </a:lnSpc>
              <a:spcBef>
                <a:spcPts val="0"/>
              </a:spcBef>
              <a:spcAft>
                <a:spcPts val="0"/>
              </a:spcAft>
              <a:buClr>
                <a:srgbClr val="262626"/>
              </a:buClr>
              <a:buSzPts val="2000"/>
              <a:buFont typeface="Poppins"/>
              <a:buAutoNum type="arabicPeriod"/>
            </a:pPr>
            <a:r>
              <a:rPr lang="en-US" sz="2000">
                <a:solidFill>
                  <a:srgbClr val="262626"/>
                </a:solidFill>
                <a:latin typeface="Poppins"/>
                <a:ea typeface="Poppins"/>
                <a:cs typeface="Poppins"/>
                <a:sym typeface="Poppins"/>
              </a:rPr>
              <a:t>Dari variabel - variabel yang diambil, </a:t>
            </a:r>
            <a:r>
              <a:rPr b="1" lang="en-US" sz="2000">
                <a:solidFill>
                  <a:srgbClr val="262626"/>
                </a:solidFill>
                <a:latin typeface="Poppins"/>
                <a:ea typeface="Poppins"/>
                <a:cs typeface="Poppins"/>
                <a:sym typeface="Poppins"/>
              </a:rPr>
              <a:t>variabel promotion_name</a:t>
            </a:r>
            <a:r>
              <a:rPr lang="en-US" sz="2000">
                <a:solidFill>
                  <a:srgbClr val="262626"/>
                </a:solidFill>
                <a:latin typeface="Poppins"/>
                <a:ea typeface="Poppins"/>
                <a:cs typeface="Poppins"/>
                <a:sym typeface="Poppins"/>
              </a:rPr>
              <a:t> yang memiliki </a:t>
            </a:r>
            <a:r>
              <a:rPr i="1" lang="en-US" sz="2000">
                <a:solidFill>
                  <a:srgbClr val="262626"/>
                </a:solidFill>
                <a:latin typeface="Poppins"/>
                <a:ea typeface="Poppins"/>
                <a:cs typeface="Poppins"/>
                <a:sym typeface="Poppins"/>
              </a:rPr>
              <a:t>feature importance</a:t>
            </a:r>
            <a:r>
              <a:rPr lang="en-US" sz="2000">
                <a:solidFill>
                  <a:srgbClr val="262626"/>
                </a:solidFill>
                <a:latin typeface="Poppins"/>
                <a:ea typeface="Poppins"/>
                <a:cs typeface="Poppins"/>
                <a:sym typeface="Poppins"/>
              </a:rPr>
              <a:t> dengan </a:t>
            </a:r>
            <a:r>
              <a:rPr b="1" lang="en-US" sz="2000">
                <a:solidFill>
                  <a:srgbClr val="262626"/>
                </a:solidFill>
                <a:latin typeface="Poppins"/>
                <a:ea typeface="Poppins"/>
                <a:cs typeface="Poppins"/>
                <a:sym typeface="Poppins"/>
              </a:rPr>
              <a:t>nilai 0,5 </a:t>
            </a:r>
            <a:r>
              <a:rPr lang="en-US" sz="2000">
                <a:solidFill>
                  <a:srgbClr val="262626"/>
                </a:solidFill>
                <a:latin typeface="Poppins"/>
                <a:ea typeface="Poppins"/>
                <a:cs typeface="Poppins"/>
                <a:sym typeface="Poppins"/>
              </a:rPr>
              <a:t>dan </a:t>
            </a:r>
            <a:r>
              <a:rPr b="1" lang="en-US" sz="2000">
                <a:solidFill>
                  <a:srgbClr val="262626"/>
                </a:solidFill>
                <a:latin typeface="Poppins"/>
                <a:ea typeface="Poppins"/>
                <a:cs typeface="Poppins"/>
                <a:sym typeface="Poppins"/>
              </a:rPr>
              <a:t>variabel store_city </a:t>
            </a:r>
            <a:r>
              <a:rPr lang="en-US" sz="2000">
                <a:solidFill>
                  <a:srgbClr val="262626"/>
                </a:solidFill>
                <a:latin typeface="Poppins"/>
                <a:ea typeface="Poppins"/>
                <a:cs typeface="Poppins"/>
                <a:sym typeface="Poppins"/>
              </a:rPr>
              <a:t>dengan </a:t>
            </a:r>
            <a:r>
              <a:rPr b="1" lang="en-US" sz="2000">
                <a:solidFill>
                  <a:srgbClr val="262626"/>
                </a:solidFill>
                <a:latin typeface="Poppins"/>
                <a:ea typeface="Poppins"/>
                <a:cs typeface="Poppins"/>
                <a:sym typeface="Poppins"/>
              </a:rPr>
              <a:t>skor 0,2</a:t>
            </a:r>
            <a:r>
              <a:rPr lang="en-US" sz="2000">
                <a:solidFill>
                  <a:srgbClr val="262626"/>
                </a:solidFill>
                <a:latin typeface="Poppins"/>
                <a:ea typeface="Poppins"/>
                <a:cs typeface="Poppins"/>
                <a:sym typeface="Poppins"/>
              </a:rPr>
              <a:t>. Dari kedua variabel tersebut promotion_name dapat dilakukan dengan berbagai media dan cara sehingga </a:t>
            </a:r>
            <a:r>
              <a:rPr i="1" lang="en-US" sz="2000">
                <a:solidFill>
                  <a:srgbClr val="262626"/>
                </a:solidFill>
                <a:latin typeface="Poppins"/>
                <a:ea typeface="Poppins"/>
                <a:cs typeface="Poppins"/>
                <a:sym typeface="Poppins"/>
              </a:rPr>
              <a:t>cost</a:t>
            </a:r>
            <a:r>
              <a:rPr lang="en-US" sz="2000">
                <a:solidFill>
                  <a:srgbClr val="262626"/>
                </a:solidFill>
                <a:latin typeface="Poppins"/>
                <a:ea typeface="Poppins"/>
                <a:cs typeface="Poppins"/>
                <a:sym typeface="Poppins"/>
              </a:rPr>
              <a:t> yang dikeluarkan pun juga besar. Begitu juga dengan store_city yang juga berpengaruh terhadap </a:t>
            </a:r>
            <a:r>
              <a:rPr i="1" lang="en-US" sz="2000">
                <a:solidFill>
                  <a:srgbClr val="262626"/>
                </a:solidFill>
                <a:latin typeface="Poppins"/>
                <a:ea typeface="Poppins"/>
                <a:cs typeface="Poppins"/>
                <a:sym typeface="Poppins"/>
              </a:rPr>
              <a:t>cost</a:t>
            </a:r>
            <a:r>
              <a:rPr lang="en-US" sz="2000">
                <a:solidFill>
                  <a:srgbClr val="262626"/>
                </a:solidFill>
                <a:latin typeface="Poppins"/>
                <a:ea typeface="Poppins"/>
                <a:cs typeface="Poppins"/>
                <a:sym typeface="Poppins"/>
              </a:rPr>
              <a:t>, dimana </a:t>
            </a:r>
            <a:r>
              <a:rPr i="1" lang="en-US" sz="2000">
                <a:solidFill>
                  <a:srgbClr val="262626"/>
                </a:solidFill>
                <a:latin typeface="Poppins"/>
                <a:ea typeface="Poppins"/>
                <a:cs typeface="Poppins"/>
                <a:sym typeface="Poppins"/>
              </a:rPr>
              <a:t>store</a:t>
            </a:r>
            <a:r>
              <a:rPr lang="en-US" sz="2000">
                <a:solidFill>
                  <a:srgbClr val="262626"/>
                </a:solidFill>
                <a:latin typeface="Poppins"/>
                <a:ea typeface="Poppins"/>
                <a:cs typeface="Poppins"/>
                <a:sym typeface="Poppins"/>
              </a:rPr>
              <a:t> yang berada pada kota yang maju dan lebih modern membuat </a:t>
            </a:r>
            <a:r>
              <a:rPr i="1" lang="en-US" sz="2000">
                <a:solidFill>
                  <a:srgbClr val="262626"/>
                </a:solidFill>
                <a:latin typeface="Poppins"/>
                <a:ea typeface="Poppins"/>
                <a:cs typeface="Poppins"/>
                <a:sym typeface="Poppins"/>
              </a:rPr>
              <a:t>cost</a:t>
            </a:r>
            <a:r>
              <a:rPr lang="en-US" sz="2000">
                <a:solidFill>
                  <a:srgbClr val="262626"/>
                </a:solidFill>
                <a:latin typeface="Poppins"/>
                <a:ea typeface="Poppins"/>
                <a:cs typeface="Poppins"/>
                <a:sym typeface="Poppins"/>
              </a:rPr>
              <a:t> juga lebih tinggi. </a:t>
            </a:r>
            <a:r>
              <a:rPr lang="en-US" sz="2000">
                <a:solidFill>
                  <a:schemeClr val="dk1"/>
                </a:solidFill>
                <a:latin typeface="Poppins"/>
                <a:ea typeface="Poppins"/>
                <a:cs typeface="Poppins"/>
                <a:sym typeface="Poppins"/>
              </a:rPr>
              <a:t>Lalu, juga ada </a:t>
            </a:r>
            <a:r>
              <a:rPr b="1" lang="en-US" sz="2000">
                <a:solidFill>
                  <a:schemeClr val="dk1"/>
                </a:solidFill>
                <a:latin typeface="Poppins"/>
                <a:ea typeface="Poppins"/>
                <a:cs typeface="Poppins"/>
                <a:sym typeface="Poppins"/>
              </a:rPr>
              <a:t>variabel store_state</a:t>
            </a:r>
            <a:r>
              <a:rPr lang="en-US" sz="2000">
                <a:solidFill>
                  <a:schemeClr val="dk1"/>
                </a:solidFill>
                <a:latin typeface="Poppins"/>
                <a:ea typeface="Poppins"/>
                <a:cs typeface="Poppins"/>
                <a:sym typeface="Poppins"/>
              </a:rPr>
              <a:t> dengan </a:t>
            </a:r>
            <a:r>
              <a:rPr b="1" lang="en-US" sz="2000">
                <a:solidFill>
                  <a:schemeClr val="dk1"/>
                </a:solidFill>
                <a:latin typeface="Poppins"/>
                <a:ea typeface="Poppins"/>
                <a:cs typeface="Poppins"/>
                <a:sym typeface="Poppins"/>
              </a:rPr>
              <a:t>skor 0,11 </a:t>
            </a:r>
            <a:r>
              <a:rPr lang="en-US" sz="2000">
                <a:solidFill>
                  <a:schemeClr val="dk1"/>
                </a:solidFill>
                <a:latin typeface="Poppins"/>
                <a:ea typeface="Poppins"/>
                <a:cs typeface="Poppins"/>
                <a:sym typeface="Poppins"/>
              </a:rPr>
              <a:t>dimana variabel ini juga memiliki hubungan dengan </a:t>
            </a:r>
            <a:r>
              <a:rPr i="1" lang="en-US" sz="2000">
                <a:solidFill>
                  <a:schemeClr val="dk1"/>
                </a:solidFill>
                <a:latin typeface="Poppins"/>
                <a:ea typeface="Poppins"/>
                <a:cs typeface="Poppins"/>
                <a:sym typeface="Poppins"/>
              </a:rPr>
              <a:t>cost</a:t>
            </a:r>
            <a:r>
              <a:rPr lang="en-US" sz="2000">
                <a:solidFill>
                  <a:schemeClr val="dk1"/>
                </a:solidFill>
                <a:latin typeface="Poppins"/>
                <a:ea typeface="Poppins"/>
                <a:cs typeface="Poppins"/>
                <a:sym typeface="Poppins"/>
              </a:rPr>
              <a:t> yang tinggi. Apabila </a:t>
            </a:r>
            <a:r>
              <a:rPr i="1" lang="en-US" sz="2000">
                <a:solidFill>
                  <a:schemeClr val="dk1"/>
                </a:solidFill>
                <a:latin typeface="Poppins"/>
                <a:ea typeface="Poppins"/>
                <a:cs typeface="Poppins"/>
                <a:sym typeface="Poppins"/>
              </a:rPr>
              <a:t>store</a:t>
            </a:r>
            <a:r>
              <a:rPr lang="en-US" sz="2000">
                <a:solidFill>
                  <a:schemeClr val="dk1"/>
                </a:solidFill>
                <a:latin typeface="Poppins"/>
                <a:ea typeface="Poppins"/>
                <a:cs typeface="Poppins"/>
                <a:sym typeface="Poppins"/>
              </a:rPr>
              <a:t> tersebut di negara yang maju pastinya membutuhkan biaya yang juga mahal.</a:t>
            </a:r>
            <a:endParaRPr sz="1800">
              <a:solidFill>
                <a:schemeClr val="dk1"/>
              </a:solidFill>
              <a:latin typeface="Poppins"/>
              <a:ea typeface="Poppins"/>
              <a:cs typeface="Poppins"/>
              <a:sym typeface="Poppins"/>
            </a:endParaRPr>
          </a:p>
        </p:txBody>
      </p:sp>
      <p:sp>
        <p:nvSpPr>
          <p:cNvPr id="454" name="Google Shape;454;g193229cb7bc_0_0"/>
          <p:cNvSpPr/>
          <p:nvPr/>
        </p:nvSpPr>
        <p:spPr>
          <a:xfrm rot="5400000">
            <a:off x="2816417" y="5430389"/>
            <a:ext cx="1273500" cy="1273500"/>
          </a:xfrm>
          <a:prstGeom prst="ellipse">
            <a:avLst/>
          </a:prstGeom>
          <a:solidFill>
            <a:srgbClr val="35B3B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nvGrpSpPr>
          <p:cNvPr id="455" name="Google Shape;455;g193229cb7bc_0_0"/>
          <p:cNvGrpSpPr/>
          <p:nvPr/>
        </p:nvGrpSpPr>
        <p:grpSpPr>
          <a:xfrm>
            <a:off x="7133070" y="6231374"/>
            <a:ext cx="4962970" cy="460800"/>
            <a:chOff x="1046575" y="142239"/>
            <a:chExt cx="4962970" cy="460800"/>
          </a:xfrm>
        </p:grpSpPr>
        <p:sp>
          <p:nvSpPr>
            <p:cNvPr id="456" name="Google Shape;456;g193229cb7bc_0_0"/>
            <p:cNvSpPr/>
            <p:nvPr/>
          </p:nvSpPr>
          <p:spPr>
            <a:xfrm>
              <a:off x="5526945" y="142239"/>
              <a:ext cx="482600" cy="460772"/>
            </a:xfrm>
            <a:prstGeom prst="flowChartInputOutput">
              <a:avLst/>
            </a:prstGeom>
            <a:solidFill>
              <a:srgbClr val="D8D8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457" name="Google Shape;457;g193229cb7bc_0_0"/>
            <p:cNvSpPr/>
            <p:nvPr/>
          </p:nvSpPr>
          <p:spPr>
            <a:xfrm>
              <a:off x="1046575" y="142239"/>
              <a:ext cx="482600" cy="460772"/>
            </a:xfrm>
            <a:prstGeom prst="flowChartInputOutput">
              <a:avLst/>
            </a:prstGeom>
            <a:solidFill>
              <a:srgbClr val="D8D8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458" name="Google Shape;458;g193229cb7bc_0_0"/>
            <p:cNvSpPr/>
            <p:nvPr/>
          </p:nvSpPr>
          <p:spPr>
            <a:xfrm>
              <a:off x="1381760" y="142239"/>
              <a:ext cx="3810000" cy="460800"/>
            </a:xfrm>
            <a:prstGeom prst="rect">
              <a:avLst/>
            </a:prstGeom>
            <a:solidFill>
              <a:srgbClr val="D8D8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262626"/>
                  </a:solidFill>
                  <a:latin typeface="Poppins"/>
                  <a:ea typeface="Poppins"/>
                  <a:cs typeface="Poppins"/>
                  <a:sym typeface="Poppins"/>
                </a:rPr>
                <a:t>SIB Data Analytics</a:t>
              </a:r>
              <a:endParaRPr b="0" i="0" sz="1800" u="none" cap="none" strike="noStrike">
                <a:solidFill>
                  <a:srgbClr val="262626"/>
                </a:solidFill>
                <a:latin typeface="Poppins"/>
                <a:ea typeface="Poppins"/>
                <a:cs typeface="Poppins"/>
                <a:sym typeface="Poppins"/>
              </a:endParaRPr>
            </a:p>
          </p:txBody>
        </p:sp>
        <p:sp>
          <p:nvSpPr>
            <p:cNvPr id="459" name="Google Shape;459;g193229cb7bc_0_0"/>
            <p:cNvSpPr/>
            <p:nvPr/>
          </p:nvSpPr>
          <p:spPr>
            <a:xfrm>
              <a:off x="5058768" y="142239"/>
              <a:ext cx="482600" cy="460772"/>
            </a:xfrm>
            <a:prstGeom prst="flowChartInputOutput">
              <a:avLst/>
            </a:prstGeom>
            <a:solidFill>
              <a:srgbClr val="D8D8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3" name="Shape 463"/>
        <p:cNvGrpSpPr/>
        <p:nvPr/>
      </p:nvGrpSpPr>
      <p:grpSpPr>
        <a:xfrm>
          <a:off x="0" y="0"/>
          <a:ext cx="0" cy="0"/>
          <a:chOff x="0" y="0"/>
          <a:chExt cx="0" cy="0"/>
        </a:xfrm>
      </p:grpSpPr>
      <p:grpSp>
        <p:nvGrpSpPr>
          <p:cNvPr id="464" name="Google Shape;464;g1a425327e6e_0_0"/>
          <p:cNvGrpSpPr/>
          <p:nvPr/>
        </p:nvGrpSpPr>
        <p:grpSpPr>
          <a:xfrm rot="5400000">
            <a:off x="650484" y="4779825"/>
            <a:ext cx="1273716" cy="2574912"/>
            <a:chOff x="992038" y="1647645"/>
            <a:chExt cx="1561500" cy="3156690"/>
          </a:xfrm>
        </p:grpSpPr>
        <p:sp>
          <p:nvSpPr>
            <p:cNvPr id="465" name="Google Shape;465;g1a425327e6e_0_0"/>
            <p:cNvSpPr/>
            <p:nvPr/>
          </p:nvSpPr>
          <p:spPr>
            <a:xfrm>
              <a:off x="992038" y="1647645"/>
              <a:ext cx="1561500" cy="1561500"/>
            </a:xfrm>
            <a:prstGeom prst="ellipse">
              <a:avLst/>
            </a:prstGeom>
            <a:solidFill>
              <a:srgbClr val="FCD33E"/>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466" name="Google Shape;466;g1a425327e6e_0_0"/>
            <p:cNvSpPr/>
            <p:nvPr/>
          </p:nvSpPr>
          <p:spPr>
            <a:xfrm>
              <a:off x="992038" y="2428335"/>
              <a:ext cx="1561500" cy="2376000"/>
            </a:xfrm>
            <a:prstGeom prst="rect">
              <a:avLst/>
            </a:prstGeom>
            <a:solidFill>
              <a:srgbClr val="FCD33E"/>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sp>
        <p:nvSpPr>
          <p:cNvPr id="467" name="Google Shape;467;g1a425327e6e_0_0"/>
          <p:cNvSpPr txBox="1"/>
          <p:nvPr/>
        </p:nvSpPr>
        <p:spPr>
          <a:xfrm>
            <a:off x="1112809" y="648585"/>
            <a:ext cx="7188900" cy="708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6000"/>
              <a:buFont typeface="Arial"/>
              <a:buNone/>
            </a:pPr>
            <a:r>
              <a:rPr b="1" lang="en-US" sz="4000">
                <a:solidFill>
                  <a:srgbClr val="262626"/>
                </a:solidFill>
                <a:latin typeface="Poppins"/>
                <a:ea typeface="Poppins"/>
                <a:cs typeface="Poppins"/>
                <a:sym typeface="Poppins"/>
              </a:rPr>
              <a:t>Kesimpulan</a:t>
            </a:r>
            <a:endParaRPr b="1" sz="4000" u="none" cap="none" strike="noStrike">
              <a:solidFill>
                <a:srgbClr val="262626"/>
              </a:solidFill>
              <a:latin typeface="Poppins"/>
              <a:ea typeface="Poppins"/>
              <a:cs typeface="Poppins"/>
              <a:sym typeface="Poppins"/>
            </a:endParaRPr>
          </a:p>
        </p:txBody>
      </p:sp>
      <p:sp>
        <p:nvSpPr>
          <p:cNvPr id="468" name="Google Shape;468;g1a425327e6e_0_0"/>
          <p:cNvSpPr txBox="1"/>
          <p:nvPr/>
        </p:nvSpPr>
        <p:spPr>
          <a:xfrm>
            <a:off x="833409" y="1599346"/>
            <a:ext cx="10311900" cy="2524200"/>
          </a:xfrm>
          <a:prstGeom prst="rect">
            <a:avLst/>
          </a:prstGeom>
          <a:noFill/>
          <a:ln>
            <a:noFill/>
          </a:ln>
        </p:spPr>
        <p:txBody>
          <a:bodyPr anchorCtr="0" anchor="t" bIns="45700" lIns="342900" spcFirstLastPara="1" rIns="91425" wrap="square" tIns="45700">
            <a:spAutoFit/>
          </a:bodyPr>
          <a:lstStyle/>
          <a:p>
            <a:pPr indent="0" lvl="0" marL="0" rtl="0" algn="just">
              <a:lnSpc>
                <a:spcPct val="115000"/>
              </a:lnSpc>
              <a:spcBef>
                <a:spcPts val="0"/>
              </a:spcBef>
              <a:spcAft>
                <a:spcPts val="0"/>
              </a:spcAft>
              <a:buNone/>
            </a:pPr>
            <a:r>
              <a:rPr lang="en-US" sz="2000">
                <a:solidFill>
                  <a:srgbClr val="262626"/>
                </a:solidFill>
                <a:latin typeface="Poppins"/>
                <a:ea typeface="Poppins"/>
                <a:cs typeface="Poppins"/>
                <a:sym typeface="Poppins"/>
              </a:rPr>
              <a:t>2. </a:t>
            </a:r>
            <a:r>
              <a:rPr lang="en-US" sz="2000">
                <a:solidFill>
                  <a:srgbClr val="262626"/>
                </a:solidFill>
                <a:latin typeface="Poppins"/>
                <a:ea typeface="Poppins"/>
                <a:cs typeface="Poppins"/>
                <a:sym typeface="Poppins"/>
              </a:rPr>
              <a:t>Algoritma yang digunakan untuk prediksi project ini adalah </a:t>
            </a:r>
            <a:r>
              <a:rPr b="1" i="1" lang="en-US" sz="2000">
                <a:solidFill>
                  <a:srgbClr val="262626"/>
                </a:solidFill>
                <a:latin typeface="Poppins"/>
                <a:ea typeface="Poppins"/>
                <a:cs typeface="Poppins"/>
                <a:sym typeface="Poppins"/>
              </a:rPr>
              <a:t>Decission Tree Regression, Random Forest Regression, Linear Regression,  Support Vector Regression (SVR), </a:t>
            </a:r>
            <a:r>
              <a:rPr b="1" lang="en-US" sz="2000">
                <a:solidFill>
                  <a:srgbClr val="262626"/>
                </a:solidFill>
                <a:latin typeface="Poppins"/>
                <a:ea typeface="Poppins"/>
                <a:cs typeface="Poppins"/>
                <a:sym typeface="Poppins"/>
              </a:rPr>
              <a:t>dan </a:t>
            </a:r>
            <a:r>
              <a:rPr b="1" i="1" lang="en-US" sz="2000">
                <a:solidFill>
                  <a:srgbClr val="262626"/>
                </a:solidFill>
                <a:latin typeface="Poppins"/>
                <a:ea typeface="Poppins"/>
                <a:cs typeface="Poppins"/>
                <a:sym typeface="Poppins"/>
              </a:rPr>
              <a:t>KNearestNeighbors Regression</a:t>
            </a:r>
            <a:r>
              <a:rPr i="1" lang="en-US" sz="2000">
                <a:solidFill>
                  <a:srgbClr val="262626"/>
                </a:solidFill>
                <a:latin typeface="Poppins"/>
                <a:ea typeface="Poppins"/>
                <a:cs typeface="Poppins"/>
                <a:sym typeface="Poppins"/>
              </a:rPr>
              <a:t>. </a:t>
            </a:r>
            <a:r>
              <a:rPr lang="en-US" sz="2000">
                <a:solidFill>
                  <a:srgbClr val="262626"/>
                </a:solidFill>
                <a:latin typeface="Poppins"/>
                <a:ea typeface="Poppins"/>
                <a:cs typeface="Poppins"/>
                <a:sym typeface="Poppins"/>
              </a:rPr>
              <a:t>Dari kelima algoritma yang telah digunakan,  </a:t>
            </a:r>
            <a:r>
              <a:rPr b="1" lang="en-US" sz="2000">
                <a:solidFill>
                  <a:srgbClr val="262626"/>
                </a:solidFill>
                <a:latin typeface="Poppins"/>
                <a:ea typeface="Poppins"/>
                <a:cs typeface="Poppins"/>
                <a:sym typeface="Poppins"/>
              </a:rPr>
              <a:t>Algoritma </a:t>
            </a:r>
            <a:r>
              <a:rPr b="1" i="1" lang="en-US" sz="2000">
                <a:solidFill>
                  <a:srgbClr val="262626"/>
                </a:solidFill>
                <a:latin typeface="Poppins"/>
                <a:ea typeface="Poppins"/>
                <a:cs typeface="Poppins"/>
                <a:sym typeface="Poppins"/>
              </a:rPr>
              <a:t>Random Forest Regression</a:t>
            </a:r>
            <a:r>
              <a:rPr b="1" lang="en-US" sz="2000">
                <a:solidFill>
                  <a:srgbClr val="262626"/>
                </a:solidFill>
                <a:latin typeface="Poppins"/>
                <a:ea typeface="Poppins"/>
                <a:cs typeface="Poppins"/>
                <a:sym typeface="Poppins"/>
              </a:rPr>
              <a:t> dipilih </a:t>
            </a:r>
            <a:r>
              <a:rPr lang="en-US" sz="2000">
                <a:solidFill>
                  <a:srgbClr val="262626"/>
                </a:solidFill>
                <a:latin typeface="Poppins"/>
                <a:ea typeface="Poppins"/>
                <a:cs typeface="Poppins"/>
                <a:sym typeface="Poppins"/>
              </a:rPr>
              <a:t>karena memiliki performa yang baik dalam mengatasi prediksi dari dataset yang digunakan. Untuk skor yang didapatkan dari algoritma tersebut adalah  </a:t>
            </a:r>
            <a:r>
              <a:rPr b="1" lang="en-US" sz="2000">
                <a:solidFill>
                  <a:srgbClr val="262626"/>
                </a:solidFill>
                <a:latin typeface="Poppins"/>
                <a:ea typeface="Poppins"/>
                <a:cs typeface="Poppins"/>
                <a:sym typeface="Poppins"/>
              </a:rPr>
              <a:t>0,905521.</a:t>
            </a:r>
            <a:endParaRPr b="1" sz="1800">
              <a:solidFill>
                <a:schemeClr val="dk1"/>
              </a:solidFill>
              <a:latin typeface="Poppins"/>
              <a:ea typeface="Poppins"/>
              <a:cs typeface="Poppins"/>
              <a:sym typeface="Poppins"/>
            </a:endParaRPr>
          </a:p>
        </p:txBody>
      </p:sp>
      <p:sp>
        <p:nvSpPr>
          <p:cNvPr id="469" name="Google Shape;469;g1a425327e6e_0_0"/>
          <p:cNvSpPr/>
          <p:nvPr/>
        </p:nvSpPr>
        <p:spPr>
          <a:xfrm rot="5400000">
            <a:off x="2816417" y="5430389"/>
            <a:ext cx="1273500" cy="1273500"/>
          </a:xfrm>
          <a:prstGeom prst="ellipse">
            <a:avLst/>
          </a:prstGeom>
          <a:solidFill>
            <a:srgbClr val="35B3B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nvGrpSpPr>
          <p:cNvPr id="470" name="Google Shape;470;g1a425327e6e_0_0"/>
          <p:cNvGrpSpPr/>
          <p:nvPr/>
        </p:nvGrpSpPr>
        <p:grpSpPr>
          <a:xfrm>
            <a:off x="7133070" y="6231374"/>
            <a:ext cx="4962970" cy="460800"/>
            <a:chOff x="1046575" y="142239"/>
            <a:chExt cx="4962970" cy="460800"/>
          </a:xfrm>
        </p:grpSpPr>
        <p:sp>
          <p:nvSpPr>
            <p:cNvPr id="471" name="Google Shape;471;g1a425327e6e_0_0"/>
            <p:cNvSpPr/>
            <p:nvPr/>
          </p:nvSpPr>
          <p:spPr>
            <a:xfrm>
              <a:off x="5526945" y="142239"/>
              <a:ext cx="482600" cy="460772"/>
            </a:xfrm>
            <a:prstGeom prst="flowChartInputOutput">
              <a:avLst/>
            </a:prstGeom>
            <a:solidFill>
              <a:srgbClr val="D8D8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472" name="Google Shape;472;g1a425327e6e_0_0"/>
            <p:cNvSpPr/>
            <p:nvPr/>
          </p:nvSpPr>
          <p:spPr>
            <a:xfrm>
              <a:off x="1046575" y="142239"/>
              <a:ext cx="482600" cy="460772"/>
            </a:xfrm>
            <a:prstGeom prst="flowChartInputOutput">
              <a:avLst/>
            </a:prstGeom>
            <a:solidFill>
              <a:srgbClr val="D8D8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473" name="Google Shape;473;g1a425327e6e_0_0"/>
            <p:cNvSpPr/>
            <p:nvPr/>
          </p:nvSpPr>
          <p:spPr>
            <a:xfrm>
              <a:off x="1381760" y="142239"/>
              <a:ext cx="3810000" cy="460800"/>
            </a:xfrm>
            <a:prstGeom prst="rect">
              <a:avLst/>
            </a:prstGeom>
            <a:solidFill>
              <a:srgbClr val="D8D8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262626"/>
                  </a:solidFill>
                  <a:latin typeface="Poppins"/>
                  <a:ea typeface="Poppins"/>
                  <a:cs typeface="Poppins"/>
                  <a:sym typeface="Poppins"/>
                </a:rPr>
                <a:t>SIB Data Analytics</a:t>
              </a:r>
              <a:endParaRPr b="0" i="0" sz="1800" u="none" cap="none" strike="noStrike">
                <a:solidFill>
                  <a:srgbClr val="262626"/>
                </a:solidFill>
                <a:latin typeface="Poppins"/>
                <a:ea typeface="Poppins"/>
                <a:cs typeface="Poppins"/>
                <a:sym typeface="Poppins"/>
              </a:endParaRPr>
            </a:p>
          </p:txBody>
        </p:sp>
        <p:sp>
          <p:nvSpPr>
            <p:cNvPr id="474" name="Google Shape;474;g1a425327e6e_0_0"/>
            <p:cNvSpPr/>
            <p:nvPr/>
          </p:nvSpPr>
          <p:spPr>
            <a:xfrm>
              <a:off x="5058768" y="142239"/>
              <a:ext cx="482600" cy="460772"/>
            </a:xfrm>
            <a:prstGeom prst="flowChartInputOutput">
              <a:avLst/>
            </a:prstGeom>
            <a:solidFill>
              <a:srgbClr val="D8D8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8" name="Shape 478"/>
        <p:cNvGrpSpPr/>
        <p:nvPr/>
      </p:nvGrpSpPr>
      <p:grpSpPr>
        <a:xfrm>
          <a:off x="0" y="0"/>
          <a:ext cx="0" cy="0"/>
          <a:chOff x="0" y="0"/>
          <a:chExt cx="0" cy="0"/>
        </a:xfrm>
      </p:grpSpPr>
      <p:sp>
        <p:nvSpPr>
          <p:cNvPr id="479" name="Google Shape;479;p11"/>
          <p:cNvSpPr txBox="1"/>
          <p:nvPr/>
        </p:nvSpPr>
        <p:spPr>
          <a:xfrm>
            <a:off x="5260675" y="3028890"/>
            <a:ext cx="1670650"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262626"/>
                </a:solidFill>
                <a:latin typeface="Poppins"/>
                <a:ea typeface="Poppins"/>
                <a:cs typeface="Poppins"/>
                <a:sym typeface="Poppins"/>
              </a:rPr>
              <a:t>Thank you!</a:t>
            </a:r>
            <a:endParaRPr b="1" i="0" sz="2000" u="none" cap="none" strike="noStrike">
              <a:solidFill>
                <a:srgbClr val="262626"/>
              </a:solidFill>
              <a:latin typeface="Poppins"/>
              <a:ea typeface="Poppins"/>
              <a:cs typeface="Poppins"/>
              <a:sym typeface="Poppins"/>
            </a:endParaRPr>
          </a:p>
        </p:txBody>
      </p:sp>
      <p:sp>
        <p:nvSpPr>
          <p:cNvPr id="480" name="Google Shape;480;p11"/>
          <p:cNvSpPr txBox="1"/>
          <p:nvPr/>
        </p:nvSpPr>
        <p:spPr>
          <a:xfrm>
            <a:off x="4540125" y="3429000"/>
            <a:ext cx="3111749"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262626"/>
                </a:solidFill>
                <a:latin typeface="Poppins"/>
                <a:ea typeface="Poppins"/>
                <a:cs typeface="Poppins"/>
                <a:sym typeface="Poppins"/>
              </a:rPr>
              <a:t>See u on the next event ☺</a:t>
            </a:r>
            <a:endParaRPr b="0" i="0" sz="1800" u="none" cap="none" strike="noStrike">
              <a:solidFill>
                <a:srgbClr val="262626"/>
              </a:solidFill>
              <a:latin typeface="Poppins"/>
              <a:ea typeface="Poppins"/>
              <a:cs typeface="Poppins"/>
              <a:sym typeface="Poppins"/>
            </a:endParaRPr>
          </a:p>
        </p:txBody>
      </p:sp>
      <p:grpSp>
        <p:nvGrpSpPr>
          <p:cNvPr id="481" name="Google Shape;481;p11"/>
          <p:cNvGrpSpPr/>
          <p:nvPr/>
        </p:nvGrpSpPr>
        <p:grpSpPr>
          <a:xfrm rot="10800000">
            <a:off x="10942320" y="-1"/>
            <a:ext cx="1116627" cy="2603811"/>
            <a:chOff x="992038" y="1647645"/>
            <a:chExt cx="1561384" cy="3640917"/>
          </a:xfrm>
        </p:grpSpPr>
        <p:sp>
          <p:nvSpPr>
            <p:cNvPr id="482" name="Google Shape;482;p11"/>
            <p:cNvSpPr/>
            <p:nvPr/>
          </p:nvSpPr>
          <p:spPr>
            <a:xfrm>
              <a:off x="992038" y="1647645"/>
              <a:ext cx="1561381" cy="1561381"/>
            </a:xfrm>
            <a:prstGeom prst="ellipse">
              <a:avLst/>
            </a:prstGeom>
            <a:solidFill>
              <a:srgbClr val="FCD33E"/>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483" name="Google Shape;483;p11"/>
            <p:cNvSpPr/>
            <p:nvPr/>
          </p:nvSpPr>
          <p:spPr>
            <a:xfrm>
              <a:off x="992041" y="2428337"/>
              <a:ext cx="1561381" cy="2860225"/>
            </a:xfrm>
            <a:prstGeom prst="rect">
              <a:avLst/>
            </a:prstGeom>
            <a:solidFill>
              <a:srgbClr val="FCD33E"/>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sp>
        <p:nvSpPr>
          <p:cNvPr id="484" name="Google Shape;484;p11"/>
          <p:cNvSpPr/>
          <p:nvPr/>
        </p:nvSpPr>
        <p:spPr>
          <a:xfrm>
            <a:off x="10942320" y="2763817"/>
            <a:ext cx="1116625" cy="1116625"/>
          </a:xfrm>
          <a:prstGeom prst="ellipse">
            <a:avLst/>
          </a:prstGeom>
          <a:solidFill>
            <a:srgbClr val="35B3B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nvGrpSpPr>
          <p:cNvPr id="485" name="Google Shape;485;p11"/>
          <p:cNvGrpSpPr/>
          <p:nvPr/>
        </p:nvGrpSpPr>
        <p:grpSpPr>
          <a:xfrm>
            <a:off x="282754" y="1637450"/>
            <a:ext cx="1561381" cy="5322150"/>
            <a:chOff x="992038" y="1647645"/>
            <a:chExt cx="1561381" cy="5322150"/>
          </a:xfrm>
        </p:grpSpPr>
        <p:sp>
          <p:nvSpPr>
            <p:cNvPr id="486" name="Google Shape;486;p11"/>
            <p:cNvSpPr/>
            <p:nvPr/>
          </p:nvSpPr>
          <p:spPr>
            <a:xfrm>
              <a:off x="992038" y="1647645"/>
              <a:ext cx="1561381" cy="1561381"/>
            </a:xfrm>
            <a:prstGeom prst="ellipse">
              <a:avLst/>
            </a:prstGeom>
            <a:solidFill>
              <a:srgbClr val="FCD33E"/>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487" name="Google Shape;487;p11"/>
            <p:cNvSpPr/>
            <p:nvPr/>
          </p:nvSpPr>
          <p:spPr>
            <a:xfrm>
              <a:off x="992038" y="2428335"/>
              <a:ext cx="1561381" cy="4541460"/>
            </a:xfrm>
            <a:prstGeom prst="rect">
              <a:avLst/>
            </a:prstGeom>
            <a:solidFill>
              <a:srgbClr val="FCD33E"/>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grpSp>
        <p:nvGrpSpPr>
          <p:cNvPr id="115" name="Google Shape;115;p3"/>
          <p:cNvGrpSpPr/>
          <p:nvPr/>
        </p:nvGrpSpPr>
        <p:grpSpPr>
          <a:xfrm>
            <a:off x="242664" y="5272001"/>
            <a:ext cx="1586001" cy="1585999"/>
            <a:chOff x="992038" y="1647645"/>
            <a:chExt cx="1561383" cy="1561382"/>
          </a:xfrm>
        </p:grpSpPr>
        <p:sp>
          <p:nvSpPr>
            <p:cNvPr id="116" name="Google Shape;116;p3"/>
            <p:cNvSpPr/>
            <p:nvPr/>
          </p:nvSpPr>
          <p:spPr>
            <a:xfrm>
              <a:off x="992038" y="1647645"/>
              <a:ext cx="1561381" cy="1561381"/>
            </a:xfrm>
            <a:prstGeom prst="ellipse">
              <a:avLst/>
            </a:prstGeom>
            <a:solidFill>
              <a:srgbClr val="35B3B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17" name="Google Shape;117;p3"/>
            <p:cNvSpPr/>
            <p:nvPr/>
          </p:nvSpPr>
          <p:spPr>
            <a:xfrm>
              <a:off x="992040" y="2428336"/>
              <a:ext cx="1561381" cy="780691"/>
            </a:xfrm>
            <a:prstGeom prst="rect">
              <a:avLst/>
            </a:prstGeom>
            <a:solidFill>
              <a:srgbClr val="35B3B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sp>
        <p:nvSpPr>
          <p:cNvPr id="118" name="Google Shape;118;p3"/>
          <p:cNvSpPr txBox="1"/>
          <p:nvPr/>
        </p:nvSpPr>
        <p:spPr>
          <a:xfrm>
            <a:off x="1035663" y="915884"/>
            <a:ext cx="3400290" cy="101566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6000"/>
              <a:buFont typeface="Arial"/>
              <a:buNone/>
            </a:pPr>
            <a:r>
              <a:rPr b="1" i="0" lang="en-US" sz="6000" u="none" cap="none" strike="noStrike">
                <a:solidFill>
                  <a:srgbClr val="262626"/>
                </a:solidFill>
                <a:latin typeface="Poppins"/>
                <a:ea typeface="Poppins"/>
                <a:cs typeface="Poppins"/>
                <a:sym typeface="Poppins"/>
              </a:rPr>
              <a:t>Tujuan</a:t>
            </a:r>
            <a:endParaRPr b="1" i="0" sz="6000" u="none" cap="none" strike="noStrike">
              <a:solidFill>
                <a:srgbClr val="262626"/>
              </a:solidFill>
              <a:latin typeface="Poppins"/>
              <a:ea typeface="Poppins"/>
              <a:cs typeface="Poppins"/>
              <a:sym typeface="Poppins"/>
            </a:endParaRPr>
          </a:p>
        </p:txBody>
      </p:sp>
      <p:sp>
        <p:nvSpPr>
          <p:cNvPr id="119" name="Google Shape;119;p3"/>
          <p:cNvSpPr txBox="1"/>
          <p:nvPr/>
        </p:nvSpPr>
        <p:spPr>
          <a:xfrm>
            <a:off x="1087125" y="2105375"/>
            <a:ext cx="9274200" cy="1785600"/>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Clr>
                <a:srgbClr val="000000"/>
              </a:buClr>
              <a:buSzPts val="1800"/>
              <a:buFont typeface="Arial"/>
              <a:buNone/>
            </a:pPr>
            <a:r>
              <a:rPr b="0" i="0" lang="en-US" sz="2000" u="none" cap="none" strike="noStrike">
                <a:solidFill>
                  <a:srgbClr val="262626"/>
                </a:solidFill>
                <a:latin typeface="Poppins"/>
                <a:ea typeface="Poppins"/>
                <a:cs typeface="Poppins"/>
                <a:sym typeface="Poppins"/>
              </a:rPr>
              <a:t>Memprediksi biaya akuisisi pelanggan atau yang dikenal dengan CAC(</a:t>
            </a:r>
            <a:r>
              <a:rPr b="0" i="1" lang="en-US" sz="2000" u="none" cap="none" strike="noStrike">
                <a:solidFill>
                  <a:schemeClr val="dk1"/>
                </a:solidFill>
                <a:latin typeface="Poppins"/>
                <a:ea typeface="Poppins"/>
                <a:cs typeface="Poppins"/>
                <a:sym typeface="Poppins"/>
              </a:rPr>
              <a:t>Customer acquisition cost</a:t>
            </a:r>
            <a:r>
              <a:rPr b="0" i="0" lang="en-US" sz="1800" u="none" cap="none" strike="noStrike">
                <a:solidFill>
                  <a:srgbClr val="262626"/>
                </a:solidFill>
                <a:latin typeface="Poppins"/>
                <a:ea typeface="Poppins"/>
                <a:cs typeface="Poppins"/>
                <a:sym typeface="Poppins"/>
              </a:rPr>
              <a:t>).  </a:t>
            </a:r>
            <a:r>
              <a:rPr b="0" i="0" lang="en-US" sz="2000" u="none" cap="none" strike="noStrike">
                <a:solidFill>
                  <a:srgbClr val="262626"/>
                </a:solidFill>
                <a:latin typeface="Poppins"/>
                <a:ea typeface="Poppins"/>
                <a:cs typeface="Poppins"/>
                <a:sym typeface="Poppins"/>
              </a:rPr>
              <a:t>Hasil prediksi berupa </a:t>
            </a:r>
            <a:r>
              <a:rPr b="0" i="1" lang="en-US" sz="2000" u="none" cap="none" strike="noStrike">
                <a:solidFill>
                  <a:srgbClr val="262626"/>
                </a:solidFill>
                <a:latin typeface="Poppins"/>
                <a:ea typeface="Poppins"/>
                <a:cs typeface="Poppins"/>
                <a:sym typeface="Poppins"/>
              </a:rPr>
              <a:t>output </a:t>
            </a:r>
            <a:r>
              <a:rPr b="0" i="0" lang="en-US" sz="2000" u="none" cap="none" strike="noStrike">
                <a:solidFill>
                  <a:srgbClr val="262626"/>
                </a:solidFill>
                <a:latin typeface="Poppins"/>
                <a:ea typeface="Poppins"/>
                <a:cs typeface="Poppins"/>
                <a:sym typeface="Poppins"/>
              </a:rPr>
              <a:t>yaitu biaya akuisisi </a:t>
            </a:r>
            <a:r>
              <a:rPr b="0" i="1" lang="en-US" sz="2000" u="none" cap="none" strike="noStrike">
                <a:solidFill>
                  <a:srgbClr val="262626"/>
                </a:solidFill>
                <a:latin typeface="Poppins"/>
                <a:ea typeface="Poppins"/>
                <a:cs typeface="Poppins"/>
                <a:sym typeface="Poppins"/>
              </a:rPr>
              <a:t>customer</a:t>
            </a:r>
            <a:r>
              <a:rPr b="0" i="0" lang="en-US" sz="2000" u="none" cap="none" strike="noStrike">
                <a:solidFill>
                  <a:srgbClr val="262626"/>
                </a:solidFill>
                <a:latin typeface="Poppins"/>
                <a:ea typeface="Poppins"/>
                <a:cs typeface="Poppins"/>
                <a:sym typeface="Poppins"/>
              </a:rPr>
              <a:t> yang harus dikeluarkan oleh perusahaan berdasarkan nilai </a:t>
            </a:r>
            <a:r>
              <a:rPr b="0" i="1" lang="en-US" sz="2000" u="none" cap="none" strike="noStrike">
                <a:solidFill>
                  <a:srgbClr val="262626"/>
                </a:solidFill>
                <a:latin typeface="Poppins"/>
                <a:ea typeface="Poppins"/>
                <a:cs typeface="Poppins"/>
                <a:sym typeface="Poppins"/>
              </a:rPr>
              <a:t>input</a:t>
            </a:r>
            <a:r>
              <a:rPr lang="en-US" sz="2000">
                <a:solidFill>
                  <a:srgbClr val="262626"/>
                </a:solidFill>
                <a:latin typeface="Poppins"/>
                <a:ea typeface="Poppins"/>
                <a:cs typeface="Poppins"/>
                <a:sym typeface="Poppins"/>
              </a:rPr>
              <a:t>nya</a:t>
            </a:r>
            <a:r>
              <a:rPr b="0" i="0" lang="en-US" sz="2000" u="none" cap="none" strike="noStrike">
                <a:solidFill>
                  <a:srgbClr val="262626"/>
                </a:solidFill>
                <a:latin typeface="Poppins"/>
                <a:ea typeface="Poppins"/>
                <a:cs typeface="Poppins"/>
                <a:sym typeface="Poppins"/>
              </a:rPr>
              <a:t>. </a:t>
            </a:r>
            <a:endParaRPr b="0" i="0" sz="2000" u="none" cap="none" strike="noStrike">
              <a:solidFill>
                <a:srgbClr val="262626"/>
              </a:solidFill>
              <a:latin typeface="Poppins"/>
              <a:ea typeface="Poppins"/>
              <a:cs typeface="Poppins"/>
              <a:sym typeface="Poppins"/>
            </a:endParaRPr>
          </a:p>
        </p:txBody>
      </p:sp>
      <p:grpSp>
        <p:nvGrpSpPr>
          <p:cNvPr id="120" name="Google Shape;120;p3"/>
          <p:cNvGrpSpPr/>
          <p:nvPr/>
        </p:nvGrpSpPr>
        <p:grpSpPr>
          <a:xfrm rot="10800000">
            <a:off x="10762028" y="0"/>
            <a:ext cx="1017821" cy="1352409"/>
            <a:chOff x="992038" y="1647645"/>
            <a:chExt cx="1561382" cy="2074654"/>
          </a:xfrm>
        </p:grpSpPr>
        <p:sp>
          <p:nvSpPr>
            <p:cNvPr id="121" name="Google Shape;121;p3"/>
            <p:cNvSpPr/>
            <p:nvPr/>
          </p:nvSpPr>
          <p:spPr>
            <a:xfrm>
              <a:off x="992038" y="1647645"/>
              <a:ext cx="1561381" cy="1561381"/>
            </a:xfrm>
            <a:prstGeom prst="ellipse">
              <a:avLst/>
            </a:prstGeom>
            <a:solidFill>
              <a:srgbClr val="FCD33E"/>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22" name="Google Shape;122;p3"/>
            <p:cNvSpPr/>
            <p:nvPr/>
          </p:nvSpPr>
          <p:spPr>
            <a:xfrm>
              <a:off x="992039" y="2428336"/>
              <a:ext cx="1561381" cy="1293963"/>
            </a:xfrm>
            <a:prstGeom prst="rect">
              <a:avLst/>
            </a:prstGeom>
            <a:solidFill>
              <a:srgbClr val="FCD33E"/>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sp>
        <p:nvSpPr>
          <p:cNvPr id="123" name="Google Shape;123;p3"/>
          <p:cNvSpPr/>
          <p:nvPr/>
        </p:nvSpPr>
        <p:spPr>
          <a:xfrm>
            <a:off x="10762027" y="1596474"/>
            <a:ext cx="1017821" cy="1017821"/>
          </a:xfrm>
          <a:prstGeom prst="ellipse">
            <a:avLst/>
          </a:prstGeom>
          <a:solidFill>
            <a:srgbClr val="FCD33E"/>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nvGrpSpPr>
          <p:cNvPr id="124" name="Google Shape;124;p3"/>
          <p:cNvGrpSpPr/>
          <p:nvPr/>
        </p:nvGrpSpPr>
        <p:grpSpPr>
          <a:xfrm>
            <a:off x="7133070" y="6231374"/>
            <a:ext cx="4962970" cy="460772"/>
            <a:chOff x="1046575" y="142239"/>
            <a:chExt cx="4962970" cy="460772"/>
          </a:xfrm>
        </p:grpSpPr>
        <p:sp>
          <p:nvSpPr>
            <p:cNvPr id="125" name="Google Shape;125;p3"/>
            <p:cNvSpPr/>
            <p:nvPr/>
          </p:nvSpPr>
          <p:spPr>
            <a:xfrm>
              <a:off x="5526945" y="142239"/>
              <a:ext cx="482600" cy="460772"/>
            </a:xfrm>
            <a:prstGeom prst="flowChartInputOutput">
              <a:avLst/>
            </a:prstGeom>
            <a:solidFill>
              <a:srgbClr val="D8D8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26" name="Google Shape;126;p3"/>
            <p:cNvSpPr/>
            <p:nvPr/>
          </p:nvSpPr>
          <p:spPr>
            <a:xfrm>
              <a:off x="1046575" y="142239"/>
              <a:ext cx="482600" cy="460772"/>
            </a:xfrm>
            <a:prstGeom prst="flowChartInputOutput">
              <a:avLst/>
            </a:prstGeom>
            <a:solidFill>
              <a:srgbClr val="D8D8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27" name="Google Shape;127;p3"/>
            <p:cNvSpPr/>
            <p:nvPr/>
          </p:nvSpPr>
          <p:spPr>
            <a:xfrm>
              <a:off x="1381760" y="142239"/>
              <a:ext cx="3810000" cy="460772"/>
            </a:xfrm>
            <a:prstGeom prst="rect">
              <a:avLst/>
            </a:prstGeom>
            <a:solidFill>
              <a:srgbClr val="D8D8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262626"/>
                  </a:solidFill>
                  <a:latin typeface="Poppins"/>
                  <a:ea typeface="Poppins"/>
                  <a:cs typeface="Poppins"/>
                  <a:sym typeface="Poppins"/>
                </a:rPr>
                <a:t>SIB Data Analytics</a:t>
              </a:r>
              <a:endParaRPr b="0" i="0" sz="1800" u="none" cap="none" strike="noStrike">
                <a:solidFill>
                  <a:srgbClr val="262626"/>
                </a:solidFill>
                <a:latin typeface="Poppins"/>
                <a:ea typeface="Poppins"/>
                <a:cs typeface="Poppins"/>
                <a:sym typeface="Poppins"/>
              </a:endParaRPr>
            </a:p>
          </p:txBody>
        </p:sp>
        <p:sp>
          <p:nvSpPr>
            <p:cNvPr id="128" name="Google Shape;128;p3"/>
            <p:cNvSpPr/>
            <p:nvPr/>
          </p:nvSpPr>
          <p:spPr>
            <a:xfrm>
              <a:off x="5058768" y="142239"/>
              <a:ext cx="482600" cy="460772"/>
            </a:xfrm>
            <a:prstGeom prst="flowChartInputOutput">
              <a:avLst/>
            </a:prstGeom>
            <a:solidFill>
              <a:srgbClr val="D8D8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grpSp>
        <p:nvGrpSpPr>
          <p:cNvPr id="133" name="Google Shape;133;p4"/>
          <p:cNvGrpSpPr/>
          <p:nvPr/>
        </p:nvGrpSpPr>
        <p:grpSpPr>
          <a:xfrm>
            <a:off x="242665" y="5495386"/>
            <a:ext cx="1362616" cy="1362614"/>
            <a:chOff x="992038" y="1647645"/>
            <a:chExt cx="1561383" cy="1561382"/>
          </a:xfrm>
        </p:grpSpPr>
        <p:sp>
          <p:nvSpPr>
            <p:cNvPr id="134" name="Google Shape;134;p4"/>
            <p:cNvSpPr/>
            <p:nvPr/>
          </p:nvSpPr>
          <p:spPr>
            <a:xfrm>
              <a:off x="992038" y="1647645"/>
              <a:ext cx="1561381" cy="1561381"/>
            </a:xfrm>
            <a:prstGeom prst="ellipse">
              <a:avLst/>
            </a:prstGeom>
            <a:solidFill>
              <a:srgbClr val="35B3B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35" name="Google Shape;135;p4"/>
            <p:cNvSpPr/>
            <p:nvPr/>
          </p:nvSpPr>
          <p:spPr>
            <a:xfrm>
              <a:off x="992040" y="2428336"/>
              <a:ext cx="1561381" cy="780691"/>
            </a:xfrm>
            <a:prstGeom prst="rect">
              <a:avLst/>
            </a:prstGeom>
            <a:solidFill>
              <a:srgbClr val="35B3B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sp>
        <p:nvSpPr>
          <p:cNvPr id="136" name="Google Shape;136;p4"/>
          <p:cNvSpPr txBox="1"/>
          <p:nvPr/>
        </p:nvSpPr>
        <p:spPr>
          <a:xfrm>
            <a:off x="1035662" y="768719"/>
            <a:ext cx="4326751" cy="101562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6000"/>
              <a:buFont typeface="Arial"/>
              <a:buNone/>
            </a:pPr>
            <a:r>
              <a:rPr b="1" i="0" lang="en-US" sz="6000" u="none" cap="none" strike="noStrike">
                <a:solidFill>
                  <a:srgbClr val="262626"/>
                </a:solidFill>
                <a:latin typeface="Poppins"/>
                <a:ea typeface="Poppins"/>
                <a:cs typeface="Poppins"/>
                <a:sym typeface="Poppins"/>
              </a:rPr>
              <a:t>Manfaat</a:t>
            </a:r>
            <a:endParaRPr b="1" i="0" sz="6000" u="none" cap="none" strike="noStrike">
              <a:solidFill>
                <a:srgbClr val="262626"/>
              </a:solidFill>
              <a:latin typeface="Poppins"/>
              <a:ea typeface="Poppins"/>
              <a:cs typeface="Poppins"/>
              <a:sym typeface="Poppins"/>
            </a:endParaRPr>
          </a:p>
        </p:txBody>
      </p:sp>
      <p:sp>
        <p:nvSpPr>
          <p:cNvPr id="137" name="Google Shape;137;p4"/>
          <p:cNvSpPr txBox="1"/>
          <p:nvPr/>
        </p:nvSpPr>
        <p:spPr>
          <a:xfrm>
            <a:off x="1087126" y="2261450"/>
            <a:ext cx="8877600" cy="354000"/>
          </a:xfrm>
          <a:prstGeom prst="rect">
            <a:avLst/>
          </a:prstGeom>
          <a:noFill/>
          <a:ln>
            <a:noFill/>
          </a:ln>
        </p:spPr>
        <p:txBody>
          <a:bodyPr anchorCtr="0" anchor="t" bIns="45700" lIns="91425" spcFirstLastPara="1" rIns="91425" wrap="square" tIns="45700">
            <a:spAutoFit/>
          </a:bodyPr>
          <a:lstStyle/>
          <a:p>
            <a:pPr indent="0" lvl="0" marL="457200" marR="0" rtl="0" algn="l">
              <a:lnSpc>
                <a:spcPct val="100000"/>
              </a:lnSpc>
              <a:spcBef>
                <a:spcPts val="0"/>
              </a:spcBef>
              <a:spcAft>
                <a:spcPts val="0"/>
              </a:spcAft>
              <a:buNone/>
            </a:pPr>
            <a:r>
              <a:t/>
            </a:r>
            <a:endParaRPr b="0" i="0" sz="1700" u="none" cap="none" strike="noStrike">
              <a:solidFill>
                <a:srgbClr val="262626"/>
              </a:solidFill>
              <a:latin typeface="Poppins"/>
              <a:ea typeface="Poppins"/>
              <a:cs typeface="Poppins"/>
              <a:sym typeface="Poppins"/>
            </a:endParaRPr>
          </a:p>
        </p:txBody>
      </p:sp>
      <p:grpSp>
        <p:nvGrpSpPr>
          <p:cNvPr id="138" name="Google Shape;138;p4"/>
          <p:cNvGrpSpPr/>
          <p:nvPr/>
        </p:nvGrpSpPr>
        <p:grpSpPr>
          <a:xfrm rot="10800000">
            <a:off x="10762028" y="0"/>
            <a:ext cx="1017821" cy="1352409"/>
            <a:chOff x="992038" y="1647645"/>
            <a:chExt cx="1561382" cy="2074654"/>
          </a:xfrm>
        </p:grpSpPr>
        <p:sp>
          <p:nvSpPr>
            <p:cNvPr id="139" name="Google Shape;139;p4"/>
            <p:cNvSpPr/>
            <p:nvPr/>
          </p:nvSpPr>
          <p:spPr>
            <a:xfrm>
              <a:off x="992038" y="1647645"/>
              <a:ext cx="1561381" cy="1561381"/>
            </a:xfrm>
            <a:prstGeom prst="ellipse">
              <a:avLst/>
            </a:prstGeom>
            <a:solidFill>
              <a:srgbClr val="FCD33E"/>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40" name="Google Shape;140;p4"/>
            <p:cNvSpPr/>
            <p:nvPr/>
          </p:nvSpPr>
          <p:spPr>
            <a:xfrm>
              <a:off x="992039" y="2428336"/>
              <a:ext cx="1561381" cy="1293963"/>
            </a:xfrm>
            <a:prstGeom prst="rect">
              <a:avLst/>
            </a:prstGeom>
            <a:solidFill>
              <a:srgbClr val="FCD33E"/>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sp>
        <p:nvSpPr>
          <p:cNvPr id="141" name="Google Shape;141;p4"/>
          <p:cNvSpPr/>
          <p:nvPr/>
        </p:nvSpPr>
        <p:spPr>
          <a:xfrm>
            <a:off x="10762027" y="1596474"/>
            <a:ext cx="1017821" cy="1017821"/>
          </a:xfrm>
          <a:prstGeom prst="ellipse">
            <a:avLst/>
          </a:prstGeom>
          <a:solidFill>
            <a:srgbClr val="FCD33E"/>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42" name="Google Shape;142;p4"/>
          <p:cNvSpPr txBox="1"/>
          <p:nvPr/>
        </p:nvSpPr>
        <p:spPr>
          <a:xfrm>
            <a:off x="1035650" y="1784350"/>
            <a:ext cx="8100900" cy="2247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sz="2000">
              <a:solidFill>
                <a:srgbClr val="262626"/>
              </a:solidFill>
              <a:latin typeface="Poppins"/>
              <a:ea typeface="Poppins"/>
              <a:cs typeface="Poppins"/>
              <a:sym typeface="Poppins"/>
            </a:endParaRPr>
          </a:p>
          <a:p>
            <a:pPr indent="-381000" lvl="0" marL="457200" rtl="0" algn="l">
              <a:spcBef>
                <a:spcPts val="0"/>
              </a:spcBef>
              <a:spcAft>
                <a:spcPts val="0"/>
              </a:spcAft>
              <a:buClr>
                <a:srgbClr val="262626"/>
              </a:buClr>
              <a:buSzPts val="2400"/>
              <a:buFont typeface="Poppins"/>
              <a:buChar char="●"/>
            </a:pPr>
            <a:r>
              <a:rPr lang="en-US" sz="2400">
                <a:solidFill>
                  <a:srgbClr val="262626"/>
                </a:solidFill>
                <a:latin typeface="Poppins"/>
                <a:ea typeface="Poppins"/>
                <a:cs typeface="Poppins"/>
                <a:sym typeface="Poppins"/>
              </a:rPr>
              <a:t>Memberikan rekomendasi algoritma yang baik dalam prediksi dari </a:t>
            </a:r>
            <a:r>
              <a:rPr i="1" lang="en-US" sz="2400">
                <a:solidFill>
                  <a:srgbClr val="262626"/>
                </a:solidFill>
                <a:latin typeface="Poppins"/>
                <a:ea typeface="Poppins"/>
                <a:cs typeface="Poppins"/>
                <a:sym typeface="Poppins"/>
              </a:rPr>
              <a:t>dataset</a:t>
            </a:r>
            <a:r>
              <a:rPr lang="en-US" sz="2400">
                <a:solidFill>
                  <a:schemeClr val="dk1"/>
                </a:solidFill>
              </a:rPr>
              <a:t>.</a:t>
            </a:r>
            <a:endParaRPr sz="2400">
              <a:solidFill>
                <a:schemeClr val="dk1"/>
              </a:solidFill>
            </a:endParaRPr>
          </a:p>
          <a:p>
            <a:pPr indent="0" lvl="0" marL="457200" rtl="0" algn="l">
              <a:spcBef>
                <a:spcPts val="0"/>
              </a:spcBef>
              <a:spcAft>
                <a:spcPts val="0"/>
              </a:spcAft>
              <a:buNone/>
            </a:pPr>
            <a:r>
              <a:t/>
            </a:r>
            <a:endParaRPr sz="2400">
              <a:solidFill>
                <a:schemeClr val="dk1"/>
              </a:solidFill>
            </a:endParaRPr>
          </a:p>
          <a:p>
            <a:pPr indent="-381000" lvl="0" marL="457200" rtl="0" algn="l">
              <a:spcBef>
                <a:spcPts val="0"/>
              </a:spcBef>
              <a:spcAft>
                <a:spcPts val="0"/>
              </a:spcAft>
              <a:buClr>
                <a:schemeClr val="dk1"/>
              </a:buClr>
              <a:buSzPts val="2400"/>
              <a:buChar char="●"/>
            </a:pPr>
            <a:r>
              <a:rPr lang="en-US" sz="2400">
                <a:solidFill>
                  <a:srgbClr val="262626"/>
                </a:solidFill>
                <a:latin typeface="Poppins"/>
                <a:ea typeface="Poppins"/>
                <a:cs typeface="Poppins"/>
                <a:sym typeface="Poppins"/>
              </a:rPr>
              <a:t>Mengetahui biaya akuisisi </a:t>
            </a:r>
            <a:r>
              <a:rPr i="1" lang="en-US" sz="2400">
                <a:solidFill>
                  <a:srgbClr val="262626"/>
                </a:solidFill>
                <a:latin typeface="Poppins"/>
                <a:ea typeface="Poppins"/>
                <a:cs typeface="Poppins"/>
                <a:sym typeface="Poppins"/>
              </a:rPr>
              <a:t>customer</a:t>
            </a:r>
            <a:r>
              <a:rPr lang="en-US" sz="2400">
                <a:solidFill>
                  <a:srgbClr val="262626"/>
                </a:solidFill>
                <a:latin typeface="Poppins"/>
                <a:ea typeface="Poppins"/>
                <a:cs typeface="Poppins"/>
                <a:sym typeface="Poppins"/>
              </a:rPr>
              <a:t> yang harus dikeluarkan oleh perusahaan.</a:t>
            </a:r>
            <a:endParaRPr sz="2400">
              <a:solidFill>
                <a:schemeClr val="dk1"/>
              </a:solidFill>
            </a:endParaRPr>
          </a:p>
        </p:txBody>
      </p:sp>
      <p:grpSp>
        <p:nvGrpSpPr>
          <p:cNvPr id="143" name="Google Shape;143;p4"/>
          <p:cNvGrpSpPr/>
          <p:nvPr/>
        </p:nvGrpSpPr>
        <p:grpSpPr>
          <a:xfrm>
            <a:off x="7133070" y="6231374"/>
            <a:ext cx="4962970" cy="460772"/>
            <a:chOff x="1046575" y="142239"/>
            <a:chExt cx="4962970" cy="460772"/>
          </a:xfrm>
        </p:grpSpPr>
        <p:sp>
          <p:nvSpPr>
            <p:cNvPr id="144" name="Google Shape;144;p4"/>
            <p:cNvSpPr/>
            <p:nvPr/>
          </p:nvSpPr>
          <p:spPr>
            <a:xfrm>
              <a:off x="5526945" y="142239"/>
              <a:ext cx="482600" cy="460772"/>
            </a:xfrm>
            <a:prstGeom prst="flowChartInputOutput">
              <a:avLst/>
            </a:prstGeom>
            <a:solidFill>
              <a:srgbClr val="D8D8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45" name="Google Shape;145;p4"/>
            <p:cNvSpPr/>
            <p:nvPr/>
          </p:nvSpPr>
          <p:spPr>
            <a:xfrm>
              <a:off x="1046575" y="142239"/>
              <a:ext cx="482600" cy="460772"/>
            </a:xfrm>
            <a:prstGeom prst="flowChartInputOutput">
              <a:avLst/>
            </a:prstGeom>
            <a:solidFill>
              <a:srgbClr val="D8D8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46" name="Google Shape;146;p4"/>
            <p:cNvSpPr/>
            <p:nvPr/>
          </p:nvSpPr>
          <p:spPr>
            <a:xfrm>
              <a:off x="1381760" y="142239"/>
              <a:ext cx="3810000" cy="460772"/>
            </a:xfrm>
            <a:prstGeom prst="rect">
              <a:avLst/>
            </a:prstGeom>
            <a:solidFill>
              <a:srgbClr val="D8D8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262626"/>
                  </a:solidFill>
                  <a:latin typeface="Poppins"/>
                  <a:ea typeface="Poppins"/>
                  <a:cs typeface="Poppins"/>
                  <a:sym typeface="Poppins"/>
                </a:rPr>
                <a:t>SIB Data Analytics</a:t>
              </a:r>
              <a:endParaRPr b="0" i="0" sz="1800" u="none" cap="none" strike="noStrike">
                <a:solidFill>
                  <a:srgbClr val="262626"/>
                </a:solidFill>
                <a:latin typeface="Poppins"/>
                <a:ea typeface="Poppins"/>
                <a:cs typeface="Poppins"/>
                <a:sym typeface="Poppins"/>
              </a:endParaRPr>
            </a:p>
          </p:txBody>
        </p:sp>
        <p:sp>
          <p:nvSpPr>
            <p:cNvPr id="147" name="Google Shape;147;p4"/>
            <p:cNvSpPr/>
            <p:nvPr/>
          </p:nvSpPr>
          <p:spPr>
            <a:xfrm>
              <a:off x="5058768" y="142239"/>
              <a:ext cx="482600" cy="460772"/>
            </a:xfrm>
            <a:prstGeom prst="flowChartInputOutput">
              <a:avLst/>
            </a:prstGeom>
            <a:solidFill>
              <a:srgbClr val="D8D8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grpSp>
        <p:nvGrpSpPr>
          <p:cNvPr id="152" name="Google Shape;152;p5"/>
          <p:cNvGrpSpPr/>
          <p:nvPr/>
        </p:nvGrpSpPr>
        <p:grpSpPr>
          <a:xfrm rot="10800000">
            <a:off x="412150" y="-10161"/>
            <a:ext cx="1586001" cy="1585999"/>
            <a:chOff x="992038" y="1647645"/>
            <a:chExt cx="1561383" cy="1561382"/>
          </a:xfrm>
        </p:grpSpPr>
        <p:sp>
          <p:nvSpPr>
            <p:cNvPr id="153" name="Google Shape;153;p5"/>
            <p:cNvSpPr/>
            <p:nvPr/>
          </p:nvSpPr>
          <p:spPr>
            <a:xfrm>
              <a:off x="992038" y="1647645"/>
              <a:ext cx="1561381" cy="1561381"/>
            </a:xfrm>
            <a:prstGeom prst="ellipse">
              <a:avLst/>
            </a:prstGeom>
            <a:solidFill>
              <a:srgbClr val="35B3B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54" name="Google Shape;154;p5"/>
            <p:cNvSpPr/>
            <p:nvPr/>
          </p:nvSpPr>
          <p:spPr>
            <a:xfrm>
              <a:off x="992040" y="2428336"/>
              <a:ext cx="1561381" cy="780691"/>
            </a:xfrm>
            <a:prstGeom prst="rect">
              <a:avLst/>
            </a:prstGeom>
            <a:solidFill>
              <a:srgbClr val="35B3B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sp>
        <p:nvSpPr>
          <p:cNvPr id="155" name="Google Shape;155;p5"/>
          <p:cNvSpPr txBox="1"/>
          <p:nvPr/>
        </p:nvSpPr>
        <p:spPr>
          <a:xfrm>
            <a:off x="3688597" y="278300"/>
            <a:ext cx="6391108" cy="70784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6000"/>
              <a:buFont typeface="Arial"/>
              <a:buNone/>
            </a:pPr>
            <a:r>
              <a:rPr b="1" i="0" lang="en-US" sz="4000" u="none" cap="none" strike="noStrike">
                <a:solidFill>
                  <a:srgbClr val="262626"/>
                </a:solidFill>
                <a:latin typeface="Poppins"/>
                <a:ea typeface="Poppins"/>
                <a:cs typeface="Poppins"/>
                <a:sym typeface="Poppins"/>
              </a:rPr>
              <a:t>Data Understanding</a:t>
            </a:r>
            <a:endParaRPr b="1" i="0" sz="4000" u="none" cap="none" strike="noStrike">
              <a:solidFill>
                <a:srgbClr val="262626"/>
              </a:solidFill>
              <a:latin typeface="Poppins"/>
              <a:ea typeface="Poppins"/>
              <a:cs typeface="Poppins"/>
              <a:sym typeface="Poppins"/>
            </a:endParaRPr>
          </a:p>
        </p:txBody>
      </p:sp>
      <p:sp>
        <p:nvSpPr>
          <p:cNvPr id="156" name="Google Shape;156;p5"/>
          <p:cNvSpPr txBox="1"/>
          <p:nvPr/>
        </p:nvSpPr>
        <p:spPr>
          <a:xfrm>
            <a:off x="944269" y="1723688"/>
            <a:ext cx="9624300" cy="9234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US" sz="1800" u="none" cap="none" strike="noStrike">
                <a:solidFill>
                  <a:srgbClr val="262626"/>
                </a:solidFill>
                <a:latin typeface="Poppins"/>
                <a:ea typeface="Poppins"/>
                <a:cs typeface="Poppins"/>
                <a:sym typeface="Poppins"/>
              </a:rPr>
              <a:t>Menggunakan dataset media prediction and its cost. Data berisi customer yang melakukan pembelian di setiap produk dari CFM. Data tersebut mempunyai 40 kolom dan 60249 data.</a:t>
            </a:r>
            <a:endParaRPr b="0" i="0" sz="1800" u="none" cap="none" strike="noStrike">
              <a:solidFill>
                <a:srgbClr val="262626"/>
              </a:solidFill>
              <a:latin typeface="Poppins"/>
              <a:ea typeface="Poppins"/>
              <a:cs typeface="Poppins"/>
              <a:sym typeface="Poppins"/>
            </a:endParaRPr>
          </a:p>
        </p:txBody>
      </p:sp>
      <p:grpSp>
        <p:nvGrpSpPr>
          <p:cNvPr id="157" name="Google Shape;157;p5"/>
          <p:cNvGrpSpPr/>
          <p:nvPr/>
        </p:nvGrpSpPr>
        <p:grpSpPr>
          <a:xfrm rot="10800000">
            <a:off x="10942320" y="-1"/>
            <a:ext cx="1116627" cy="2603811"/>
            <a:chOff x="992038" y="1647645"/>
            <a:chExt cx="1561384" cy="3640917"/>
          </a:xfrm>
        </p:grpSpPr>
        <p:sp>
          <p:nvSpPr>
            <p:cNvPr id="158" name="Google Shape;158;p5"/>
            <p:cNvSpPr/>
            <p:nvPr/>
          </p:nvSpPr>
          <p:spPr>
            <a:xfrm>
              <a:off x="992038" y="1647645"/>
              <a:ext cx="1561381" cy="1561381"/>
            </a:xfrm>
            <a:prstGeom prst="ellipse">
              <a:avLst/>
            </a:prstGeom>
            <a:solidFill>
              <a:srgbClr val="FCD33E"/>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59" name="Google Shape;159;p5"/>
            <p:cNvSpPr/>
            <p:nvPr/>
          </p:nvSpPr>
          <p:spPr>
            <a:xfrm>
              <a:off x="992041" y="2428337"/>
              <a:ext cx="1561381" cy="2860225"/>
            </a:xfrm>
            <a:prstGeom prst="rect">
              <a:avLst/>
            </a:prstGeom>
            <a:solidFill>
              <a:srgbClr val="FCD33E"/>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sp>
        <p:nvSpPr>
          <p:cNvPr id="160" name="Google Shape;160;p5"/>
          <p:cNvSpPr/>
          <p:nvPr/>
        </p:nvSpPr>
        <p:spPr>
          <a:xfrm>
            <a:off x="10942320" y="2763817"/>
            <a:ext cx="1116625" cy="1116625"/>
          </a:xfrm>
          <a:prstGeom prst="ellipse">
            <a:avLst/>
          </a:prstGeom>
          <a:solidFill>
            <a:srgbClr val="FCD33E"/>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nvGrpSpPr>
          <p:cNvPr id="161" name="Google Shape;161;p5"/>
          <p:cNvGrpSpPr/>
          <p:nvPr/>
        </p:nvGrpSpPr>
        <p:grpSpPr>
          <a:xfrm>
            <a:off x="7133070" y="6231374"/>
            <a:ext cx="4962970" cy="460772"/>
            <a:chOff x="1046575" y="142239"/>
            <a:chExt cx="4962970" cy="460772"/>
          </a:xfrm>
        </p:grpSpPr>
        <p:sp>
          <p:nvSpPr>
            <p:cNvPr id="162" name="Google Shape;162;p5"/>
            <p:cNvSpPr/>
            <p:nvPr/>
          </p:nvSpPr>
          <p:spPr>
            <a:xfrm>
              <a:off x="5526945" y="142239"/>
              <a:ext cx="482600" cy="460772"/>
            </a:xfrm>
            <a:prstGeom prst="flowChartInputOutput">
              <a:avLst/>
            </a:prstGeom>
            <a:solidFill>
              <a:srgbClr val="D8D8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63" name="Google Shape;163;p5"/>
            <p:cNvSpPr/>
            <p:nvPr/>
          </p:nvSpPr>
          <p:spPr>
            <a:xfrm>
              <a:off x="1046575" y="142239"/>
              <a:ext cx="482600" cy="460772"/>
            </a:xfrm>
            <a:prstGeom prst="flowChartInputOutput">
              <a:avLst/>
            </a:prstGeom>
            <a:solidFill>
              <a:srgbClr val="D8D8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64" name="Google Shape;164;p5"/>
            <p:cNvSpPr/>
            <p:nvPr/>
          </p:nvSpPr>
          <p:spPr>
            <a:xfrm>
              <a:off x="1381760" y="142239"/>
              <a:ext cx="3810000" cy="460772"/>
            </a:xfrm>
            <a:prstGeom prst="rect">
              <a:avLst/>
            </a:prstGeom>
            <a:solidFill>
              <a:srgbClr val="D8D8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262626"/>
                  </a:solidFill>
                  <a:latin typeface="Poppins"/>
                  <a:ea typeface="Poppins"/>
                  <a:cs typeface="Poppins"/>
                  <a:sym typeface="Poppins"/>
                </a:rPr>
                <a:t>SIB Data Analytics</a:t>
              </a:r>
              <a:endParaRPr b="0" i="0" sz="1800" u="none" cap="none" strike="noStrike">
                <a:solidFill>
                  <a:srgbClr val="262626"/>
                </a:solidFill>
                <a:latin typeface="Poppins"/>
                <a:ea typeface="Poppins"/>
                <a:cs typeface="Poppins"/>
                <a:sym typeface="Poppins"/>
              </a:endParaRPr>
            </a:p>
          </p:txBody>
        </p:sp>
        <p:sp>
          <p:nvSpPr>
            <p:cNvPr id="165" name="Google Shape;165;p5"/>
            <p:cNvSpPr/>
            <p:nvPr/>
          </p:nvSpPr>
          <p:spPr>
            <a:xfrm>
              <a:off x="5058768" y="142239"/>
              <a:ext cx="482600" cy="460772"/>
            </a:xfrm>
            <a:prstGeom prst="flowChartInputOutput">
              <a:avLst/>
            </a:prstGeom>
            <a:solidFill>
              <a:srgbClr val="D8D8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graphicFrame>
        <p:nvGraphicFramePr>
          <p:cNvPr id="166" name="Google Shape;166;p5"/>
          <p:cNvGraphicFramePr/>
          <p:nvPr/>
        </p:nvGraphicFramePr>
        <p:xfrm>
          <a:off x="1093537" y="2794997"/>
          <a:ext cx="3000000" cy="3000000"/>
        </p:xfrm>
        <a:graphic>
          <a:graphicData uri="http://schemas.openxmlformats.org/drawingml/2006/table">
            <a:tbl>
              <a:tblPr bandRow="1" firstRow="1">
                <a:noFill/>
                <a:tableStyleId>{13F79CAD-C442-4763-9FAC-D96B2375B6A9}</a:tableStyleId>
              </a:tblPr>
              <a:tblGrid>
                <a:gridCol w="940250"/>
                <a:gridCol w="3079625"/>
                <a:gridCol w="5305925"/>
              </a:tblGrid>
              <a:tr h="37085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NO</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food_category</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5F6368"/>
                          </a:solidFill>
                          <a:latin typeface="Calibri"/>
                          <a:ea typeface="Calibri"/>
                          <a:cs typeface="Calibri"/>
                          <a:sym typeface="Calibri"/>
                        </a:rPr>
                        <a:t>Jenis Makanan</a:t>
                      </a:r>
                      <a:endParaRPr b="0" i="0" sz="1600" u="none" cap="none" strike="noStrike">
                        <a:solidFill>
                          <a:srgbClr val="5F6368"/>
                        </a:solidFill>
                        <a:latin typeface="Calibri"/>
                        <a:ea typeface="Calibri"/>
                        <a:cs typeface="Calibri"/>
                        <a:sym typeface="Calibri"/>
                      </a:endParaRPr>
                    </a:p>
                  </a:txBody>
                  <a:tcPr marT="9525" marB="0" marR="9525" marL="9525" anchor="ctr"/>
                </a:tc>
              </a:tr>
              <a:tr h="37085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2</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food_department</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5F6368"/>
                          </a:solidFill>
                          <a:latin typeface="Calibri"/>
                          <a:ea typeface="Calibri"/>
                          <a:cs typeface="Calibri"/>
                          <a:sym typeface="Calibri"/>
                        </a:rPr>
                        <a:t>food_department termasuk jenis makanan</a:t>
                      </a:r>
                      <a:endParaRPr b="0" i="0" sz="1600" u="none" cap="none" strike="noStrike">
                        <a:solidFill>
                          <a:srgbClr val="5F6368"/>
                        </a:solidFill>
                        <a:latin typeface="Calibri"/>
                        <a:ea typeface="Calibri"/>
                        <a:cs typeface="Calibri"/>
                        <a:sym typeface="Calibri"/>
                      </a:endParaRPr>
                    </a:p>
                  </a:txBody>
                  <a:tcPr marT="9525" marB="0" marR="9525" marL="9525" anchor="ctr"/>
                </a:tc>
              </a:tr>
              <a:tr h="37085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3</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food_family</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5F6368"/>
                          </a:solidFill>
                          <a:latin typeface="Calibri"/>
                          <a:ea typeface="Calibri"/>
                          <a:cs typeface="Calibri"/>
                          <a:sym typeface="Calibri"/>
                        </a:rPr>
                        <a:t>food_family family dari makanan</a:t>
                      </a:r>
                      <a:endParaRPr b="0" i="0" sz="1600" u="none" cap="none" strike="noStrike">
                        <a:solidFill>
                          <a:srgbClr val="5F6368"/>
                        </a:solidFill>
                        <a:latin typeface="Calibri"/>
                        <a:ea typeface="Calibri"/>
                        <a:cs typeface="Calibri"/>
                        <a:sym typeface="Calibri"/>
                      </a:endParaRPr>
                    </a:p>
                  </a:txBody>
                  <a:tcPr marT="9525" marB="0" marR="9525" marL="9525" anchor="ctr"/>
                </a:tc>
              </a:tr>
              <a:tr h="37085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4</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store_sales(in millions)</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5F6368"/>
                          </a:solidFill>
                          <a:latin typeface="Calibri"/>
                          <a:ea typeface="Calibri"/>
                          <a:cs typeface="Calibri"/>
                          <a:sym typeface="Calibri"/>
                        </a:rPr>
                        <a:t>store_sales(dalam jutaan dolar)</a:t>
                      </a:r>
                      <a:endParaRPr sz="1400" u="none" cap="none" strike="noStrike"/>
                    </a:p>
                  </a:txBody>
                  <a:tcPr marT="9525" marB="0" marR="9525" marL="9525" anchor="b"/>
                </a:tc>
              </a:tr>
              <a:tr h="37085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5</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store_cost(in millions)</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5F6368"/>
                          </a:solidFill>
                          <a:latin typeface="Calibri"/>
                          <a:ea typeface="Calibri"/>
                          <a:cs typeface="Calibri"/>
                          <a:sym typeface="Calibri"/>
                        </a:rPr>
                        <a:t>biaya atau pengeluaran toko (dalam jutaan dolar)</a:t>
                      </a:r>
                      <a:endParaRPr sz="1400" u="none" cap="none" strike="noStrike"/>
                    </a:p>
                  </a:txBody>
                  <a:tcPr marT="9525" marB="0" marR="9525" marL="9525" anchor="b"/>
                </a:tc>
              </a:tr>
              <a:tr h="37085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6</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unit_sales(in millions)</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5F6368"/>
                          </a:solidFill>
                          <a:latin typeface="Calibri"/>
                          <a:ea typeface="Calibri"/>
                          <a:cs typeface="Calibri"/>
                          <a:sym typeface="Calibri"/>
                        </a:rPr>
                        <a:t>penjualan unit (dalam jutaan) di toko Kuantitas</a:t>
                      </a:r>
                      <a:endParaRPr b="0" i="0" sz="1600" u="none" cap="none" strike="noStrike">
                        <a:solidFill>
                          <a:srgbClr val="5F6368"/>
                        </a:solidFill>
                        <a:latin typeface="Calibri"/>
                        <a:ea typeface="Calibri"/>
                        <a:cs typeface="Calibri"/>
                        <a:sym typeface="Calibri"/>
                      </a:endParaRPr>
                    </a:p>
                  </a:txBody>
                  <a:tcPr marT="9525" marB="0" marR="9525" marL="9525" anchor="ctr"/>
                </a:tc>
              </a:tr>
              <a:tr h="37085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7</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promotion_name</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5F6368"/>
                          </a:solidFill>
                          <a:latin typeface="Calibri"/>
                          <a:ea typeface="Calibri"/>
                          <a:cs typeface="Calibri"/>
                          <a:sym typeface="Calibri"/>
                        </a:rPr>
                        <a:t>Nama promosi yang dilakukan di media</a:t>
                      </a:r>
                      <a:endParaRPr sz="1400" u="none" cap="none" strike="noStrike"/>
                    </a:p>
                  </a:txBody>
                  <a:tcPr marT="9525" marB="0" marR="9525" marL="9525" anchor="ct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grpSp>
        <p:nvGrpSpPr>
          <p:cNvPr id="171" name="Google Shape;171;p6"/>
          <p:cNvGrpSpPr/>
          <p:nvPr/>
        </p:nvGrpSpPr>
        <p:grpSpPr>
          <a:xfrm rot="10800000">
            <a:off x="412150" y="-10161"/>
            <a:ext cx="1586001" cy="1585999"/>
            <a:chOff x="992038" y="1647645"/>
            <a:chExt cx="1561383" cy="1561382"/>
          </a:xfrm>
        </p:grpSpPr>
        <p:sp>
          <p:nvSpPr>
            <p:cNvPr id="172" name="Google Shape;172;p6"/>
            <p:cNvSpPr/>
            <p:nvPr/>
          </p:nvSpPr>
          <p:spPr>
            <a:xfrm>
              <a:off x="992038" y="1647645"/>
              <a:ext cx="1561381" cy="1561381"/>
            </a:xfrm>
            <a:prstGeom prst="ellipse">
              <a:avLst/>
            </a:prstGeom>
            <a:solidFill>
              <a:srgbClr val="35B3B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73" name="Google Shape;173;p6"/>
            <p:cNvSpPr/>
            <p:nvPr/>
          </p:nvSpPr>
          <p:spPr>
            <a:xfrm>
              <a:off x="992040" y="2428336"/>
              <a:ext cx="1561381" cy="780691"/>
            </a:xfrm>
            <a:prstGeom prst="rect">
              <a:avLst/>
            </a:prstGeom>
            <a:solidFill>
              <a:srgbClr val="35B3B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sp>
        <p:nvSpPr>
          <p:cNvPr id="174" name="Google Shape;174;p6"/>
          <p:cNvSpPr txBox="1"/>
          <p:nvPr/>
        </p:nvSpPr>
        <p:spPr>
          <a:xfrm>
            <a:off x="3688597" y="278300"/>
            <a:ext cx="6391108" cy="70784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6000"/>
              <a:buFont typeface="Arial"/>
              <a:buNone/>
            </a:pPr>
            <a:r>
              <a:rPr b="1" i="0" lang="en-US" sz="4000" u="none" cap="none" strike="noStrike">
                <a:solidFill>
                  <a:srgbClr val="262626"/>
                </a:solidFill>
                <a:latin typeface="Poppins"/>
                <a:ea typeface="Poppins"/>
                <a:cs typeface="Poppins"/>
                <a:sym typeface="Poppins"/>
              </a:rPr>
              <a:t>Data Understanding</a:t>
            </a:r>
            <a:endParaRPr b="1" i="0" sz="4000" u="none" cap="none" strike="noStrike">
              <a:solidFill>
                <a:srgbClr val="262626"/>
              </a:solidFill>
              <a:latin typeface="Poppins"/>
              <a:ea typeface="Poppins"/>
              <a:cs typeface="Poppins"/>
              <a:sym typeface="Poppins"/>
            </a:endParaRPr>
          </a:p>
        </p:txBody>
      </p:sp>
      <p:grpSp>
        <p:nvGrpSpPr>
          <p:cNvPr id="175" name="Google Shape;175;p6"/>
          <p:cNvGrpSpPr/>
          <p:nvPr/>
        </p:nvGrpSpPr>
        <p:grpSpPr>
          <a:xfrm rot="10800000">
            <a:off x="10942320" y="-1"/>
            <a:ext cx="1116627" cy="2603811"/>
            <a:chOff x="992038" y="1647645"/>
            <a:chExt cx="1561384" cy="3640917"/>
          </a:xfrm>
        </p:grpSpPr>
        <p:sp>
          <p:nvSpPr>
            <p:cNvPr id="176" name="Google Shape;176;p6"/>
            <p:cNvSpPr/>
            <p:nvPr/>
          </p:nvSpPr>
          <p:spPr>
            <a:xfrm>
              <a:off x="992038" y="1647645"/>
              <a:ext cx="1561381" cy="1561381"/>
            </a:xfrm>
            <a:prstGeom prst="ellipse">
              <a:avLst/>
            </a:prstGeom>
            <a:solidFill>
              <a:srgbClr val="FCD33E"/>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77" name="Google Shape;177;p6"/>
            <p:cNvSpPr/>
            <p:nvPr/>
          </p:nvSpPr>
          <p:spPr>
            <a:xfrm>
              <a:off x="992041" y="2428337"/>
              <a:ext cx="1561381" cy="2860225"/>
            </a:xfrm>
            <a:prstGeom prst="rect">
              <a:avLst/>
            </a:prstGeom>
            <a:solidFill>
              <a:srgbClr val="FCD33E"/>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sp>
        <p:nvSpPr>
          <p:cNvPr id="178" name="Google Shape;178;p6"/>
          <p:cNvSpPr/>
          <p:nvPr/>
        </p:nvSpPr>
        <p:spPr>
          <a:xfrm>
            <a:off x="10942320" y="2763817"/>
            <a:ext cx="1116625" cy="1116625"/>
          </a:xfrm>
          <a:prstGeom prst="ellipse">
            <a:avLst/>
          </a:prstGeom>
          <a:solidFill>
            <a:srgbClr val="FCD33E"/>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nvGrpSpPr>
          <p:cNvPr id="179" name="Google Shape;179;p6"/>
          <p:cNvGrpSpPr/>
          <p:nvPr/>
        </p:nvGrpSpPr>
        <p:grpSpPr>
          <a:xfrm>
            <a:off x="7133070" y="6231374"/>
            <a:ext cx="4962970" cy="460772"/>
            <a:chOff x="1046575" y="142239"/>
            <a:chExt cx="4962970" cy="460772"/>
          </a:xfrm>
        </p:grpSpPr>
        <p:sp>
          <p:nvSpPr>
            <p:cNvPr id="180" name="Google Shape;180;p6"/>
            <p:cNvSpPr/>
            <p:nvPr/>
          </p:nvSpPr>
          <p:spPr>
            <a:xfrm>
              <a:off x="5526945" y="142239"/>
              <a:ext cx="482600" cy="460772"/>
            </a:xfrm>
            <a:prstGeom prst="flowChartInputOutput">
              <a:avLst/>
            </a:prstGeom>
            <a:solidFill>
              <a:srgbClr val="D8D8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81" name="Google Shape;181;p6"/>
            <p:cNvSpPr/>
            <p:nvPr/>
          </p:nvSpPr>
          <p:spPr>
            <a:xfrm>
              <a:off x="1046575" y="142239"/>
              <a:ext cx="482600" cy="460772"/>
            </a:xfrm>
            <a:prstGeom prst="flowChartInputOutput">
              <a:avLst/>
            </a:prstGeom>
            <a:solidFill>
              <a:srgbClr val="D8D8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82" name="Google Shape;182;p6"/>
            <p:cNvSpPr/>
            <p:nvPr/>
          </p:nvSpPr>
          <p:spPr>
            <a:xfrm>
              <a:off x="1381760" y="142239"/>
              <a:ext cx="3810000" cy="460772"/>
            </a:xfrm>
            <a:prstGeom prst="rect">
              <a:avLst/>
            </a:prstGeom>
            <a:solidFill>
              <a:srgbClr val="D8D8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262626"/>
                  </a:solidFill>
                  <a:latin typeface="Poppins"/>
                  <a:ea typeface="Poppins"/>
                  <a:cs typeface="Poppins"/>
                  <a:sym typeface="Poppins"/>
                </a:rPr>
                <a:t>SIB Data Analytics</a:t>
              </a:r>
              <a:endParaRPr b="0" i="0" sz="1800" u="none" cap="none" strike="noStrike">
                <a:solidFill>
                  <a:srgbClr val="262626"/>
                </a:solidFill>
                <a:latin typeface="Poppins"/>
                <a:ea typeface="Poppins"/>
                <a:cs typeface="Poppins"/>
                <a:sym typeface="Poppins"/>
              </a:endParaRPr>
            </a:p>
          </p:txBody>
        </p:sp>
        <p:sp>
          <p:nvSpPr>
            <p:cNvPr id="183" name="Google Shape;183;p6"/>
            <p:cNvSpPr/>
            <p:nvPr/>
          </p:nvSpPr>
          <p:spPr>
            <a:xfrm>
              <a:off x="5058768" y="142239"/>
              <a:ext cx="482600" cy="460772"/>
            </a:xfrm>
            <a:prstGeom prst="flowChartInputOutput">
              <a:avLst/>
            </a:prstGeom>
            <a:solidFill>
              <a:srgbClr val="D8D8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graphicFrame>
        <p:nvGraphicFramePr>
          <p:cNvPr id="184" name="Google Shape;184;p6"/>
          <p:cNvGraphicFramePr/>
          <p:nvPr/>
        </p:nvGraphicFramePr>
        <p:xfrm>
          <a:off x="1093536" y="1838769"/>
          <a:ext cx="3000000" cy="3000000"/>
        </p:xfrm>
        <a:graphic>
          <a:graphicData uri="http://schemas.openxmlformats.org/drawingml/2006/table">
            <a:tbl>
              <a:tblPr bandRow="1" firstRow="1">
                <a:noFill/>
                <a:tableStyleId>{13F79CAD-C442-4763-9FAC-D96B2375B6A9}</a:tableStyleId>
              </a:tblPr>
              <a:tblGrid>
                <a:gridCol w="979650"/>
                <a:gridCol w="3334025"/>
                <a:gridCol w="5402875"/>
              </a:tblGrid>
              <a:tr h="370850">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8</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sales_country</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5F6368"/>
                          </a:solidFill>
                          <a:latin typeface="Calibri"/>
                          <a:ea typeface="Calibri"/>
                          <a:cs typeface="Calibri"/>
                          <a:sym typeface="Calibri"/>
                        </a:rPr>
                        <a:t>Negara penjualan</a:t>
                      </a:r>
                      <a:endParaRPr b="0" i="0" sz="1400" u="none" cap="none" strike="noStrike">
                        <a:solidFill>
                          <a:srgbClr val="5F6368"/>
                        </a:solidFill>
                        <a:latin typeface="Calibri"/>
                        <a:ea typeface="Calibri"/>
                        <a:cs typeface="Calibri"/>
                        <a:sym typeface="Calibri"/>
                      </a:endParaRPr>
                    </a:p>
                  </a:txBody>
                  <a:tcPr marT="9525" marB="0" marR="9525" marL="9525" anchor="ctr"/>
                </a:tc>
              </a:tr>
              <a:tr h="37085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9</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marital_status</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5F6368"/>
                          </a:solidFill>
                          <a:latin typeface="Calibri"/>
                          <a:ea typeface="Calibri"/>
                          <a:cs typeface="Calibri"/>
                          <a:sym typeface="Calibri"/>
                        </a:rPr>
                        <a:t>Status pernikahan pelanggan</a:t>
                      </a:r>
                      <a:endParaRPr b="0" i="0" sz="1400" u="none" cap="none" strike="noStrike">
                        <a:solidFill>
                          <a:srgbClr val="5F6368"/>
                        </a:solidFill>
                        <a:latin typeface="Calibri"/>
                        <a:ea typeface="Calibri"/>
                        <a:cs typeface="Calibri"/>
                        <a:sym typeface="Calibri"/>
                      </a:endParaRPr>
                    </a:p>
                  </a:txBody>
                  <a:tcPr marT="9525" marB="0" marR="9525" marL="9525" anchor="ctr"/>
                </a:tc>
              </a:tr>
              <a:tr h="37085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10</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gender</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5F6368"/>
                          </a:solidFill>
                          <a:latin typeface="Calibri"/>
                          <a:ea typeface="Calibri"/>
                          <a:cs typeface="Calibri"/>
                          <a:sym typeface="Calibri"/>
                        </a:rPr>
                        <a:t>gender dari pelanggan</a:t>
                      </a:r>
                      <a:endParaRPr b="0" i="0" sz="1400" u="none" cap="none" strike="noStrike">
                        <a:solidFill>
                          <a:srgbClr val="5F6368"/>
                        </a:solidFill>
                        <a:latin typeface="Calibri"/>
                        <a:ea typeface="Calibri"/>
                        <a:cs typeface="Calibri"/>
                        <a:sym typeface="Calibri"/>
                      </a:endParaRPr>
                    </a:p>
                  </a:txBody>
                  <a:tcPr marT="9525" marB="0" marR="9525" marL="9525" anchor="ctr"/>
                </a:tc>
              </a:tr>
              <a:tr h="37085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11</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total_children</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5F6368"/>
                          </a:solidFill>
                          <a:latin typeface="Calibri"/>
                          <a:ea typeface="Calibri"/>
                          <a:cs typeface="Calibri"/>
                          <a:sym typeface="Calibri"/>
                        </a:rPr>
                        <a:t>Total anak dirumah</a:t>
                      </a:r>
                      <a:endParaRPr b="0" i="0" sz="1400" u="none" cap="none" strike="noStrike">
                        <a:solidFill>
                          <a:srgbClr val="5F6368"/>
                        </a:solidFill>
                        <a:latin typeface="Calibri"/>
                        <a:ea typeface="Calibri"/>
                        <a:cs typeface="Calibri"/>
                        <a:sym typeface="Calibri"/>
                      </a:endParaRPr>
                    </a:p>
                  </a:txBody>
                  <a:tcPr marT="9525" marB="0" marR="9525" marL="9525" anchor="ctr"/>
                </a:tc>
              </a:tr>
              <a:tr h="37085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12</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education</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5F6368"/>
                          </a:solidFill>
                          <a:latin typeface="Calibri"/>
                          <a:ea typeface="Calibri"/>
                          <a:cs typeface="Calibri"/>
                          <a:sym typeface="Calibri"/>
                        </a:rPr>
                        <a:t>Tingkat pendidikan pelanggan</a:t>
                      </a:r>
                      <a:endParaRPr b="0" i="0" sz="1400" u="none" cap="none" strike="noStrike">
                        <a:solidFill>
                          <a:srgbClr val="5F6368"/>
                        </a:solidFill>
                        <a:latin typeface="Calibri"/>
                        <a:ea typeface="Calibri"/>
                        <a:cs typeface="Calibri"/>
                        <a:sym typeface="Calibri"/>
                      </a:endParaRPr>
                    </a:p>
                  </a:txBody>
                  <a:tcPr marT="9525" marB="0" marR="9525" marL="9525" anchor="ctr"/>
                </a:tc>
              </a:tr>
              <a:tr h="37085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13</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member_card</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5F6368"/>
                          </a:solidFill>
                          <a:latin typeface="Calibri"/>
                          <a:ea typeface="Calibri"/>
                          <a:cs typeface="Calibri"/>
                          <a:sym typeface="Calibri"/>
                        </a:rPr>
                        <a:t>Kartu anggota tersedia untuk pelanggan</a:t>
                      </a:r>
                      <a:endParaRPr b="0" i="0" sz="1400" u="none" cap="none" strike="noStrike">
                        <a:solidFill>
                          <a:srgbClr val="5F6368"/>
                        </a:solidFill>
                        <a:latin typeface="Calibri"/>
                        <a:ea typeface="Calibri"/>
                        <a:cs typeface="Calibri"/>
                        <a:sym typeface="Calibri"/>
                      </a:endParaRPr>
                    </a:p>
                  </a:txBody>
                  <a:tcPr marT="9525" marB="0" marR="9525" marL="9525" anchor="ctr"/>
                </a:tc>
              </a:tr>
              <a:tr h="37085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14</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occupation</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5F6368"/>
                          </a:solidFill>
                          <a:latin typeface="Calibri"/>
                          <a:ea typeface="Calibri"/>
                          <a:cs typeface="Calibri"/>
                          <a:sym typeface="Calibri"/>
                        </a:rPr>
                        <a:t>Pekerjaan Pelanggan</a:t>
                      </a:r>
                      <a:endParaRPr b="0" i="0" sz="1400" u="none" cap="none" strike="noStrike">
                        <a:solidFill>
                          <a:srgbClr val="5F6368"/>
                        </a:solidFill>
                        <a:latin typeface="Calibri"/>
                        <a:ea typeface="Calibri"/>
                        <a:cs typeface="Calibri"/>
                        <a:sym typeface="Calibri"/>
                      </a:endParaRPr>
                    </a:p>
                  </a:txBody>
                  <a:tcPr marT="9525" marB="0" marR="9525" marL="9525" anchor="ctr"/>
                </a:tc>
              </a:tr>
              <a:tr h="37085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15</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houseowner</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5F6368"/>
                          </a:solidFill>
                          <a:latin typeface="Calibri"/>
                          <a:ea typeface="Calibri"/>
                          <a:cs typeface="Calibri"/>
                          <a:sym typeface="Calibri"/>
                        </a:rPr>
                        <a:t>Pelanggan pemilik rumah atau bukan</a:t>
                      </a:r>
                      <a:endParaRPr b="0" i="0" sz="1400" u="none" cap="none" strike="noStrike">
                        <a:solidFill>
                          <a:srgbClr val="5F6368"/>
                        </a:solidFill>
                        <a:latin typeface="Calibri"/>
                        <a:ea typeface="Calibri"/>
                        <a:cs typeface="Calibri"/>
                        <a:sym typeface="Calibri"/>
                      </a:endParaRPr>
                    </a:p>
                  </a:txBody>
                  <a:tcPr marT="9525" marB="0" marR="9525" marL="9525" anchor="ctr"/>
                </a:tc>
              </a:tr>
              <a:tr h="37085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16</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avg_cars_at home(approx)</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5F6368"/>
                          </a:solidFill>
                          <a:latin typeface="Calibri"/>
                          <a:ea typeface="Calibri"/>
                          <a:cs typeface="Calibri"/>
                          <a:sym typeface="Calibri"/>
                        </a:rPr>
                        <a:t>Rata – rata mobil dirumah (perkiraan)</a:t>
                      </a:r>
                      <a:endParaRPr sz="1400" u="none" cap="none" strike="noStrike"/>
                    </a:p>
                  </a:txBody>
                  <a:tcPr marT="9525" marB="0" marR="9525" marL="9525" anchor="ctr"/>
                </a:tc>
              </a:tr>
              <a:tr h="37085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17</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avg. yearly_income</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5F6368"/>
                          </a:solidFill>
                          <a:latin typeface="Calibri"/>
                          <a:ea typeface="Calibri"/>
                          <a:cs typeface="Calibri"/>
                          <a:sym typeface="Calibri"/>
                        </a:rPr>
                        <a:t>Rentang pendapatan tahunan pelanggan </a:t>
                      </a:r>
                      <a:endParaRPr sz="1400" u="none" cap="none" strike="noStrike"/>
                    </a:p>
                  </a:txBody>
                  <a:tcPr marT="9525" marB="0" marR="9525" marL="9525" anchor="ctr"/>
                </a:tc>
              </a:tr>
              <a:tr h="37085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18</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num_children_at_home</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5F6368"/>
                          </a:solidFill>
                          <a:latin typeface="Calibri"/>
                          <a:ea typeface="Calibri"/>
                          <a:cs typeface="Calibri"/>
                          <a:sym typeface="Calibri"/>
                        </a:rPr>
                        <a:t>Jumlah anak di rumah, diisi detail oleh pelanggan</a:t>
                      </a:r>
                      <a:endParaRPr b="0" i="0" sz="1400" u="none" cap="none" strike="noStrike">
                        <a:solidFill>
                          <a:srgbClr val="5F6368"/>
                        </a:solidFill>
                        <a:latin typeface="Calibri"/>
                        <a:ea typeface="Calibri"/>
                        <a:cs typeface="Calibri"/>
                        <a:sym typeface="Calibri"/>
                      </a:endParaRPr>
                    </a:p>
                  </a:txBody>
                  <a:tcPr marT="9525" marB="0" marR="9525" marL="9525" anchor="ct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grpSp>
        <p:nvGrpSpPr>
          <p:cNvPr id="189" name="Google Shape;189;p7"/>
          <p:cNvGrpSpPr/>
          <p:nvPr/>
        </p:nvGrpSpPr>
        <p:grpSpPr>
          <a:xfrm rot="10800000">
            <a:off x="412150" y="-10161"/>
            <a:ext cx="1586001" cy="1585999"/>
            <a:chOff x="992038" y="1647645"/>
            <a:chExt cx="1561383" cy="1561382"/>
          </a:xfrm>
        </p:grpSpPr>
        <p:sp>
          <p:nvSpPr>
            <p:cNvPr id="190" name="Google Shape;190;p7"/>
            <p:cNvSpPr/>
            <p:nvPr/>
          </p:nvSpPr>
          <p:spPr>
            <a:xfrm>
              <a:off x="992038" y="1647645"/>
              <a:ext cx="1561381" cy="1561381"/>
            </a:xfrm>
            <a:prstGeom prst="ellipse">
              <a:avLst/>
            </a:prstGeom>
            <a:solidFill>
              <a:srgbClr val="35B3B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91" name="Google Shape;191;p7"/>
            <p:cNvSpPr/>
            <p:nvPr/>
          </p:nvSpPr>
          <p:spPr>
            <a:xfrm>
              <a:off x="992040" y="2428336"/>
              <a:ext cx="1561381" cy="780691"/>
            </a:xfrm>
            <a:prstGeom prst="rect">
              <a:avLst/>
            </a:prstGeom>
            <a:solidFill>
              <a:srgbClr val="35B3B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sp>
        <p:nvSpPr>
          <p:cNvPr id="192" name="Google Shape;192;p7"/>
          <p:cNvSpPr txBox="1"/>
          <p:nvPr/>
        </p:nvSpPr>
        <p:spPr>
          <a:xfrm>
            <a:off x="3688597" y="278300"/>
            <a:ext cx="6391108" cy="70784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6000"/>
              <a:buFont typeface="Arial"/>
              <a:buNone/>
            </a:pPr>
            <a:r>
              <a:rPr b="1" i="0" lang="en-US" sz="4000" u="none" cap="none" strike="noStrike">
                <a:solidFill>
                  <a:srgbClr val="262626"/>
                </a:solidFill>
                <a:latin typeface="Poppins"/>
                <a:ea typeface="Poppins"/>
                <a:cs typeface="Poppins"/>
                <a:sym typeface="Poppins"/>
              </a:rPr>
              <a:t>Data Understanding</a:t>
            </a:r>
            <a:endParaRPr b="1" i="0" sz="4000" u="none" cap="none" strike="noStrike">
              <a:solidFill>
                <a:srgbClr val="262626"/>
              </a:solidFill>
              <a:latin typeface="Poppins"/>
              <a:ea typeface="Poppins"/>
              <a:cs typeface="Poppins"/>
              <a:sym typeface="Poppins"/>
            </a:endParaRPr>
          </a:p>
        </p:txBody>
      </p:sp>
      <p:grpSp>
        <p:nvGrpSpPr>
          <p:cNvPr id="193" name="Google Shape;193;p7"/>
          <p:cNvGrpSpPr/>
          <p:nvPr/>
        </p:nvGrpSpPr>
        <p:grpSpPr>
          <a:xfrm rot="10800000">
            <a:off x="10942320" y="-1"/>
            <a:ext cx="1116627" cy="2603811"/>
            <a:chOff x="992038" y="1647645"/>
            <a:chExt cx="1561384" cy="3640917"/>
          </a:xfrm>
        </p:grpSpPr>
        <p:sp>
          <p:nvSpPr>
            <p:cNvPr id="194" name="Google Shape;194;p7"/>
            <p:cNvSpPr/>
            <p:nvPr/>
          </p:nvSpPr>
          <p:spPr>
            <a:xfrm>
              <a:off x="992038" y="1647645"/>
              <a:ext cx="1561381" cy="1561381"/>
            </a:xfrm>
            <a:prstGeom prst="ellipse">
              <a:avLst/>
            </a:prstGeom>
            <a:solidFill>
              <a:srgbClr val="FCD33E"/>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95" name="Google Shape;195;p7"/>
            <p:cNvSpPr/>
            <p:nvPr/>
          </p:nvSpPr>
          <p:spPr>
            <a:xfrm>
              <a:off x="992041" y="2428337"/>
              <a:ext cx="1561381" cy="2860225"/>
            </a:xfrm>
            <a:prstGeom prst="rect">
              <a:avLst/>
            </a:prstGeom>
            <a:solidFill>
              <a:srgbClr val="FCD33E"/>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sp>
        <p:nvSpPr>
          <p:cNvPr id="196" name="Google Shape;196;p7"/>
          <p:cNvSpPr/>
          <p:nvPr/>
        </p:nvSpPr>
        <p:spPr>
          <a:xfrm>
            <a:off x="10942320" y="2763817"/>
            <a:ext cx="1116625" cy="1116625"/>
          </a:xfrm>
          <a:prstGeom prst="ellipse">
            <a:avLst/>
          </a:prstGeom>
          <a:solidFill>
            <a:srgbClr val="FCD33E"/>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nvGrpSpPr>
          <p:cNvPr id="197" name="Google Shape;197;p7"/>
          <p:cNvGrpSpPr/>
          <p:nvPr/>
        </p:nvGrpSpPr>
        <p:grpSpPr>
          <a:xfrm>
            <a:off x="7133070" y="6231374"/>
            <a:ext cx="4962970" cy="460772"/>
            <a:chOff x="1046575" y="142239"/>
            <a:chExt cx="4962970" cy="460772"/>
          </a:xfrm>
        </p:grpSpPr>
        <p:sp>
          <p:nvSpPr>
            <p:cNvPr id="198" name="Google Shape;198;p7"/>
            <p:cNvSpPr/>
            <p:nvPr/>
          </p:nvSpPr>
          <p:spPr>
            <a:xfrm>
              <a:off x="5526945" y="142239"/>
              <a:ext cx="482600" cy="460772"/>
            </a:xfrm>
            <a:prstGeom prst="flowChartInputOutput">
              <a:avLst/>
            </a:prstGeom>
            <a:solidFill>
              <a:srgbClr val="D8D8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99" name="Google Shape;199;p7"/>
            <p:cNvSpPr/>
            <p:nvPr/>
          </p:nvSpPr>
          <p:spPr>
            <a:xfrm>
              <a:off x="1046575" y="142239"/>
              <a:ext cx="482600" cy="460772"/>
            </a:xfrm>
            <a:prstGeom prst="flowChartInputOutput">
              <a:avLst/>
            </a:prstGeom>
            <a:solidFill>
              <a:srgbClr val="D8D8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00" name="Google Shape;200;p7"/>
            <p:cNvSpPr/>
            <p:nvPr/>
          </p:nvSpPr>
          <p:spPr>
            <a:xfrm>
              <a:off x="1381760" y="142239"/>
              <a:ext cx="3810000" cy="460772"/>
            </a:xfrm>
            <a:prstGeom prst="rect">
              <a:avLst/>
            </a:prstGeom>
            <a:solidFill>
              <a:srgbClr val="D8D8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262626"/>
                  </a:solidFill>
                  <a:latin typeface="Poppins"/>
                  <a:ea typeface="Poppins"/>
                  <a:cs typeface="Poppins"/>
                  <a:sym typeface="Poppins"/>
                </a:rPr>
                <a:t>SIB Data Analytics</a:t>
              </a:r>
              <a:endParaRPr b="0" i="0" sz="1800" u="none" cap="none" strike="noStrike">
                <a:solidFill>
                  <a:srgbClr val="262626"/>
                </a:solidFill>
                <a:latin typeface="Poppins"/>
                <a:ea typeface="Poppins"/>
                <a:cs typeface="Poppins"/>
                <a:sym typeface="Poppins"/>
              </a:endParaRPr>
            </a:p>
          </p:txBody>
        </p:sp>
        <p:sp>
          <p:nvSpPr>
            <p:cNvPr id="201" name="Google Shape;201;p7"/>
            <p:cNvSpPr/>
            <p:nvPr/>
          </p:nvSpPr>
          <p:spPr>
            <a:xfrm>
              <a:off x="5058768" y="142239"/>
              <a:ext cx="482600" cy="460772"/>
            </a:xfrm>
            <a:prstGeom prst="flowChartInputOutput">
              <a:avLst/>
            </a:prstGeom>
            <a:solidFill>
              <a:srgbClr val="D8D8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graphicFrame>
        <p:nvGraphicFramePr>
          <p:cNvPr id="202" name="Google Shape;202;p7"/>
          <p:cNvGraphicFramePr/>
          <p:nvPr/>
        </p:nvGraphicFramePr>
        <p:xfrm>
          <a:off x="1093537" y="1838769"/>
          <a:ext cx="3000000" cy="3000000"/>
        </p:xfrm>
        <a:graphic>
          <a:graphicData uri="http://schemas.openxmlformats.org/drawingml/2006/table">
            <a:tbl>
              <a:tblPr bandRow="1" firstRow="1">
                <a:noFill/>
                <a:tableStyleId>{13F79CAD-C442-4763-9FAC-D96B2375B6A9}</a:tableStyleId>
              </a:tblPr>
              <a:tblGrid>
                <a:gridCol w="940250"/>
                <a:gridCol w="2875100"/>
                <a:gridCol w="5510475"/>
              </a:tblGrid>
              <a:tr h="370850">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19</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avg_cars_at home(approx)</a:t>
                      </a:r>
                      <a:endParaRPr sz="1400" u="none" cap="none" strike="noStrike"/>
                    </a:p>
                  </a:txBody>
                  <a:tcPr marT="45725" marB="45725" marR="91450" marL="91450"/>
                </a:tc>
                <a:tc>
                  <a:txBody>
                    <a:bodyPr/>
                    <a:lstStyle/>
                    <a:p>
                      <a:pPr indent="0" lvl="0" marL="0" rtl="0" algn="l">
                        <a:spcBef>
                          <a:spcPts val="0"/>
                        </a:spcBef>
                        <a:spcAft>
                          <a:spcPts val="0"/>
                        </a:spcAft>
                        <a:buClr>
                          <a:schemeClr val="dk1"/>
                        </a:buClr>
                        <a:buSzPts val="1400"/>
                        <a:buFont typeface="Arial"/>
                        <a:buNone/>
                      </a:pPr>
                      <a:r>
                        <a:rPr lang="en-US">
                          <a:solidFill>
                            <a:srgbClr val="5F6368"/>
                          </a:solidFill>
                          <a:latin typeface="Calibri"/>
                          <a:ea typeface="Calibri"/>
                          <a:cs typeface="Calibri"/>
                          <a:sym typeface="Calibri"/>
                        </a:rPr>
                        <a:t>Rata – rata mobil dirumah (perkiraan)</a:t>
                      </a:r>
                      <a:endParaRPr>
                        <a:solidFill>
                          <a:srgbClr val="5F6368"/>
                        </a:solidFill>
                        <a:latin typeface="Calibri"/>
                        <a:ea typeface="Calibri"/>
                        <a:cs typeface="Calibri"/>
                        <a:sym typeface="Calibri"/>
                      </a:endParaRPr>
                    </a:p>
                  </a:txBody>
                  <a:tcPr marT="9525" marB="0" marR="9525" marL="9525" anchor="ctr"/>
                </a:tc>
              </a:tr>
              <a:tr h="37085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20</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brand_name</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5F6368"/>
                          </a:solidFill>
                          <a:latin typeface="Calibri"/>
                          <a:ea typeface="Calibri"/>
                          <a:cs typeface="Calibri"/>
                          <a:sym typeface="Calibri"/>
                        </a:rPr>
                        <a:t>Nama Merek Produk</a:t>
                      </a:r>
                      <a:endParaRPr b="0" i="0" sz="1400" u="none" cap="none" strike="noStrike">
                        <a:solidFill>
                          <a:srgbClr val="5F6368"/>
                        </a:solidFill>
                        <a:latin typeface="Calibri"/>
                        <a:ea typeface="Calibri"/>
                        <a:cs typeface="Calibri"/>
                        <a:sym typeface="Calibri"/>
                      </a:endParaRPr>
                    </a:p>
                  </a:txBody>
                  <a:tcPr marT="9525" marB="0" marR="9525" marL="9525" anchor="ctr"/>
                </a:tc>
              </a:tr>
              <a:tr h="37085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21</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SRP</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solidFill>
                            <a:srgbClr val="5F6368"/>
                          </a:solidFill>
                          <a:latin typeface="Calibri"/>
                          <a:ea typeface="Calibri"/>
                          <a:cs typeface="Calibri"/>
                          <a:sym typeface="Calibri"/>
                        </a:rPr>
                        <a:t>Rekomendasi harga eceran</a:t>
                      </a:r>
                      <a:endParaRPr sz="1400" u="none" cap="none" strike="noStrike"/>
                    </a:p>
                  </a:txBody>
                  <a:tcPr marT="9525" marB="0" marR="9525" marL="9525" anchor="ctr"/>
                </a:tc>
              </a:tr>
              <a:tr h="37085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22</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gross_weight</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a:solidFill>
                            <a:srgbClr val="5F6368"/>
                          </a:solidFill>
                          <a:latin typeface="Calibri"/>
                          <a:ea typeface="Calibri"/>
                          <a:cs typeface="Calibri"/>
                          <a:sym typeface="Calibri"/>
                        </a:rPr>
                        <a:t>Berat kotor setiap item</a:t>
                      </a:r>
                      <a:endParaRPr sz="1400" u="none" cap="none" strike="noStrike"/>
                    </a:p>
                  </a:txBody>
                  <a:tcPr marT="9525" marB="0" marR="9525" marL="9525" anchor="ctr"/>
                </a:tc>
              </a:tr>
              <a:tr h="37085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23</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net_weight</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a:solidFill>
                            <a:srgbClr val="5F6368"/>
                          </a:solidFill>
                          <a:latin typeface="Calibri"/>
                          <a:ea typeface="Calibri"/>
                          <a:cs typeface="Calibri"/>
                          <a:sym typeface="Calibri"/>
                        </a:rPr>
                        <a:t>Berat bersih setiap item</a:t>
                      </a:r>
                      <a:endParaRPr sz="1400" u="none" cap="none" strike="noStrike"/>
                    </a:p>
                  </a:txBody>
                  <a:tcPr marT="9525" marB="0" marR="9525" marL="9525" anchor="ctr"/>
                </a:tc>
              </a:tr>
              <a:tr h="37085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24</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recyclable_package</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a:solidFill>
                            <a:srgbClr val="5F6368"/>
                          </a:solidFill>
                          <a:latin typeface="Calibri"/>
                          <a:ea typeface="Calibri"/>
                          <a:cs typeface="Calibri"/>
                          <a:sym typeface="Calibri"/>
                        </a:rPr>
                        <a:t>Makan kemasan daur ulang</a:t>
                      </a:r>
                      <a:endParaRPr sz="1400" u="none" cap="none" strike="noStrike"/>
                    </a:p>
                  </a:txBody>
                  <a:tcPr marT="9525" marB="0" marR="9525" marL="9525" anchor="ctr"/>
                </a:tc>
              </a:tr>
              <a:tr h="37085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25</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600"/>
                        <a:buFont typeface="Arial"/>
                        <a:buNone/>
                      </a:pPr>
                      <a:r>
                        <a:rPr lang="en-US" sz="1600" u="none" cap="none" strike="noStrike">
                          <a:solidFill>
                            <a:srgbClr val="000000"/>
                          </a:solidFill>
                          <a:latin typeface="Calibri"/>
                          <a:ea typeface="Calibri"/>
                          <a:cs typeface="Calibri"/>
                          <a:sym typeface="Calibri"/>
                        </a:rPr>
                        <a:t>  </a:t>
                      </a:r>
                      <a:r>
                        <a:rPr b="0" i="0" lang="en-US" sz="1600" u="none" cap="none" strike="noStrike">
                          <a:solidFill>
                            <a:srgbClr val="000000"/>
                          </a:solidFill>
                          <a:latin typeface="Calibri"/>
                          <a:ea typeface="Calibri"/>
                          <a:cs typeface="Calibri"/>
                          <a:sym typeface="Calibri"/>
                        </a:rPr>
                        <a:t>low_fat</a:t>
                      </a:r>
                      <a:endParaRPr sz="1400" u="none" cap="none" strike="noStrike"/>
                    </a:p>
                  </a:txBody>
                  <a:tcPr marT="9525" marB="0" marR="9525" marL="9525" anchor="b"/>
                </a:tc>
                <a:tc>
                  <a:txBody>
                    <a:bodyPr/>
                    <a:lstStyle/>
                    <a:p>
                      <a:pPr indent="0" lvl="0" marL="0" marR="0" rtl="0" algn="l">
                        <a:lnSpc>
                          <a:spcPct val="100000"/>
                        </a:lnSpc>
                        <a:spcBef>
                          <a:spcPts val="0"/>
                        </a:spcBef>
                        <a:spcAft>
                          <a:spcPts val="0"/>
                        </a:spcAft>
                        <a:buClr>
                          <a:srgbClr val="000000"/>
                        </a:buClr>
                        <a:buSzPts val="1400"/>
                        <a:buFont typeface="Arial"/>
                        <a:buNone/>
                      </a:pPr>
                      <a:r>
                        <a:rPr lang="en-US">
                          <a:solidFill>
                            <a:srgbClr val="5F6368"/>
                          </a:solidFill>
                          <a:latin typeface="Calibri"/>
                          <a:ea typeface="Calibri"/>
                          <a:cs typeface="Calibri"/>
                          <a:sym typeface="Calibri"/>
                        </a:rPr>
                        <a:t>Makanan rendah lemak</a:t>
                      </a:r>
                      <a:endParaRPr sz="1400" u="none" cap="none" strike="noStrike"/>
                    </a:p>
                  </a:txBody>
                  <a:tcPr marT="9525" marB="0" marR="9525" marL="9525" anchor="ctr"/>
                </a:tc>
              </a:tr>
              <a:tr h="37085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26</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600"/>
                        <a:buFont typeface="Arial"/>
                        <a:buNone/>
                      </a:pPr>
                      <a:r>
                        <a:rPr lang="en-US" sz="1600" u="none" cap="none" strike="noStrike">
                          <a:solidFill>
                            <a:srgbClr val="000000"/>
                          </a:solidFill>
                          <a:latin typeface="Calibri"/>
                          <a:ea typeface="Calibri"/>
                          <a:cs typeface="Calibri"/>
                          <a:sym typeface="Calibri"/>
                        </a:rPr>
                        <a:t> </a:t>
                      </a:r>
                      <a:r>
                        <a:rPr b="0" i="0" lang="en-US" sz="1600" u="none" cap="none" strike="noStrike">
                          <a:solidFill>
                            <a:srgbClr val="000000"/>
                          </a:solidFill>
                          <a:latin typeface="Calibri"/>
                          <a:ea typeface="Calibri"/>
                          <a:cs typeface="Calibri"/>
                          <a:sym typeface="Calibri"/>
                        </a:rPr>
                        <a:t>units_per_case</a:t>
                      </a:r>
                      <a:endParaRPr sz="1400" u="none" cap="none" strike="noStrike"/>
                    </a:p>
                  </a:txBody>
                  <a:tcPr marT="9525" marB="0" marR="9525" marL="9525" anchor="b"/>
                </a:tc>
                <a:tc>
                  <a:txBody>
                    <a:bodyPr/>
                    <a:lstStyle/>
                    <a:p>
                      <a:pPr indent="0" lvl="0" marL="0" marR="0" rtl="0" algn="l">
                        <a:lnSpc>
                          <a:spcPct val="100000"/>
                        </a:lnSpc>
                        <a:spcBef>
                          <a:spcPts val="0"/>
                        </a:spcBef>
                        <a:spcAft>
                          <a:spcPts val="0"/>
                        </a:spcAft>
                        <a:buClr>
                          <a:srgbClr val="000000"/>
                        </a:buClr>
                        <a:buSzPts val="1400"/>
                        <a:buFont typeface="Arial"/>
                        <a:buNone/>
                      </a:pPr>
                      <a:r>
                        <a:rPr lang="en-US">
                          <a:solidFill>
                            <a:srgbClr val="5F6368"/>
                          </a:solidFill>
                          <a:latin typeface="Calibri"/>
                          <a:ea typeface="Calibri"/>
                          <a:cs typeface="Calibri"/>
                          <a:sym typeface="Calibri"/>
                        </a:rPr>
                        <a:t>Barang yang tersedia di rak toko</a:t>
                      </a:r>
                      <a:endParaRPr sz="1400" u="none" cap="none" strike="noStrike"/>
                    </a:p>
                  </a:txBody>
                  <a:tcPr marT="9525" marB="0" marR="9525" marL="9525" anchor="ctr"/>
                </a:tc>
              </a:tr>
              <a:tr h="37085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27</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600"/>
                        <a:buFont typeface="Arial"/>
                        <a:buNone/>
                      </a:pPr>
                      <a:r>
                        <a:rPr lang="en-US" sz="1600" u="none" cap="none" strike="noStrike">
                          <a:solidFill>
                            <a:srgbClr val="000000"/>
                          </a:solidFill>
                          <a:latin typeface="Calibri"/>
                          <a:ea typeface="Calibri"/>
                          <a:cs typeface="Calibri"/>
                          <a:sym typeface="Calibri"/>
                        </a:rPr>
                        <a:t> </a:t>
                      </a:r>
                      <a:r>
                        <a:rPr b="0" i="0" lang="en-US" sz="1600" u="none" cap="none" strike="noStrike">
                          <a:solidFill>
                            <a:srgbClr val="000000"/>
                          </a:solidFill>
                          <a:latin typeface="Calibri"/>
                          <a:ea typeface="Calibri"/>
                          <a:cs typeface="Calibri"/>
                          <a:sym typeface="Calibri"/>
                        </a:rPr>
                        <a:t>store_type</a:t>
                      </a:r>
                      <a:endParaRPr sz="1400" u="none" cap="none" strike="noStrike"/>
                    </a:p>
                  </a:txBody>
                  <a:tcPr marT="9525" marB="0" marR="9525" marL="9525" anchor="b"/>
                </a:tc>
                <a:tc>
                  <a:txBody>
                    <a:bodyPr/>
                    <a:lstStyle/>
                    <a:p>
                      <a:pPr indent="0" lvl="0" marL="0" marR="0" rtl="0" algn="l">
                        <a:lnSpc>
                          <a:spcPct val="100000"/>
                        </a:lnSpc>
                        <a:spcBef>
                          <a:spcPts val="0"/>
                        </a:spcBef>
                        <a:spcAft>
                          <a:spcPts val="0"/>
                        </a:spcAft>
                        <a:buClr>
                          <a:srgbClr val="000000"/>
                        </a:buClr>
                        <a:buSzPts val="1400"/>
                        <a:buFont typeface="Arial"/>
                        <a:buNone/>
                      </a:pPr>
                      <a:r>
                        <a:rPr lang="en-US">
                          <a:solidFill>
                            <a:srgbClr val="5F6368"/>
                          </a:solidFill>
                          <a:latin typeface="Calibri"/>
                          <a:ea typeface="Calibri"/>
                          <a:cs typeface="Calibri"/>
                          <a:sym typeface="Calibri"/>
                        </a:rPr>
                        <a:t>Tipe toko</a:t>
                      </a:r>
                      <a:endParaRPr sz="1400" u="none" cap="none" strike="noStrike"/>
                    </a:p>
                  </a:txBody>
                  <a:tcPr marT="9525" marB="0" marR="9525" marL="9525" anchor="ctr"/>
                </a:tc>
              </a:tr>
              <a:tr h="37085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28</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600"/>
                        <a:buFont typeface="Arial"/>
                        <a:buNone/>
                      </a:pPr>
                      <a:r>
                        <a:rPr lang="en-US" sz="1600" u="none" cap="none" strike="noStrike">
                          <a:solidFill>
                            <a:srgbClr val="000000"/>
                          </a:solidFill>
                          <a:latin typeface="Calibri"/>
                          <a:ea typeface="Calibri"/>
                          <a:cs typeface="Calibri"/>
                          <a:sym typeface="Calibri"/>
                        </a:rPr>
                        <a:t> </a:t>
                      </a:r>
                      <a:r>
                        <a:rPr b="0" i="0" lang="en-US" sz="1600" u="none" cap="none" strike="noStrike">
                          <a:solidFill>
                            <a:srgbClr val="000000"/>
                          </a:solidFill>
                          <a:latin typeface="Calibri"/>
                          <a:ea typeface="Calibri"/>
                          <a:cs typeface="Calibri"/>
                          <a:sym typeface="Calibri"/>
                        </a:rPr>
                        <a:t>store_city</a:t>
                      </a:r>
                      <a:endParaRPr sz="1400" u="none" cap="none" strike="noStrike"/>
                    </a:p>
                  </a:txBody>
                  <a:tcPr marT="9525" marB="0" marR="9525" marL="9525" anchor="b"/>
                </a:tc>
                <a:tc>
                  <a:txBody>
                    <a:bodyPr/>
                    <a:lstStyle/>
                    <a:p>
                      <a:pPr indent="0" lvl="0" marL="0" marR="0" rtl="0" algn="l">
                        <a:lnSpc>
                          <a:spcPct val="100000"/>
                        </a:lnSpc>
                        <a:spcBef>
                          <a:spcPts val="0"/>
                        </a:spcBef>
                        <a:spcAft>
                          <a:spcPts val="0"/>
                        </a:spcAft>
                        <a:buClr>
                          <a:srgbClr val="000000"/>
                        </a:buClr>
                        <a:buSzPts val="1400"/>
                        <a:buFont typeface="Arial"/>
                        <a:buNone/>
                      </a:pPr>
                      <a:r>
                        <a:rPr lang="en-US">
                          <a:solidFill>
                            <a:srgbClr val="5F6368"/>
                          </a:solidFill>
                          <a:latin typeface="Calibri"/>
                          <a:ea typeface="Calibri"/>
                          <a:cs typeface="Calibri"/>
                          <a:sym typeface="Calibri"/>
                        </a:rPr>
                        <a:t>Toko yang tersedia di kota</a:t>
                      </a:r>
                      <a:endParaRPr sz="1400" u="none" cap="none" strike="noStrike"/>
                    </a:p>
                  </a:txBody>
                  <a:tcPr marT="9525" marB="0" marR="9525" marL="9525" anchor="ctr"/>
                </a:tc>
              </a:tr>
              <a:tr h="37085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29</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600"/>
                        <a:buFont typeface="Arial"/>
                        <a:buNone/>
                      </a:pPr>
                      <a:r>
                        <a:rPr lang="en-US" sz="1600" u="none" cap="none" strike="noStrike">
                          <a:solidFill>
                            <a:srgbClr val="000000"/>
                          </a:solidFill>
                          <a:latin typeface="Calibri"/>
                          <a:ea typeface="Calibri"/>
                          <a:cs typeface="Calibri"/>
                          <a:sym typeface="Calibri"/>
                        </a:rPr>
                        <a:t> </a:t>
                      </a:r>
                      <a:r>
                        <a:rPr b="0" i="0" lang="en-US" sz="1600" u="none" cap="none" strike="noStrike">
                          <a:solidFill>
                            <a:srgbClr val="000000"/>
                          </a:solidFill>
                          <a:latin typeface="Calibri"/>
                          <a:ea typeface="Calibri"/>
                          <a:cs typeface="Calibri"/>
                          <a:sym typeface="Calibri"/>
                        </a:rPr>
                        <a:t>store_state</a:t>
                      </a:r>
                      <a:endParaRPr b="0" i="0" sz="1600" u="none" cap="none" strike="noStrike">
                        <a:solidFill>
                          <a:srgbClr val="000000"/>
                        </a:solidFill>
                        <a:latin typeface="Calibri"/>
                        <a:ea typeface="Calibri"/>
                        <a:cs typeface="Calibri"/>
                        <a:sym typeface="Calibri"/>
                      </a:endParaRPr>
                    </a:p>
                  </a:txBody>
                  <a:tcPr marT="9525" marB="0" marR="9525" marL="9525" anchor="b"/>
                </a:tc>
                <a:tc>
                  <a:txBody>
                    <a:bodyPr/>
                    <a:lstStyle/>
                    <a:p>
                      <a:pPr indent="0" lvl="0" marL="0" marR="0" rtl="0" algn="l">
                        <a:lnSpc>
                          <a:spcPct val="100000"/>
                        </a:lnSpc>
                        <a:spcBef>
                          <a:spcPts val="0"/>
                        </a:spcBef>
                        <a:spcAft>
                          <a:spcPts val="0"/>
                        </a:spcAft>
                        <a:buClr>
                          <a:srgbClr val="000000"/>
                        </a:buClr>
                        <a:buSzPts val="1400"/>
                        <a:buFont typeface="Arial"/>
                        <a:buNone/>
                      </a:pPr>
                      <a:r>
                        <a:rPr lang="en-US">
                          <a:solidFill>
                            <a:srgbClr val="5F6368"/>
                          </a:solidFill>
                          <a:latin typeface="Calibri"/>
                          <a:ea typeface="Calibri"/>
                          <a:cs typeface="Calibri"/>
                          <a:sym typeface="Calibri"/>
                        </a:rPr>
                        <a:t>Toko yang hadir di negara</a:t>
                      </a:r>
                      <a:endParaRPr sz="1400" u="none" cap="none" strike="noStrike"/>
                    </a:p>
                  </a:txBody>
                  <a:tcPr marT="9525" marB="0" marR="9525" marL="9525" anchor="ct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grpSp>
        <p:nvGrpSpPr>
          <p:cNvPr id="207" name="Google Shape;207;p8"/>
          <p:cNvGrpSpPr/>
          <p:nvPr/>
        </p:nvGrpSpPr>
        <p:grpSpPr>
          <a:xfrm rot="10800000">
            <a:off x="412150" y="-10161"/>
            <a:ext cx="1586001" cy="1585999"/>
            <a:chOff x="992038" y="1647645"/>
            <a:chExt cx="1561383" cy="1561382"/>
          </a:xfrm>
        </p:grpSpPr>
        <p:sp>
          <p:nvSpPr>
            <p:cNvPr id="208" name="Google Shape;208;p8"/>
            <p:cNvSpPr/>
            <p:nvPr/>
          </p:nvSpPr>
          <p:spPr>
            <a:xfrm>
              <a:off x="992038" y="1647645"/>
              <a:ext cx="1561381" cy="1561381"/>
            </a:xfrm>
            <a:prstGeom prst="ellipse">
              <a:avLst/>
            </a:prstGeom>
            <a:solidFill>
              <a:srgbClr val="35B3B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09" name="Google Shape;209;p8"/>
            <p:cNvSpPr/>
            <p:nvPr/>
          </p:nvSpPr>
          <p:spPr>
            <a:xfrm>
              <a:off x="992040" y="2428336"/>
              <a:ext cx="1561381" cy="780691"/>
            </a:xfrm>
            <a:prstGeom prst="rect">
              <a:avLst/>
            </a:prstGeom>
            <a:solidFill>
              <a:srgbClr val="35B3B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sp>
        <p:nvSpPr>
          <p:cNvPr id="210" name="Google Shape;210;p8"/>
          <p:cNvSpPr txBox="1"/>
          <p:nvPr/>
        </p:nvSpPr>
        <p:spPr>
          <a:xfrm>
            <a:off x="3688597" y="278300"/>
            <a:ext cx="6391108" cy="70784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6000"/>
              <a:buFont typeface="Arial"/>
              <a:buNone/>
            </a:pPr>
            <a:r>
              <a:rPr b="1" i="0" lang="en-US" sz="4000" u="none" cap="none" strike="noStrike">
                <a:solidFill>
                  <a:srgbClr val="262626"/>
                </a:solidFill>
                <a:latin typeface="Poppins"/>
                <a:ea typeface="Poppins"/>
                <a:cs typeface="Poppins"/>
                <a:sym typeface="Poppins"/>
              </a:rPr>
              <a:t>Data Understanding</a:t>
            </a:r>
            <a:endParaRPr b="1" i="0" sz="4000" u="none" cap="none" strike="noStrike">
              <a:solidFill>
                <a:srgbClr val="262626"/>
              </a:solidFill>
              <a:latin typeface="Poppins"/>
              <a:ea typeface="Poppins"/>
              <a:cs typeface="Poppins"/>
              <a:sym typeface="Poppins"/>
            </a:endParaRPr>
          </a:p>
        </p:txBody>
      </p:sp>
      <p:grpSp>
        <p:nvGrpSpPr>
          <p:cNvPr id="211" name="Google Shape;211;p8"/>
          <p:cNvGrpSpPr/>
          <p:nvPr/>
        </p:nvGrpSpPr>
        <p:grpSpPr>
          <a:xfrm rot="10800000">
            <a:off x="10942320" y="-1"/>
            <a:ext cx="1116627" cy="2603811"/>
            <a:chOff x="992038" y="1647645"/>
            <a:chExt cx="1561384" cy="3640917"/>
          </a:xfrm>
        </p:grpSpPr>
        <p:sp>
          <p:nvSpPr>
            <p:cNvPr id="212" name="Google Shape;212;p8"/>
            <p:cNvSpPr/>
            <p:nvPr/>
          </p:nvSpPr>
          <p:spPr>
            <a:xfrm>
              <a:off x="992038" y="1647645"/>
              <a:ext cx="1561381" cy="1561381"/>
            </a:xfrm>
            <a:prstGeom prst="ellipse">
              <a:avLst/>
            </a:prstGeom>
            <a:solidFill>
              <a:srgbClr val="FCD33E"/>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13" name="Google Shape;213;p8"/>
            <p:cNvSpPr/>
            <p:nvPr/>
          </p:nvSpPr>
          <p:spPr>
            <a:xfrm>
              <a:off x="992041" y="2428337"/>
              <a:ext cx="1561381" cy="2860225"/>
            </a:xfrm>
            <a:prstGeom prst="rect">
              <a:avLst/>
            </a:prstGeom>
            <a:solidFill>
              <a:srgbClr val="FCD33E"/>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sp>
        <p:nvSpPr>
          <p:cNvPr id="214" name="Google Shape;214;p8"/>
          <p:cNvSpPr/>
          <p:nvPr/>
        </p:nvSpPr>
        <p:spPr>
          <a:xfrm>
            <a:off x="10942320" y="2763817"/>
            <a:ext cx="1116625" cy="1116625"/>
          </a:xfrm>
          <a:prstGeom prst="ellipse">
            <a:avLst/>
          </a:prstGeom>
          <a:solidFill>
            <a:srgbClr val="FCD33E"/>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nvGrpSpPr>
          <p:cNvPr id="215" name="Google Shape;215;p8"/>
          <p:cNvGrpSpPr/>
          <p:nvPr/>
        </p:nvGrpSpPr>
        <p:grpSpPr>
          <a:xfrm>
            <a:off x="7133070" y="6231374"/>
            <a:ext cx="4962970" cy="460772"/>
            <a:chOff x="1046575" y="142239"/>
            <a:chExt cx="4962970" cy="460772"/>
          </a:xfrm>
        </p:grpSpPr>
        <p:sp>
          <p:nvSpPr>
            <p:cNvPr id="216" name="Google Shape;216;p8"/>
            <p:cNvSpPr/>
            <p:nvPr/>
          </p:nvSpPr>
          <p:spPr>
            <a:xfrm>
              <a:off x="5526945" y="142239"/>
              <a:ext cx="482600" cy="460772"/>
            </a:xfrm>
            <a:prstGeom prst="flowChartInputOutput">
              <a:avLst/>
            </a:prstGeom>
            <a:solidFill>
              <a:srgbClr val="D8D8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17" name="Google Shape;217;p8"/>
            <p:cNvSpPr/>
            <p:nvPr/>
          </p:nvSpPr>
          <p:spPr>
            <a:xfrm>
              <a:off x="1046575" y="142239"/>
              <a:ext cx="482600" cy="460772"/>
            </a:xfrm>
            <a:prstGeom prst="flowChartInputOutput">
              <a:avLst/>
            </a:prstGeom>
            <a:solidFill>
              <a:srgbClr val="D8D8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18" name="Google Shape;218;p8"/>
            <p:cNvSpPr/>
            <p:nvPr/>
          </p:nvSpPr>
          <p:spPr>
            <a:xfrm>
              <a:off x="1381760" y="142239"/>
              <a:ext cx="3810000" cy="460772"/>
            </a:xfrm>
            <a:prstGeom prst="rect">
              <a:avLst/>
            </a:prstGeom>
            <a:solidFill>
              <a:srgbClr val="D8D8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262626"/>
                  </a:solidFill>
                  <a:latin typeface="Poppins"/>
                  <a:ea typeface="Poppins"/>
                  <a:cs typeface="Poppins"/>
                  <a:sym typeface="Poppins"/>
                </a:rPr>
                <a:t>SIB Data Analytics</a:t>
              </a:r>
              <a:endParaRPr b="0" i="0" sz="1800" u="none" cap="none" strike="noStrike">
                <a:solidFill>
                  <a:srgbClr val="262626"/>
                </a:solidFill>
                <a:latin typeface="Poppins"/>
                <a:ea typeface="Poppins"/>
                <a:cs typeface="Poppins"/>
                <a:sym typeface="Poppins"/>
              </a:endParaRPr>
            </a:p>
          </p:txBody>
        </p:sp>
        <p:sp>
          <p:nvSpPr>
            <p:cNvPr id="219" name="Google Shape;219;p8"/>
            <p:cNvSpPr/>
            <p:nvPr/>
          </p:nvSpPr>
          <p:spPr>
            <a:xfrm>
              <a:off x="5058768" y="142239"/>
              <a:ext cx="482600" cy="460772"/>
            </a:xfrm>
            <a:prstGeom prst="flowChartInputOutput">
              <a:avLst/>
            </a:prstGeom>
            <a:solidFill>
              <a:srgbClr val="D8D8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graphicFrame>
        <p:nvGraphicFramePr>
          <p:cNvPr id="220" name="Google Shape;220;p8"/>
          <p:cNvGraphicFramePr/>
          <p:nvPr/>
        </p:nvGraphicFramePr>
        <p:xfrm>
          <a:off x="1093537" y="1838769"/>
          <a:ext cx="3000000" cy="3000000"/>
        </p:xfrm>
        <a:graphic>
          <a:graphicData uri="http://schemas.openxmlformats.org/drawingml/2006/table">
            <a:tbl>
              <a:tblPr bandRow="1" firstRow="1">
                <a:noFill/>
                <a:tableStyleId>{13F79CAD-C442-4763-9FAC-D96B2375B6A9}</a:tableStyleId>
              </a:tblPr>
              <a:tblGrid>
                <a:gridCol w="940250"/>
                <a:gridCol w="2177275"/>
                <a:gridCol w="6208300"/>
              </a:tblGrid>
              <a:tr h="370850">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30</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600"/>
                        <a:buFont typeface="Arial"/>
                        <a:buNone/>
                      </a:pPr>
                      <a:r>
                        <a:rPr lang="en-US" sz="1600" u="none" cap="none" strike="noStrike">
                          <a:solidFill>
                            <a:srgbClr val="000000"/>
                          </a:solidFill>
                          <a:latin typeface="Calibri"/>
                          <a:ea typeface="Calibri"/>
                          <a:cs typeface="Calibri"/>
                          <a:sym typeface="Calibri"/>
                        </a:rPr>
                        <a:t> </a:t>
                      </a:r>
                      <a:r>
                        <a:rPr b="0" i="0" lang="en-US" sz="1600" u="none" cap="none" strike="noStrike">
                          <a:solidFill>
                            <a:srgbClr val="000000"/>
                          </a:solidFill>
                          <a:latin typeface="Calibri"/>
                          <a:ea typeface="Calibri"/>
                          <a:cs typeface="Calibri"/>
                          <a:sym typeface="Calibri"/>
                        </a:rPr>
                        <a:t>store_sqft</a:t>
                      </a:r>
                      <a:endParaRPr sz="1400" u="none" cap="none" strike="noStrike"/>
                    </a:p>
                  </a:txBody>
                  <a:tcPr marT="9525" marB="0" marR="9525" marL="9525" anchor="b"/>
                </a:tc>
                <a:tc>
                  <a:txBody>
                    <a:bodyPr/>
                    <a:lstStyle/>
                    <a:p>
                      <a:pPr indent="0" lvl="0" marL="0" marR="0" rtl="0" algn="l">
                        <a:lnSpc>
                          <a:spcPct val="100000"/>
                        </a:lnSpc>
                        <a:spcBef>
                          <a:spcPts val="0"/>
                        </a:spcBef>
                        <a:spcAft>
                          <a:spcPts val="0"/>
                        </a:spcAft>
                        <a:buClr>
                          <a:srgbClr val="000000"/>
                        </a:buClr>
                        <a:buSzPts val="1600"/>
                        <a:buFont typeface="Arial"/>
                        <a:buNone/>
                      </a:pPr>
                      <a:r>
                        <a:rPr lang="en-US" sz="1600">
                          <a:solidFill>
                            <a:srgbClr val="5F6368"/>
                          </a:solidFill>
                          <a:latin typeface="Calibri"/>
                          <a:ea typeface="Calibri"/>
                          <a:cs typeface="Calibri"/>
                          <a:sym typeface="Calibri"/>
                        </a:rPr>
                        <a:t>Area Toko Tersedia dalam</a:t>
                      </a:r>
                      <a:r>
                        <a:rPr b="0" i="0" lang="en-US" sz="1600" u="none" cap="none" strike="noStrike">
                          <a:solidFill>
                            <a:srgbClr val="5F6368"/>
                          </a:solidFill>
                          <a:latin typeface="Calibri"/>
                          <a:ea typeface="Calibri"/>
                          <a:cs typeface="Calibri"/>
                          <a:sym typeface="Calibri"/>
                        </a:rPr>
                        <a:t> SQFT</a:t>
                      </a:r>
                      <a:endParaRPr sz="1400" u="none" cap="none" strike="noStrike"/>
                    </a:p>
                  </a:txBody>
                  <a:tcPr marT="9525" marB="0" marR="9525" marL="9525" anchor="ctr"/>
                </a:tc>
              </a:tr>
              <a:tr h="37085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31 </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600"/>
                        <a:buFont typeface="Arial"/>
                        <a:buNone/>
                      </a:pPr>
                      <a:r>
                        <a:rPr lang="en-US" sz="1600" u="none" cap="none" strike="noStrike">
                          <a:solidFill>
                            <a:srgbClr val="000000"/>
                          </a:solidFill>
                          <a:latin typeface="Calibri"/>
                          <a:ea typeface="Calibri"/>
                          <a:cs typeface="Calibri"/>
                          <a:sym typeface="Calibri"/>
                        </a:rPr>
                        <a:t> </a:t>
                      </a:r>
                      <a:r>
                        <a:rPr b="0" i="0" lang="en-US" sz="1600" u="none" cap="none" strike="noStrike">
                          <a:solidFill>
                            <a:srgbClr val="000000"/>
                          </a:solidFill>
                          <a:latin typeface="Calibri"/>
                          <a:ea typeface="Calibri"/>
                          <a:cs typeface="Calibri"/>
                          <a:sym typeface="Calibri"/>
                        </a:rPr>
                        <a:t>grocery_sqft</a:t>
                      </a:r>
                      <a:endParaRPr sz="1400" u="none" cap="none" strike="noStrike"/>
                    </a:p>
                  </a:txBody>
                  <a:tcPr marT="9525" marB="0" marR="9525" marL="9525" anchor="b"/>
                </a:tc>
                <a:tc>
                  <a:txBody>
                    <a:bodyPr/>
                    <a:lstStyle/>
                    <a:p>
                      <a:pPr indent="0" lvl="0" marL="0" marR="0" rtl="0" algn="l">
                        <a:lnSpc>
                          <a:spcPct val="100000"/>
                        </a:lnSpc>
                        <a:spcBef>
                          <a:spcPts val="0"/>
                        </a:spcBef>
                        <a:spcAft>
                          <a:spcPts val="0"/>
                        </a:spcAft>
                        <a:buClr>
                          <a:srgbClr val="000000"/>
                        </a:buClr>
                        <a:buSzPts val="1600"/>
                        <a:buFont typeface="Arial"/>
                        <a:buNone/>
                      </a:pPr>
                      <a:r>
                        <a:rPr lang="en-US" sz="1600">
                          <a:solidFill>
                            <a:srgbClr val="5F6368"/>
                          </a:solidFill>
                          <a:latin typeface="Calibri"/>
                          <a:ea typeface="Calibri"/>
                          <a:cs typeface="Calibri"/>
                          <a:sym typeface="Calibri"/>
                        </a:rPr>
                        <a:t>Area </a:t>
                      </a:r>
                      <a:r>
                        <a:rPr b="0" i="0" lang="en-US" sz="1600" u="none" cap="none" strike="noStrike">
                          <a:solidFill>
                            <a:srgbClr val="5F6368"/>
                          </a:solidFill>
                          <a:latin typeface="Calibri"/>
                          <a:ea typeface="Calibri"/>
                          <a:cs typeface="Calibri"/>
                          <a:sym typeface="Calibri"/>
                        </a:rPr>
                        <a:t>G</a:t>
                      </a:r>
                      <a:r>
                        <a:rPr lang="en-US" sz="1600">
                          <a:solidFill>
                            <a:srgbClr val="5F6368"/>
                          </a:solidFill>
                          <a:latin typeface="Calibri"/>
                          <a:ea typeface="Calibri"/>
                          <a:cs typeface="Calibri"/>
                          <a:sym typeface="Calibri"/>
                        </a:rPr>
                        <a:t>rocery Tersedia dalam</a:t>
                      </a:r>
                      <a:r>
                        <a:rPr b="0" i="0" lang="en-US" sz="1600" u="none" cap="none" strike="noStrike">
                          <a:solidFill>
                            <a:srgbClr val="5F6368"/>
                          </a:solidFill>
                          <a:latin typeface="Calibri"/>
                          <a:ea typeface="Calibri"/>
                          <a:cs typeface="Calibri"/>
                          <a:sym typeface="Calibri"/>
                        </a:rPr>
                        <a:t> SQFT</a:t>
                      </a:r>
                      <a:endParaRPr sz="1400" u="none" cap="none" strike="noStrike"/>
                    </a:p>
                  </a:txBody>
                  <a:tcPr marT="9525" marB="0" marR="9525" marL="9525" anchor="ctr"/>
                </a:tc>
              </a:tr>
              <a:tr h="37085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32</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600"/>
                        <a:buFont typeface="Arial"/>
                        <a:buNone/>
                      </a:pPr>
                      <a:r>
                        <a:rPr lang="en-US" sz="1600" u="none" cap="none" strike="noStrike">
                          <a:solidFill>
                            <a:srgbClr val="000000"/>
                          </a:solidFill>
                          <a:latin typeface="Calibri"/>
                          <a:ea typeface="Calibri"/>
                          <a:cs typeface="Calibri"/>
                          <a:sym typeface="Calibri"/>
                        </a:rPr>
                        <a:t> </a:t>
                      </a:r>
                      <a:r>
                        <a:rPr b="0" i="0" lang="en-US" sz="1600" u="none" cap="none" strike="noStrike">
                          <a:solidFill>
                            <a:srgbClr val="000000"/>
                          </a:solidFill>
                          <a:latin typeface="Calibri"/>
                          <a:ea typeface="Calibri"/>
                          <a:cs typeface="Calibri"/>
                          <a:sym typeface="Calibri"/>
                        </a:rPr>
                        <a:t>frozen_sqft</a:t>
                      </a:r>
                      <a:endParaRPr sz="1400" u="none" cap="none" strike="noStrike"/>
                    </a:p>
                  </a:txBody>
                  <a:tcPr marT="9525" marB="0" marR="9525" marL="9525" anchor="b"/>
                </a:tc>
                <a:tc>
                  <a:txBody>
                    <a:bodyPr/>
                    <a:lstStyle/>
                    <a:p>
                      <a:pPr indent="0" lvl="0" marL="0" marR="0" rtl="0" algn="l">
                        <a:lnSpc>
                          <a:spcPct val="100000"/>
                        </a:lnSpc>
                        <a:spcBef>
                          <a:spcPts val="0"/>
                        </a:spcBef>
                        <a:spcAft>
                          <a:spcPts val="0"/>
                        </a:spcAft>
                        <a:buClr>
                          <a:srgbClr val="000000"/>
                        </a:buClr>
                        <a:buSzPts val="1600"/>
                        <a:buFont typeface="Arial"/>
                        <a:buNone/>
                      </a:pPr>
                      <a:r>
                        <a:rPr lang="en-US" sz="1600">
                          <a:solidFill>
                            <a:srgbClr val="5F6368"/>
                          </a:solidFill>
                          <a:latin typeface="Calibri"/>
                          <a:ea typeface="Calibri"/>
                          <a:cs typeface="Calibri"/>
                          <a:sym typeface="Calibri"/>
                        </a:rPr>
                        <a:t>Area </a:t>
                      </a:r>
                      <a:r>
                        <a:rPr b="0" i="0" lang="en-US" sz="1600" u="none" cap="none" strike="noStrike">
                          <a:solidFill>
                            <a:srgbClr val="5F6368"/>
                          </a:solidFill>
                          <a:latin typeface="Calibri"/>
                          <a:ea typeface="Calibri"/>
                          <a:cs typeface="Calibri"/>
                          <a:sym typeface="Calibri"/>
                        </a:rPr>
                        <a:t>F</a:t>
                      </a:r>
                      <a:r>
                        <a:rPr lang="en-US" sz="1600">
                          <a:solidFill>
                            <a:srgbClr val="5F6368"/>
                          </a:solidFill>
                          <a:latin typeface="Calibri"/>
                          <a:ea typeface="Calibri"/>
                          <a:cs typeface="Calibri"/>
                          <a:sym typeface="Calibri"/>
                        </a:rPr>
                        <a:t>rozen</a:t>
                      </a:r>
                      <a:r>
                        <a:rPr b="0" i="0" lang="en-US" sz="1600" u="none" cap="none" strike="noStrike">
                          <a:solidFill>
                            <a:srgbClr val="5F6368"/>
                          </a:solidFill>
                          <a:latin typeface="Calibri"/>
                          <a:ea typeface="Calibri"/>
                          <a:cs typeface="Calibri"/>
                          <a:sym typeface="Calibri"/>
                        </a:rPr>
                        <a:t> food </a:t>
                      </a:r>
                      <a:r>
                        <a:rPr lang="en-US" sz="1600">
                          <a:solidFill>
                            <a:srgbClr val="5F6368"/>
                          </a:solidFill>
                          <a:latin typeface="Calibri"/>
                          <a:ea typeface="Calibri"/>
                          <a:cs typeface="Calibri"/>
                          <a:sym typeface="Calibri"/>
                        </a:rPr>
                        <a:t>tersedia dalam</a:t>
                      </a:r>
                      <a:r>
                        <a:rPr b="0" i="0" lang="en-US" sz="1600" u="none" cap="none" strike="noStrike">
                          <a:solidFill>
                            <a:srgbClr val="5F6368"/>
                          </a:solidFill>
                          <a:latin typeface="Calibri"/>
                          <a:ea typeface="Calibri"/>
                          <a:cs typeface="Calibri"/>
                          <a:sym typeface="Calibri"/>
                        </a:rPr>
                        <a:t> SQFT</a:t>
                      </a:r>
                      <a:endParaRPr sz="1400" u="none" cap="none" strike="noStrike"/>
                    </a:p>
                  </a:txBody>
                  <a:tcPr marT="9525" marB="0" marR="9525" marL="9525" anchor="ctr"/>
                </a:tc>
              </a:tr>
              <a:tr h="37085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33</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600"/>
                        <a:buFont typeface="Arial"/>
                        <a:buNone/>
                      </a:pPr>
                      <a:r>
                        <a:rPr lang="en-US" sz="1600" u="none" cap="none" strike="noStrike">
                          <a:solidFill>
                            <a:srgbClr val="000000"/>
                          </a:solidFill>
                          <a:latin typeface="Calibri"/>
                          <a:ea typeface="Calibri"/>
                          <a:cs typeface="Calibri"/>
                          <a:sym typeface="Calibri"/>
                        </a:rPr>
                        <a:t> </a:t>
                      </a:r>
                      <a:r>
                        <a:rPr b="0" i="0" lang="en-US" sz="1600" u="none" cap="none" strike="noStrike">
                          <a:solidFill>
                            <a:srgbClr val="000000"/>
                          </a:solidFill>
                          <a:latin typeface="Calibri"/>
                          <a:ea typeface="Calibri"/>
                          <a:cs typeface="Calibri"/>
                          <a:sym typeface="Calibri"/>
                        </a:rPr>
                        <a:t>meat_sqft</a:t>
                      </a:r>
                      <a:endParaRPr sz="1400" u="none" cap="none" strike="noStrike"/>
                    </a:p>
                  </a:txBody>
                  <a:tcPr marT="9525" marB="0" marR="9525" marL="9525" anchor="b"/>
                </a:tc>
                <a:tc>
                  <a:txBody>
                    <a:bodyPr/>
                    <a:lstStyle/>
                    <a:p>
                      <a:pPr indent="0" lvl="0" marL="0" marR="0" rtl="0" algn="l">
                        <a:lnSpc>
                          <a:spcPct val="100000"/>
                        </a:lnSpc>
                        <a:spcBef>
                          <a:spcPts val="0"/>
                        </a:spcBef>
                        <a:spcAft>
                          <a:spcPts val="0"/>
                        </a:spcAft>
                        <a:buClr>
                          <a:srgbClr val="000000"/>
                        </a:buClr>
                        <a:buSzPts val="1600"/>
                        <a:buFont typeface="Arial"/>
                        <a:buNone/>
                      </a:pPr>
                      <a:r>
                        <a:rPr lang="en-US" sz="1600">
                          <a:solidFill>
                            <a:srgbClr val="5F6368"/>
                          </a:solidFill>
                          <a:latin typeface="Calibri"/>
                          <a:ea typeface="Calibri"/>
                          <a:cs typeface="Calibri"/>
                          <a:sym typeface="Calibri"/>
                        </a:rPr>
                        <a:t>Area Daging Tersedia dalam</a:t>
                      </a:r>
                      <a:r>
                        <a:rPr b="0" i="0" lang="en-US" sz="1600" u="none" cap="none" strike="noStrike">
                          <a:solidFill>
                            <a:srgbClr val="5F6368"/>
                          </a:solidFill>
                          <a:latin typeface="Calibri"/>
                          <a:ea typeface="Calibri"/>
                          <a:cs typeface="Calibri"/>
                          <a:sym typeface="Calibri"/>
                        </a:rPr>
                        <a:t> SQFT</a:t>
                      </a:r>
                      <a:endParaRPr sz="1400" u="none" cap="none" strike="noStrike"/>
                    </a:p>
                  </a:txBody>
                  <a:tcPr marT="9525" marB="0" marR="9525" marL="9525" anchor="ctr"/>
                </a:tc>
              </a:tr>
              <a:tr h="37085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34</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600"/>
                        <a:buFont typeface="Arial"/>
                        <a:buNone/>
                      </a:pPr>
                      <a:r>
                        <a:rPr lang="en-US" sz="1600" u="none" cap="none" strike="noStrike">
                          <a:solidFill>
                            <a:srgbClr val="000000"/>
                          </a:solidFill>
                          <a:latin typeface="Calibri"/>
                          <a:ea typeface="Calibri"/>
                          <a:cs typeface="Calibri"/>
                          <a:sym typeface="Calibri"/>
                        </a:rPr>
                        <a:t> </a:t>
                      </a:r>
                      <a:r>
                        <a:rPr b="0" i="0" lang="en-US" sz="1600" u="none" cap="none" strike="noStrike">
                          <a:solidFill>
                            <a:srgbClr val="000000"/>
                          </a:solidFill>
                          <a:latin typeface="Calibri"/>
                          <a:ea typeface="Calibri"/>
                          <a:cs typeface="Calibri"/>
                          <a:sym typeface="Calibri"/>
                        </a:rPr>
                        <a:t>coffee_bar</a:t>
                      </a:r>
                      <a:endParaRPr sz="1400" u="none" cap="none" strike="noStrike"/>
                    </a:p>
                  </a:txBody>
                  <a:tcPr marT="9525" marB="0" marR="9525" marL="9525" anchor="b"/>
                </a:tc>
                <a:tc>
                  <a:txBody>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5F6368"/>
                          </a:solidFill>
                          <a:latin typeface="Calibri"/>
                          <a:ea typeface="Calibri"/>
                          <a:cs typeface="Calibri"/>
                          <a:sym typeface="Calibri"/>
                        </a:rPr>
                        <a:t>C</a:t>
                      </a:r>
                      <a:r>
                        <a:rPr lang="en-US" sz="1600">
                          <a:solidFill>
                            <a:srgbClr val="5F6368"/>
                          </a:solidFill>
                          <a:latin typeface="Calibri"/>
                          <a:ea typeface="Calibri"/>
                          <a:cs typeface="Calibri"/>
                          <a:sym typeface="Calibri"/>
                        </a:rPr>
                        <a:t>offee Bar</a:t>
                      </a:r>
                      <a:r>
                        <a:rPr b="0" i="0" lang="en-US" sz="1600" u="none" cap="none" strike="noStrike">
                          <a:solidFill>
                            <a:srgbClr val="5F6368"/>
                          </a:solidFill>
                          <a:latin typeface="Calibri"/>
                          <a:ea typeface="Calibri"/>
                          <a:cs typeface="Calibri"/>
                          <a:sym typeface="Calibri"/>
                        </a:rPr>
                        <a:t> </a:t>
                      </a:r>
                      <a:r>
                        <a:rPr lang="en-US" sz="1600">
                          <a:solidFill>
                            <a:srgbClr val="5F6368"/>
                          </a:solidFill>
                          <a:latin typeface="Calibri"/>
                          <a:ea typeface="Calibri"/>
                          <a:cs typeface="Calibri"/>
                          <a:sym typeface="Calibri"/>
                        </a:rPr>
                        <a:t>Tersedia di Toko</a:t>
                      </a:r>
                      <a:endParaRPr sz="1400" u="none" cap="none" strike="noStrike"/>
                    </a:p>
                  </a:txBody>
                  <a:tcPr marT="9525" marB="0" marR="9525" marL="9525" anchor="ctr"/>
                </a:tc>
              </a:tr>
              <a:tr h="37085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35</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600"/>
                        <a:buFont typeface="Arial"/>
                        <a:buNone/>
                      </a:pPr>
                      <a:r>
                        <a:rPr lang="en-US" sz="1600" u="none" cap="none" strike="noStrike">
                          <a:solidFill>
                            <a:srgbClr val="000000"/>
                          </a:solidFill>
                          <a:latin typeface="Calibri"/>
                          <a:ea typeface="Calibri"/>
                          <a:cs typeface="Calibri"/>
                          <a:sym typeface="Calibri"/>
                        </a:rPr>
                        <a:t> </a:t>
                      </a:r>
                      <a:r>
                        <a:rPr b="0" i="0" lang="en-US" sz="1600" u="none" cap="none" strike="noStrike">
                          <a:solidFill>
                            <a:srgbClr val="000000"/>
                          </a:solidFill>
                          <a:latin typeface="Calibri"/>
                          <a:ea typeface="Calibri"/>
                          <a:cs typeface="Calibri"/>
                          <a:sym typeface="Calibri"/>
                        </a:rPr>
                        <a:t>video_store</a:t>
                      </a:r>
                      <a:endParaRPr sz="1400" u="none" cap="none" strike="noStrike"/>
                    </a:p>
                  </a:txBody>
                  <a:tcPr marT="9525" marB="0" marR="9525" marL="9525" anchor="b"/>
                </a:tc>
                <a:tc>
                  <a:txBody>
                    <a:bodyPr/>
                    <a:lstStyle/>
                    <a:p>
                      <a:pPr indent="0" lvl="0" marL="0" marR="0" rtl="0" algn="l">
                        <a:lnSpc>
                          <a:spcPct val="100000"/>
                        </a:lnSpc>
                        <a:spcBef>
                          <a:spcPts val="0"/>
                        </a:spcBef>
                        <a:spcAft>
                          <a:spcPts val="0"/>
                        </a:spcAft>
                        <a:buClr>
                          <a:srgbClr val="000000"/>
                        </a:buClr>
                        <a:buSzPts val="1600"/>
                        <a:buFont typeface="Arial"/>
                        <a:buNone/>
                      </a:pPr>
                      <a:r>
                        <a:rPr lang="en-US" sz="1600">
                          <a:solidFill>
                            <a:srgbClr val="5F6368"/>
                          </a:solidFill>
                          <a:latin typeface="Calibri"/>
                          <a:ea typeface="Calibri"/>
                          <a:cs typeface="Calibri"/>
                          <a:sym typeface="Calibri"/>
                        </a:rPr>
                        <a:t>Toko Video</a:t>
                      </a:r>
                      <a:r>
                        <a:rPr b="0" i="0" lang="en-US" sz="1600" u="none" cap="none" strike="noStrike">
                          <a:solidFill>
                            <a:srgbClr val="5F6368"/>
                          </a:solidFill>
                          <a:latin typeface="Calibri"/>
                          <a:ea typeface="Calibri"/>
                          <a:cs typeface="Calibri"/>
                          <a:sym typeface="Calibri"/>
                        </a:rPr>
                        <a:t>/</a:t>
                      </a:r>
                      <a:r>
                        <a:rPr lang="en-US" sz="1600">
                          <a:solidFill>
                            <a:srgbClr val="5F6368"/>
                          </a:solidFill>
                          <a:latin typeface="Calibri"/>
                          <a:ea typeface="Calibri"/>
                          <a:cs typeface="Calibri"/>
                          <a:sym typeface="Calibri"/>
                        </a:rPr>
                        <a:t>Toko Permainan</a:t>
                      </a:r>
                      <a:r>
                        <a:rPr b="0" i="0" lang="en-US" sz="1600" u="none" cap="none" strike="noStrike">
                          <a:solidFill>
                            <a:srgbClr val="5F6368"/>
                          </a:solidFill>
                          <a:latin typeface="Calibri"/>
                          <a:ea typeface="Calibri"/>
                          <a:cs typeface="Calibri"/>
                          <a:sym typeface="Calibri"/>
                        </a:rPr>
                        <a:t> </a:t>
                      </a:r>
                      <a:r>
                        <a:rPr lang="en-US" sz="1600">
                          <a:solidFill>
                            <a:srgbClr val="5F6368"/>
                          </a:solidFill>
                          <a:latin typeface="Calibri"/>
                          <a:ea typeface="Calibri"/>
                          <a:cs typeface="Calibri"/>
                          <a:sym typeface="Calibri"/>
                        </a:rPr>
                        <a:t>tersedia</a:t>
                      </a:r>
                      <a:endParaRPr sz="1400" u="none" cap="none" strike="noStrike"/>
                    </a:p>
                  </a:txBody>
                  <a:tcPr marT="9525" marB="0" marR="9525" marL="9525" anchor="ctr"/>
                </a:tc>
              </a:tr>
              <a:tr h="37085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36</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600"/>
                        <a:buFont typeface="Arial"/>
                        <a:buNone/>
                      </a:pPr>
                      <a:r>
                        <a:rPr lang="en-US" sz="1600" u="none" cap="none" strike="noStrike">
                          <a:solidFill>
                            <a:srgbClr val="000000"/>
                          </a:solidFill>
                          <a:latin typeface="Calibri"/>
                          <a:ea typeface="Calibri"/>
                          <a:cs typeface="Calibri"/>
                          <a:sym typeface="Calibri"/>
                        </a:rPr>
                        <a:t> </a:t>
                      </a:r>
                      <a:r>
                        <a:rPr b="0" i="0" lang="en-US" sz="1600" u="none" cap="none" strike="noStrike">
                          <a:solidFill>
                            <a:srgbClr val="000000"/>
                          </a:solidFill>
                          <a:latin typeface="Calibri"/>
                          <a:ea typeface="Calibri"/>
                          <a:cs typeface="Calibri"/>
                          <a:sym typeface="Calibri"/>
                        </a:rPr>
                        <a:t>salad_bar</a:t>
                      </a:r>
                      <a:endParaRPr sz="1400" u="none" cap="none" strike="noStrike"/>
                    </a:p>
                  </a:txBody>
                  <a:tcPr marT="9525" marB="0" marR="9525" marL="9525" anchor="b"/>
                </a:tc>
                <a:tc>
                  <a:txBody>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5F6368"/>
                          </a:solidFill>
                          <a:latin typeface="Calibri"/>
                          <a:ea typeface="Calibri"/>
                          <a:cs typeface="Calibri"/>
                          <a:sym typeface="Calibri"/>
                        </a:rPr>
                        <a:t>S</a:t>
                      </a:r>
                      <a:r>
                        <a:rPr lang="en-US" sz="1600">
                          <a:solidFill>
                            <a:srgbClr val="5F6368"/>
                          </a:solidFill>
                          <a:latin typeface="Calibri"/>
                          <a:ea typeface="Calibri"/>
                          <a:cs typeface="Calibri"/>
                          <a:sym typeface="Calibri"/>
                        </a:rPr>
                        <a:t>alad Bar Tersedia di Toko</a:t>
                      </a:r>
                      <a:endParaRPr sz="1400" u="none" cap="none" strike="noStrike"/>
                    </a:p>
                  </a:txBody>
                  <a:tcPr marT="9525" marB="0" marR="9525" marL="9525" anchor="ctr"/>
                </a:tc>
              </a:tr>
              <a:tr h="37085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37 </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600"/>
                        <a:buFont typeface="Arial"/>
                        <a:buNone/>
                      </a:pPr>
                      <a:r>
                        <a:rPr lang="en-US" sz="1600" u="none" cap="none" strike="noStrike">
                          <a:solidFill>
                            <a:srgbClr val="000000"/>
                          </a:solidFill>
                          <a:latin typeface="Calibri"/>
                          <a:ea typeface="Calibri"/>
                          <a:cs typeface="Calibri"/>
                          <a:sym typeface="Calibri"/>
                        </a:rPr>
                        <a:t> </a:t>
                      </a:r>
                      <a:r>
                        <a:rPr b="0" i="0" lang="en-US" sz="1600" u="none" cap="none" strike="noStrike">
                          <a:solidFill>
                            <a:srgbClr val="000000"/>
                          </a:solidFill>
                          <a:latin typeface="Calibri"/>
                          <a:ea typeface="Calibri"/>
                          <a:cs typeface="Calibri"/>
                          <a:sym typeface="Calibri"/>
                        </a:rPr>
                        <a:t>prepared_food</a:t>
                      </a:r>
                      <a:endParaRPr sz="1400" u="none" cap="none" strike="noStrike"/>
                    </a:p>
                  </a:txBody>
                  <a:tcPr marT="9525" marB="0" marR="9525" marL="9525" anchor="b"/>
                </a:tc>
                <a:tc>
                  <a:txBody>
                    <a:bodyPr/>
                    <a:lstStyle/>
                    <a:p>
                      <a:pPr indent="0" lvl="0" marL="0" marR="0" rtl="0" algn="l">
                        <a:lnSpc>
                          <a:spcPct val="100000"/>
                        </a:lnSpc>
                        <a:spcBef>
                          <a:spcPts val="0"/>
                        </a:spcBef>
                        <a:spcAft>
                          <a:spcPts val="0"/>
                        </a:spcAft>
                        <a:buClr>
                          <a:srgbClr val="000000"/>
                        </a:buClr>
                        <a:buSzPts val="1600"/>
                        <a:buFont typeface="Arial"/>
                        <a:buNone/>
                      </a:pPr>
                      <a:r>
                        <a:rPr lang="en-US" sz="1600">
                          <a:solidFill>
                            <a:srgbClr val="5F6368"/>
                          </a:solidFill>
                          <a:latin typeface="Calibri"/>
                          <a:ea typeface="Calibri"/>
                          <a:cs typeface="Calibri"/>
                          <a:sym typeface="Calibri"/>
                        </a:rPr>
                        <a:t>Makanan yang disiapkan Tersedia di Toko</a:t>
                      </a:r>
                      <a:endParaRPr sz="1400" u="none" cap="none" strike="noStrike"/>
                    </a:p>
                  </a:txBody>
                  <a:tcPr marT="9525" marB="0" marR="9525" marL="9525" anchor="ctr"/>
                </a:tc>
              </a:tr>
              <a:tr h="37085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38</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600"/>
                        <a:buFont typeface="Arial"/>
                        <a:buNone/>
                      </a:pPr>
                      <a:r>
                        <a:rPr lang="en-US" sz="1600" u="none" cap="none" strike="noStrike">
                          <a:solidFill>
                            <a:srgbClr val="000000"/>
                          </a:solidFill>
                          <a:latin typeface="Calibri"/>
                          <a:ea typeface="Calibri"/>
                          <a:cs typeface="Calibri"/>
                          <a:sym typeface="Calibri"/>
                        </a:rPr>
                        <a:t> </a:t>
                      </a:r>
                      <a:r>
                        <a:rPr b="0" i="0" lang="en-US" sz="1600" u="none" cap="none" strike="noStrike">
                          <a:solidFill>
                            <a:srgbClr val="000000"/>
                          </a:solidFill>
                          <a:latin typeface="Calibri"/>
                          <a:ea typeface="Calibri"/>
                          <a:cs typeface="Calibri"/>
                          <a:sym typeface="Calibri"/>
                        </a:rPr>
                        <a:t>florist</a:t>
                      </a:r>
                      <a:endParaRPr sz="1400" u="none" cap="none" strike="noStrike"/>
                    </a:p>
                  </a:txBody>
                  <a:tcPr marT="9525" marB="0" marR="9525" marL="9525" anchor="b"/>
                </a:tc>
                <a:tc>
                  <a:txBody>
                    <a:bodyPr/>
                    <a:lstStyle/>
                    <a:p>
                      <a:pPr indent="0" lvl="0" marL="0" marR="0" rtl="0" algn="l">
                        <a:lnSpc>
                          <a:spcPct val="100000"/>
                        </a:lnSpc>
                        <a:spcBef>
                          <a:spcPts val="0"/>
                        </a:spcBef>
                        <a:spcAft>
                          <a:spcPts val="0"/>
                        </a:spcAft>
                        <a:buClr>
                          <a:srgbClr val="000000"/>
                        </a:buClr>
                        <a:buSzPts val="1600"/>
                        <a:buFont typeface="Arial"/>
                        <a:buNone/>
                      </a:pPr>
                      <a:r>
                        <a:rPr lang="en-US" sz="1600">
                          <a:solidFill>
                            <a:srgbClr val="5F6368"/>
                          </a:solidFill>
                          <a:latin typeface="Calibri"/>
                          <a:ea typeface="Calibri"/>
                          <a:cs typeface="Calibri"/>
                          <a:sym typeface="Calibri"/>
                        </a:rPr>
                        <a:t>Rak Bunga Tersedia di Toko</a:t>
                      </a:r>
                      <a:endParaRPr sz="1400" u="none" cap="none" strike="noStrike"/>
                    </a:p>
                  </a:txBody>
                  <a:tcPr marT="9525" marB="0" marR="9525" marL="9525" anchor="ctr"/>
                </a:tc>
              </a:tr>
              <a:tr h="37085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39</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600"/>
                        <a:buFont typeface="Arial"/>
                        <a:buNone/>
                      </a:pPr>
                      <a:r>
                        <a:rPr lang="en-US" sz="1600" u="none" cap="none" strike="noStrike">
                          <a:solidFill>
                            <a:srgbClr val="000000"/>
                          </a:solidFill>
                          <a:latin typeface="Calibri"/>
                          <a:ea typeface="Calibri"/>
                          <a:cs typeface="Calibri"/>
                          <a:sym typeface="Calibri"/>
                        </a:rPr>
                        <a:t> </a:t>
                      </a:r>
                      <a:r>
                        <a:rPr b="0" i="0" lang="en-US" sz="1600" u="none" cap="none" strike="noStrike">
                          <a:solidFill>
                            <a:srgbClr val="000000"/>
                          </a:solidFill>
                          <a:latin typeface="Calibri"/>
                          <a:ea typeface="Calibri"/>
                          <a:cs typeface="Calibri"/>
                          <a:sym typeface="Calibri"/>
                        </a:rPr>
                        <a:t>media_type</a:t>
                      </a:r>
                      <a:endParaRPr sz="1400" u="none" cap="none" strike="noStrike"/>
                    </a:p>
                  </a:txBody>
                  <a:tcPr marT="9525" marB="0" marR="9525" marL="9525" anchor="b"/>
                </a:tc>
                <a:tc>
                  <a:txBody>
                    <a:bodyPr/>
                    <a:lstStyle/>
                    <a:p>
                      <a:pPr indent="0" lvl="0" marL="0" marR="0" rtl="0" algn="l">
                        <a:lnSpc>
                          <a:spcPct val="100000"/>
                        </a:lnSpc>
                        <a:spcBef>
                          <a:spcPts val="0"/>
                        </a:spcBef>
                        <a:spcAft>
                          <a:spcPts val="0"/>
                        </a:spcAft>
                        <a:buClr>
                          <a:srgbClr val="000000"/>
                        </a:buClr>
                        <a:buSzPts val="1600"/>
                        <a:buFont typeface="Arial"/>
                        <a:buNone/>
                      </a:pPr>
                      <a:r>
                        <a:rPr lang="en-US" sz="1600">
                          <a:solidFill>
                            <a:srgbClr val="5F6368"/>
                          </a:solidFill>
                          <a:latin typeface="Calibri"/>
                          <a:ea typeface="Calibri"/>
                          <a:cs typeface="Calibri"/>
                          <a:sym typeface="Calibri"/>
                        </a:rPr>
                        <a:t>Jenis Media Sumber Media Tersedia disini</a:t>
                      </a:r>
                      <a:endParaRPr sz="1400" u="none" cap="none" strike="noStrike"/>
                    </a:p>
                  </a:txBody>
                  <a:tcPr marT="9525" marB="0" marR="9525" marL="9525" anchor="ctr"/>
                </a:tc>
              </a:tr>
              <a:tr h="37085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40</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600"/>
                        <a:buFont typeface="Arial"/>
                        <a:buNone/>
                      </a:pPr>
                      <a:r>
                        <a:rPr lang="en-US" sz="1600" u="none" cap="none" strike="noStrike">
                          <a:solidFill>
                            <a:srgbClr val="000000"/>
                          </a:solidFill>
                          <a:latin typeface="Calibri"/>
                          <a:ea typeface="Calibri"/>
                          <a:cs typeface="Calibri"/>
                          <a:sym typeface="Calibri"/>
                        </a:rPr>
                        <a:t> </a:t>
                      </a:r>
                      <a:r>
                        <a:rPr b="0" i="0" lang="en-US" sz="1600" u="none" cap="none" strike="noStrike">
                          <a:solidFill>
                            <a:srgbClr val="000000"/>
                          </a:solidFill>
                          <a:latin typeface="Calibri"/>
                          <a:ea typeface="Calibri"/>
                          <a:cs typeface="Calibri"/>
                          <a:sym typeface="Calibri"/>
                        </a:rPr>
                        <a:t>cost</a:t>
                      </a:r>
                      <a:endParaRPr sz="1400" u="none" cap="none" strike="noStrike"/>
                    </a:p>
                  </a:txBody>
                  <a:tcPr marT="9525" marB="0" marR="9525" marL="9525" anchor="b"/>
                </a:tc>
                <a:tc>
                  <a:txBody>
                    <a:bodyPr/>
                    <a:lstStyle/>
                    <a:p>
                      <a:pPr indent="0" lvl="0" marL="0" marR="0" rtl="0" algn="l">
                        <a:lnSpc>
                          <a:spcPct val="100000"/>
                        </a:lnSpc>
                        <a:spcBef>
                          <a:spcPts val="0"/>
                        </a:spcBef>
                        <a:spcAft>
                          <a:spcPts val="0"/>
                        </a:spcAft>
                        <a:buClr>
                          <a:srgbClr val="000000"/>
                        </a:buClr>
                        <a:buSzPts val="1600"/>
                        <a:buFont typeface="Arial"/>
                        <a:buNone/>
                      </a:pPr>
                      <a:r>
                        <a:rPr lang="en-US" sz="1600">
                          <a:solidFill>
                            <a:srgbClr val="5F6368"/>
                          </a:solidFill>
                          <a:latin typeface="Calibri"/>
                          <a:ea typeface="Calibri"/>
                          <a:cs typeface="Calibri"/>
                          <a:sym typeface="Calibri"/>
                        </a:rPr>
                        <a:t>Biaya Untuk Memperoleh Pelanggan dalam Dollar</a:t>
                      </a:r>
                      <a:endParaRPr sz="1400" u="none" cap="none" strike="noStrike"/>
                    </a:p>
                  </a:txBody>
                  <a:tcPr marT="9525" marB="0" marR="9525" marL="9525" anchor="ct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grpSp>
        <p:nvGrpSpPr>
          <p:cNvPr id="225" name="Google Shape;225;p9"/>
          <p:cNvGrpSpPr/>
          <p:nvPr/>
        </p:nvGrpSpPr>
        <p:grpSpPr>
          <a:xfrm>
            <a:off x="242665" y="5495386"/>
            <a:ext cx="1362616" cy="1362614"/>
            <a:chOff x="992038" y="1647645"/>
            <a:chExt cx="1561383" cy="1561382"/>
          </a:xfrm>
        </p:grpSpPr>
        <p:sp>
          <p:nvSpPr>
            <p:cNvPr id="226" name="Google Shape;226;p9"/>
            <p:cNvSpPr/>
            <p:nvPr/>
          </p:nvSpPr>
          <p:spPr>
            <a:xfrm>
              <a:off x="992038" y="1647645"/>
              <a:ext cx="1561381" cy="1561381"/>
            </a:xfrm>
            <a:prstGeom prst="ellipse">
              <a:avLst/>
            </a:prstGeom>
            <a:solidFill>
              <a:srgbClr val="35B3B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27" name="Google Shape;227;p9"/>
            <p:cNvSpPr/>
            <p:nvPr/>
          </p:nvSpPr>
          <p:spPr>
            <a:xfrm>
              <a:off x="992040" y="2428336"/>
              <a:ext cx="1561381" cy="780691"/>
            </a:xfrm>
            <a:prstGeom prst="rect">
              <a:avLst/>
            </a:prstGeom>
            <a:solidFill>
              <a:srgbClr val="35B3B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sp>
        <p:nvSpPr>
          <p:cNvPr id="228" name="Google Shape;228;p9"/>
          <p:cNvSpPr txBox="1"/>
          <p:nvPr/>
        </p:nvSpPr>
        <p:spPr>
          <a:xfrm>
            <a:off x="1035662" y="768719"/>
            <a:ext cx="8500224" cy="101562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6000"/>
              <a:buFont typeface="Arial"/>
              <a:buNone/>
            </a:pPr>
            <a:r>
              <a:rPr b="1" i="0" lang="en-US" sz="6000" u="none" cap="none" strike="noStrike">
                <a:solidFill>
                  <a:srgbClr val="262626"/>
                </a:solidFill>
                <a:latin typeface="Poppins"/>
                <a:ea typeface="Poppins"/>
                <a:cs typeface="Poppins"/>
                <a:sym typeface="Poppins"/>
              </a:rPr>
              <a:t>Data Preparation</a:t>
            </a:r>
            <a:endParaRPr b="1" i="0" sz="6000" u="none" cap="none" strike="noStrike">
              <a:solidFill>
                <a:srgbClr val="262626"/>
              </a:solidFill>
              <a:latin typeface="Poppins"/>
              <a:ea typeface="Poppins"/>
              <a:cs typeface="Poppins"/>
              <a:sym typeface="Poppins"/>
            </a:endParaRPr>
          </a:p>
        </p:txBody>
      </p:sp>
      <p:sp>
        <p:nvSpPr>
          <p:cNvPr id="229" name="Google Shape;229;p9"/>
          <p:cNvSpPr txBox="1"/>
          <p:nvPr/>
        </p:nvSpPr>
        <p:spPr>
          <a:xfrm>
            <a:off x="1087120" y="1958220"/>
            <a:ext cx="8971200" cy="163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i="0" lang="en-US" sz="2000" u="none" cap="none" strike="noStrike">
                <a:solidFill>
                  <a:srgbClr val="262626"/>
                </a:solidFill>
                <a:latin typeface="Poppins"/>
                <a:ea typeface="Poppins"/>
                <a:cs typeface="Poppins"/>
                <a:sym typeface="Poppins"/>
              </a:rPr>
              <a:t>Data yang digunakan  tidak mencakup semua </a:t>
            </a:r>
            <a:r>
              <a:rPr i="1" lang="en-US" sz="2000" u="none" cap="none" strike="noStrike">
                <a:solidFill>
                  <a:srgbClr val="262626"/>
                </a:solidFill>
                <a:latin typeface="Poppins"/>
                <a:ea typeface="Poppins"/>
                <a:cs typeface="Poppins"/>
                <a:sym typeface="Poppins"/>
              </a:rPr>
              <a:t>columns</a:t>
            </a:r>
            <a:r>
              <a:rPr i="0" lang="en-US" sz="2000" u="none" cap="none" strike="noStrike">
                <a:solidFill>
                  <a:srgbClr val="262626"/>
                </a:solidFill>
                <a:latin typeface="Poppins"/>
                <a:ea typeface="Poppins"/>
                <a:cs typeface="Poppins"/>
                <a:sym typeface="Poppins"/>
              </a:rPr>
              <a:t> yang ada pada </a:t>
            </a:r>
            <a:r>
              <a:rPr i="1" lang="en-US" sz="2000" u="none" cap="none" strike="noStrike">
                <a:solidFill>
                  <a:srgbClr val="262626"/>
                </a:solidFill>
                <a:latin typeface="Poppins"/>
                <a:ea typeface="Poppins"/>
                <a:cs typeface="Poppins"/>
                <a:sym typeface="Poppins"/>
              </a:rPr>
              <a:t>dataset</a:t>
            </a:r>
            <a:r>
              <a:rPr i="0" lang="en-US" sz="2000" u="none" cap="none" strike="noStrike">
                <a:solidFill>
                  <a:srgbClr val="262626"/>
                </a:solidFill>
                <a:latin typeface="Poppins"/>
                <a:ea typeface="Poppins"/>
                <a:cs typeface="Poppins"/>
                <a:sym typeface="Poppins"/>
              </a:rPr>
              <a:t>. Beberapa </a:t>
            </a:r>
            <a:r>
              <a:rPr i="1" lang="en-US" sz="2000" u="none" cap="none" strike="noStrike">
                <a:solidFill>
                  <a:srgbClr val="262626"/>
                </a:solidFill>
                <a:latin typeface="Poppins"/>
                <a:ea typeface="Poppins"/>
                <a:cs typeface="Poppins"/>
                <a:sym typeface="Poppins"/>
              </a:rPr>
              <a:t>variable </a:t>
            </a:r>
            <a:r>
              <a:rPr i="0" lang="en-US" sz="2000" u="none" cap="none" strike="noStrike">
                <a:solidFill>
                  <a:srgbClr val="262626"/>
                </a:solidFill>
                <a:latin typeface="Poppins"/>
                <a:ea typeface="Poppins"/>
                <a:cs typeface="Poppins"/>
                <a:sym typeface="Poppins"/>
              </a:rPr>
              <a:t>yang tidak digunakan akan di dropping. </a:t>
            </a:r>
            <a:endParaRPr i="0" sz="2000" u="none" cap="none" strike="noStrike">
              <a:solidFill>
                <a:srgbClr val="262626"/>
              </a:solidFill>
              <a:latin typeface="Poppins"/>
              <a:ea typeface="Poppins"/>
              <a:cs typeface="Poppins"/>
              <a:sym typeface="Poppins"/>
            </a:endParaRPr>
          </a:p>
          <a:p>
            <a:pPr indent="0" lvl="0" marL="0" marR="0" rtl="0" algn="l">
              <a:lnSpc>
                <a:spcPct val="100000"/>
              </a:lnSpc>
              <a:spcBef>
                <a:spcPts val="0"/>
              </a:spcBef>
              <a:spcAft>
                <a:spcPts val="0"/>
              </a:spcAft>
              <a:buClr>
                <a:schemeClr val="dk1"/>
              </a:buClr>
              <a:buSzPts val="1600"/>
              <a:buFont typeface="Arial"/>
              <a:buNone/>
            </a:pPr>
            <a:r>
              <a:rPr i="0" lang="en-US" sz="2000" u="none" cap="none" strike="noStrike">
                <a:solidFill>
                  <a:srgbClr val="262626"/>
                </a:solidFill>
                <a:latin typeface="Poppins"/>
                <a:ea typeface="Poppins"/>
                <a:cs typeface="Poppins"/>
                <a:sym typeface="Poppins"/>
              </a:rPr>
              <a:t>Sehingga data yang digunakan meliputi </a:t>
            </a:r>
            <a:r>
              <a:rPr i="1" lang="en-US" sz="2000" u="none" cap="none" strike="noStrike">
                <a:solidFill>
                  <a:srgbClr val="262626"/>
                </a:solidFill>
                <a:latin typeface="Poppins"/>
                <a:ea typeface="Poppins"/>
                <a:cs typeface="Poppins"/>
                <a:sym typeface="Poppins"/>
              </a:rPr>
              <a:t>variable:</a:t>
            </a:r>
            <a:endParaRPr i="0" sz="1400" u="none" cap="none" strike="noStrike">
              <a:solidFill>
                <a:schemeClr val="dk1"/>
              </a:solidFill>
            </a:endParaRPr>
          </a:p>
          <a:p>
            <a:pPr indent="0" lvl="0" marL="0" marR="0" rtl="0" algn="l">
              <a:lnSpc>
                <a:spcPct val="100000"/>
              </a:lnSpc>
              <a:spcBef>
                <a:spcPts val="0"/>
              </a:spcBef>
              <a:spcAft>
                <a:spcPts val="0"/>
              </a:spcAft>
              <a:buClr>
                <a:srgbClr val="000000"/>
              </a:buClr>
              <a:buSzPts val="1600"/>
              <a:buFont typeface="Arial"/>
              <a:buNone/>
            </a:pPr>
            <a:r>
              <a:t/>
            </a:r>
            <a:endParaRPr b="1" i="0" sz="2000" u="none" cap="none" strike="noStrike">
              <a:solidFill>
                <a:srgbClr val="262626"/>
              </a:solidFill>
              <a:latin typeface="Poppins"/>
              <a:ea typeface="Poppins"/>
              <a:cs typeface="Poppins"/>
              <a:sym typeface="Poppins"/>
            </a:endParaRPr>
          </a:p>
        </p:txBody>
      </p:sp>
      <p:grpSp>
        <p:nvGrpSpPr>
          <p:cNvPr id="230" name="Google Shape;230;p9"/>
          <p:cNvGrpSpPr/>
          <p:nvPr/>
        </p:nvGrpSpPr>
        <p:grpSpPr>
          <a:xfrm rot="10800000">
            <a:off x="10762028" y="0"/>
            <a:ext cx="1017821" cy="1352409"/>
            <a:chOff x="992038" y="1647645"/>
            <a:chExt cx="1561382" cy="2074654"/>
          </a:xfrm>
        </p:grpSpPr>
        <p:sp>
          <p:nvSpPr>
            <p:cNvPr id="231" name="Google Shape;231;p9"/>
            <p:cNvSpPr/>
            <p:nvPr/>
          </p:nvSpPr>
          <p:spPr>
            <a:xfrm>
              <a:off x="992038" y="1647645"/>
              <a:ext cx="1561381" cy="1561381"/>
            </a:xfrm>
            <a:prstGeom prst="ellipse">
              <a:avLst/>
            </a:prstGeom>
            <a:solidFill>
              <a:srgbClr val="FCD33E"/>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32" name="Google Shape;232;p9"/>
            <p:cNvSpPr/>
            <p:nvPr/>
          </p:nvSpPr>
          <p:spPr>
            <a:xfrm>
              <a:off x="992039" y="2428336"/>
              <a:ext cx="1561381" cy="1293963"/>
            </a:xfrm>
            <a:prstGeom prst="rect">
              <a:avLst/>
            </a:prstGeom>
            <a:solidFill>
              <a:srgbClr val="FCD33E"/>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sp>
        <p:nvSpPr>
          <p:cNvPr id="233" name="Google Shape;233;p9"/>
          <p:cNvSpPr/>
          <p:nvPr/>
        </p:nvSpPr>
        <p:spPr>
          <a:xfrm>
            <a:off x="10762027" y="1596474"/>
            <a:ext cx="1017821" cy="1017821"/>
          </a:xfrm>
          <a:prstGeom prst="ellipse">
            <a:avLst/>
          </a:prstGeom>
          <a:solidFill>
            <a:srgbClr val="FCD33E"/>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34" name="Google Shape;234;p9"/>
          <p:cNvSpPr txBox="1"/>
          <p:nvPr/>
        </p:nvSpPr>
        <p:spPr>
          <a:xfrm>
            <a:off x="1192224" y="3318199"/>
            <a:ext cx="4030800" cy="2662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t/>
            </a:r>
            <a:endParaRPr b="0" i="1" sz="2000" u="none" cap="none" strike="noStrike">
              <a:solidFill>
                <a:srgbClr val="262626"/>
              </a:solidFill>
              <a:latin typeface="Poppins"/>
              <a:ea typeface="Poppins"/>
              <a:cs typeface="Poppins"/>
              <a:sym typeface="Poppins"/>
            </a:endParaRPr>
          </a:p>
          <a:p>
            <a:pPr indent="-361950" lvl="0" marL="457200" marR="0" rtl="0" algn="l">
              <a:lnSpc>
                <a:spcPct val="100000"/>
              </a:lnSpc>
              <a:spcBef>
                <a:spcPts val="0"/>
              </a:spcBef>
              <a:spcAft>
                <a:spcPts val="0"/>
              </a:spcAft>
              <a:buClr>
                <a:srgbClr val="262626"/>
              </a:buClr>
              <a:buSzPts val="2100"/>
              <a:buFont typeface="Poppins"/>
              <a:buAutoNum type="arabicPeriod"/>
            </a:pPr>
            <a:r>
              <a:rPr b="0" i="0" lang="en-US" sz="2100" u="none" cap="none" strike="noStrike">
                <a:solidFill>
                  <a:srgbClr val="262626"/>
                </a:solidFill>
                <a:latin typeface="Poppins"/>
                <a:ea typeface="Poppins"/>
                <a:cs typeface="Poppins"/>
                <a:sym typeface="Poppins"/>
              </a:rPr>
              <a:t>'promotion_name’</a:t>
            </a:r>
            <a:endParaRPr b="0" i="0" sz="1500" u="none" cap="none" strike="noStrike">
              <a:solidFill>
                <a:srgbClr val="000000"/>
              </a:solidFill>
              <a:latin typeface="Arial"/>
              <a:ea typeface="Arial"/>
              <a:cs typeface="Arial"/>
              <a:sym typeface="Arial"/>
            </a:endParaRPr>
          </a:p>
          <a:p>
            <a:pPr indent="-361950" lvl="0" marL="457200" marR="0" rtl="0" algn="l">
              <a:lnSpc>
                <a:spcPct val="100000"/>
              </a:lnSpc>
              <a:spcBef>
                <a:spcPts val="0"/>
              </a:spcBef>
              <a:spcAft>
                <a:spcPts val="0"/>
              </a:spcAft>
              <a:buClr>
                <a:srgbClr val="262626"/>
              </a:buClr>
              <a:buSzPts val="2100"/>
              <a:buFont typeface="Poppins"/>
              <a:buAutoNum type="arabicPeriod"/>
            </a:pPr>
            <a:r>
              <a:rPr b="0" i="0" lang="en-US" sz="2100" u="none" cap="none" strike="noStrike">
                <a:solidFill>
                  <a:srgbClr val="262626"/>
                </a:solidFill>
                <a:latin typeface="Poppins"/>
                <a:ea typeface="Poppins"/>
                <a:cs typeface="Poppins"/>
                <a:sym typeface="Poppins"/>
              </a:rPr>
              <a:t>'sales_country’</a:t>
            </a:r>
            <a:endParaRPr b="0" i="0" sz="1500" u="none" cap="none" strike="noStrike">
              <a:solidFill>
                <a:srgbClr val="000000"/>
              </a:solidFill>
              <a:latin typeface="Arial"/>
              <a:ea typeface="Arial"/>
              <a:cs typeface="Arial"/>
              <a:sym typeface="Arial"/>
            </a:endParaRPr>
          </a:p>
          <a:p>
            <a:pPr indent="-361950" lvl="0" marL="457200" marR="0" rtl="0" algn="l">
              <a:lnSpc>
                <a:spcPct val="100000"/>
              </a:lnSpc>
              <a:spcBef>
                <a:spcPts val="0"/>
              </a:spcBef>
              <a:spcAft>
                <a:spcPts val="0"/>
              </a:spcAft>
              <a:buClr>
                <a:srgbClr val="262626"/>
              </a:buClr>
              <a:buSzPts val="2100"/>
              <a:buFont typeface="Poppins"/>
              <a:buAutoNum type="arabicPeriod"/>
            </a:pPr>
            <a:r>
              <a:rPr b="0" i="0" lang="en-US" sz="2100" u="none" cap="none" strike="noStrike">
                <a:solidFill>
                  <a:srgbClr val="262626"/>
                </a:solidFill>
                <a:latin typeface="Poppins"/>
                <a:ea typeface="Poppins"/>
                <a:cs typeface="Poppins"/>
                <a:sym typeface="Poppins"/>
              </a:rPr>
              <a:t>‘marital_status’,</a:t>
            </a:r>
            <a:endParaRPr b="0" i="0" sz="1500" u="none" cap="none" strike="noStrike">
              <a:solidFill>
                <a:srgbClr val="000000"/>
              </a:solidFill>
              <a:latin typeface="Arial"/>
              <a:ea typeface="Arial"/>
              <a:cs typeface="Arial"/>
              <a:sym typeface="Arial"/>
            </a:endParaRPr>
          </a:p>
          <a:p>
            <a:pPr indent="-361950" lvl="0" marL="457200" marR="0" rtl="0" algn="l">
              <a:lnSpc>
                <a:spcPct val="100000"/>
              </a:lnSpc>
              <a:spcBef>
                <a:spcPts val="0"/>
              </a:spcBef>
              <a:spcAft>
                <a:spcPts val="0"/>
              </a:spcAft>
              <a:buClr>
                <a:srgbClr val="262626"/>
              </a:buClr>
              <a:buSzPts val="2100"/>
              <a:buFont typeface="Poppins"/>
              <a:buAutoNum type="arabicPeriod"/>
            </a:pPr>
            <a:r>
              <a:rPr b="0" i="0" lang="en-US" sz="2100" u="none" cap="none" strike="noStrike">
                <a:solidFill>
                  <a:srgbClr val="262626"/>
                </a:solidFill>
                <a:latin typeface="Poppins"/>
                <a:ea typeface="Poppins"/>
                <a:cs typeface="Poppins"/>
                <a:sym typeface="Poppins"/>
              </a:rPr>
              <a:t>‘education’</a:t>
            </a:r>
            <a:endParaRPr b="0" i="0" sz="1500" u="none" cap="none" strike="noStrike">
              <a:solidFill>
                <a:srgbClr val="000000"/>
              </a:solidFill>
              <a:latin typeface="Arial"/>
              <a:ea typeface="Arial"/>
              <a:cs typeface="Arial"/>
              <a:sym typeface="Arial"/>
            </a:endParaRPr>
          </a:p>
          <a:p>
            <a:pPr indent="-361950" lvl="0" marL="457200" marR="0" rtl="0" algn="l">
              <a:lnSpc>
                <a:spcPct val="100000"/>
              </a:lnSpc>
              <a:spcBef>
                <a:spcPts val="0"/>
              </a:spcBef>
              <a:spcAft>
                <a:spcPts val="0"/>
              </a:spcAft>
              <a:buClr>
                <a:srgbClr val="262626"/>
              </a:buClr>
              <a:buSzPts val="2100"/>
              <a:buFont typeface="Poppins"/>
              <a:buAutoNum type="arabicPeriod"/>
            </a:pPr>
            <a:r>
              <a:rPr b="0" i="0" lang="en-US" sz="2100" u="none" cap="none" strike="noStrike">
                <a:solidFill>
                  <a:srgbClr val="262626"/>
                </a:solidFill>
                <a:latin typeface="Poppins"/>
                <a:ea typeface="Poppins"/>
                <a:cs typeface="Poppins"/>
                <a:sym typeface="Poppins"/>
              </a:rPr>
              <a:t>'occupation’</a:t>
            </a:r>
            <a:endParaRPr b="0" i="0" sz="1500" u="none" cap="none" strike="noStrike">
              <a:solidFill>
                <a:srgbClr val="000000"/>
              </a:solidFill>
              <a:latin typeface="Arial"/>
              <a:ea typeface="Arial"/>
              <a:cs typeface="Arial"/>
              <a:sym typeface="Arial"/>
            </a:endParaRPr>
          </a:p>
          <a:p>
            <a:pPr indent="-361950" lvl="0" marL="457200" marR="0" rtl="0" algn="l">
              <a:lnSpc>
                <a:spcPct val="100000"/>
              </a:lnSpc>
              <a:spcBef>
                <a:spcPts val="0"/>
              </a:spcBef>
              <a:spcAft>
                <a:spcPts val="0"/>
              </a:spcAft>
              <a:buClr>
                <a:srgbClr val="262626"/>
              </a:buClr>
              <a:buSzPts val="2100"/>
              <a:buFont typeface="Poppins"/>
              <a:buAutoNum type="arabicPeriod"/>
            </a:pPr>
            <a:r>
              <a:rPr b="0" i="0" lang="en-US" sz="2100" u="none" cap="none" strike="noStrike">
                <a:solidFill>
                  <a:srgbClr val="262626"/>
                </a:solidFill>
                <a:latin typeface="Poppins"/>
                <a:ea typeface="Poppins"/>
                <a:cs typeface="Poppins"/>
                <a:sym typeface="Poppins"/>
              </a:rPr>
              <a:t>'avg_cars_at home(approx)’</a:t>
            </a:r>
            <a:endParaRPr b="0" i="0" sz="1500" u="none" cap="none" strike="noStrike">
              <a:solidFill>
                <a:srgbClr val="000000"/>
              </a:solidFill>
              <a:latin typeface="Arial"/>
              <a:ea typeface="Arial"/>
              <a:cs typeface="Arial"/>
              <a:sym typeface="Arial"/>
            </a:endParaRPr>
          </a:p>
        </p:txBody>
      </p:sp>
      <p:grpSp>
        <p:nvGrpSpPr>
          <p:cNvPr id="235" name="Google Shape;235;p9"/>
          <p:cNvGrpSpPr/>
          <p:nvPr/>
        </p:nvGrpSpPr>
        <p:grpSpPr>
          <a:xfrm>
            <a:off x="7133070" y="6231374"/>
            <a:ext cx="4962970" cy="460772"/>
            <a:chOff x="1046575" y="142239"/>
            <a:chExt cx="4962970" cy="460772"/>
          </a:xfrm>
        </p:grpSpPr>
        <p:sp>
          <p:nvSpPr>
            <p:cNvPr id="236" name="Google Shape;236;p9"/>
            <p:cNvSpPr/>
            <p:nvPr/>
          </p:nvSpPr>
          <p:spPr>
            <a:xfrm>
              <a:off x="5526945" y="142239"/>
              <a:ext cx="482600" cy="460772"/>
            </a:xfrm>
            <a:prstGeom prst="flowChartInputOutput">
              <a:avLst/>
            </a:prstGeom>
            <a:solidFill>
              <a:srgbClr val="D8D8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37" name="Google Shape;237;p9"/>
            <p:cNvSpPr/>
            <p:nvPr/>
          </p:nvSpPr>
          <p:spPr>
            <a:xfrm>
              <a:off x="1046575" y="142239"/>
              <a:ext cx="482600" cy="460772"/>
            </a:xfrm>
            <a:prstGeom prst="flowChartInputOutput">
              <a:avLst/>
            </a:prstGeom>
            <a:solidFill>
              <a:srgbClr val="D8D8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38" name="Google Shape;238;p9"/>
            <p:cNvSpPr/>
            <p:nvPr/>
          </p:nvSpPr>
          <p:spPr>
            <a:xfrm>
              <a:off x="1381760" y="142239"/>
              <a:ext cx="3810000" cy="460772"/>
            </a:xfrm>
            <a:prstGeom prst="rect">
              <a:avLst/>
            </a:prstGeom>
            <a:solidFill>
              <a:srgbClr val="D8D8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262626"/>
                  </a:solidFill>
                  <a:latin typeface="Poppins"/>
                  <a:ea typeface="Poppins"/>
                  <a:cs typeface="Poppins"/>
                  <a:sym typeface="Poppins"/>
                </a:rPr>
                <a:t>SIB Data Analytics</a:t>
              </a:r>
              <a:endParaRPr b="0" i="0" sz="1800" u="none" cap="none" strike="noStrike">
                <a:solidFill>
                  <a:srgbClr val="262626"/>
                </a:solidFill>
                <a:latin typeface="Poppins"/>
                <a:ea typeface="Poppins"/>
                <a:cs typeface="Poppins"/>
                <a:sym typeface="Poppins"/>
              </a:endParaRPr>
            </a:p>
          </p:txBody>
        </p:sp>
        <p:sp>
          <p:nvSpPr>
            <p:cNvPr id="239" name="Google Shape;239;p9"/>
            <p:cNvSpPr/>
            <p:nvPr/>
          </p:nvSpPr>
          <p:spPr>
            <a:xfrm>
              <a:off x="5058768" y="142239"/>
              <a:ext cx="482600" cy="460772"/>
            </a:xfrm>
            <a:prstGeom prst="flowChartInputOutput">
              <a:avLst/>
            </a:prstGeom>
            <a:solidFill>
              <a:srgbClr val="D8D8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sp>
        <p:nvSpPr>
          <p:cNvPr id="240" name="Google Shape;240;p9"/>
          <p:cNvSpPr txBox="1"/>
          <p:nvPr/>
        </p:nvSpPr>
        <p:spPr>
          <a:xfrm>
            <a:off x="5820478" y="3589925"/>
            <a:ext cx="4583700" cy="3001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100"/>
              <a:buFont typeface="Arial"/>
              <a:buNone/>
            </a:pPr>
            <a:r>
              <a:rPr b="0" i="0" lang="en-US" sz="2100" u="none" cap="none" strike="noStrike">
                <a:solidFill>
                  <a:srgbClr val="262626"/>
                </a:solidFill>
                <a:latin typeface="Poppins"/>
                <a:ea typeface="Poppins"/>
                <a:cs typeface="Poppins"/>
                <a:sym typeface="Poppins"/>
              </a:rPr>
              <a:t>7. 'avg_cars_at home(approx).1’</a:t>
            </a:r>
            <a:endParaRPr b="0" i="0" sz="2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100"/>
              <a:buFont typeface="Arial"/>
              <a:buNone/>
            </a:pPr>
            <a:r>
              <a:rPr b="0" i="0" lang="en-US" sz="2100" u="none" cap="none" strike="noStrike">
                <a:solidFill>
                  <a:srgbClr val="262626"/>
                </a:solidFill>
                <a:latin typeface="Poppins"/>
                <a:ea typeface="Poppins"/>
                <a:cs typeface="Poppins"/>
                <a:sym typeface="Poppins"/>
              </a:rPr>
              <a:t>8. 'SRP’</a:t>
            </a:r>
            <a:endParaRPr b="0" i="0" sz="2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100"/>
              <a:buFont typeface="Arial"/>
              <a:buNone/>
            </a:pPr>
            <a:r>
              <a:rPr b="0" i="0" lang="en-US" sz="2100" u="none" cap="none" strike="noStrike">
                <a:solidFill>
                  <a:srgbClr val="262626"/>
                </a:solidFill>
                <a:latin typeface="Poppins"/>
                <a:ea typeface="Poppins"/>
                <a:cs typeface="Poppins"/>
                <a:sym typeface="Poppins"/>
              </a:rPr>
              <a:t>9. 'gross_weight’</a:t>
            </a:r>
            <a:endParaRPr b="0" i="0" sz="2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100"/>
              <a:buFont typeface="Arial"/>
              <a:buNone/>
            </a:pPr>
            <a:r>
              <a:rPr b="0" i="0" lang="en-US" sz="2100" u="none" cap="none" strike="noStrike">
                <a:solidFill>
                  <a:srgbClr val="262626"/>
                </a:solidFill>
                <a:latin typeface="Poppins"/>
                <a:ea typeface="Poppins"/>
                <a:cs typeface="Poppins"/>
                <a:sym typeface="Poppins"/>
              </a:rPr>
              <a:t>10. 'net_weight’</a:t>
            </a:r>
            <a:endParaRPr b="0" i="0" sz="2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100"/>
              <a:buFont typeface="Arial"/>
              <a:buNone/>
            </a:pPr>
            <a:r>
              <a:rPr b="0" i="0" lang="en-US" sz="2100" u="none" cap="none" strike="noStrike">
                <a:solidFill>
                  <a:srgbClr val="262626"/>
                </a:solidFill>
                <a:latin typeface="Poppins"/>
                <a:ea typeface="Poppins"/>
                <a:cs typeface="Poppins"/>
                <a:sym typeface="Poppins"/>
              </a:rPr>
              <a:t>11. 'low_fat’</a:t>
            </a:r>
            <a:endParaRPr b="0" i="0" sz="2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100"/>
              <a:buFont typeface="Arial"/>
              <a:buNone/>
            </a:pPr>
            <a:r>
              <a:rPr b="0" i="0" lang="en-US" sz="2100" u="none" cap="none" strike="noStrike">
                <a:solidFill>
                  <a:srgbClr val="262626"/>
                </a:solidFill>
                <a:latin typeface="Poppins"/>
                <a:ea typeface="Poppins"/>
                <a:cs typeface="Poppins"/>
                <a:sym typeface="Poppins"/>
              </a:rPr>
              <a:t>12. 'store_type’</a:t>
            </a:r>
            <a:endParaRPr b="0" i="0" sz="2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100"/>
              <a:buFont typeface="Arial"/>
              <a:buNone/>
            </a:pPr>
            <a:r>
              <a:rPr b="0" i="0" lang="en-US" sz="2100" u="none" cap="none" strike="noStrike">
                <a:solidFill>
                  <a:srgbClr val="262626"/>
                </a:solidFill>
                <a:latin typeface="Poppins"/>
                <a:ea typeface="Poppins"/>
                <a:cs typeface="Poppins"/>
                <a:sym typeface="Poppins"/>
              </a:rPr>
              <a:t>13. 'store_city’</a:t>
            </a:r>
            <a:endParaRPr b="0" i="0" sz="2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100"/>
              <a:buFont typeface="Arial"/>
              <a:buNone/>
            </a:pPr>
            <a:r>
              <a:rPr b="0" i="0" lang="en-US" sz="2100" u="none" cap="none" strike="noStrike">
                <a:solidFill>
                  <a:srgbClr val="262626"/>
                </a:solidFill>
                <a:latin typeface="Poppins"/>
                <a:ea typeface="Poppins"/>
                <a:cs typeface="Poppins"/>
                <a:sym typeface="Poppins"/>
              </a:rPr>
              <a:t>14. 'store_state’</a:t>
            </a:r>
            <a:endParaRPr b="0" i="0" sz="2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100"/>
              <a:buFont typeface="Arial"/>
              <a:buNone/>
            </a:pPr>
            <a:r>
              <a:rPr b="0" i="0" lang="en-US" sz="2100" u="none" cap="none" strike="noStrike">
                <a:solidFill>
                  <a:srgbClr val="262626"/>
                </a:solidFill>
                <a:latin typeface="Poppins"/>
                <a:ea typeface="Poppins"/>
                <a:cs typeface="Poppins"/>
                <a:sym typeface="Poppins"/>
              </a:rPr>
              <a:t>15.</a:t>
            </a:r>
            <a:r>
              <a:rPr b="0" i="0" lang="en-US" sz="2100" u="none" cap="none" strike="noStrike">
                <a:solidFill>
                  <a:srgbClr val="262626"/>
                </a:solidFill>
                <a:latin typeface="Poppins"/>
                <a:ea typeface="Poppins"/>
                <a:cs typeface="Poppins"/>
                <a:sym typeface="Poppins"/>
              </a:rPr>
              <a:t> 'cost'</a:t>
            </a:r>
            <a:endParaRPr b="0" i="0" sz="2100" u="none" cap="none" strike="noStrike">
              <a:solidFill>
                <a:srgbClr val="262626"/>
              </a:solidFill>
              <a:latin typeface="Poppins"/>
              <a:ea typeface="Poppins"/>
              <a:cs typeface="Poppins"/>
              <a:sym typeface="Poppins"/>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