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charset="1" panose="00000500000000000000"/>
      <p:regular r:id="rId18"/>
    </p:embeddedFont>
    <p:embeddedFont>
      <p:font typeface="Lexend Deca" charset="1" panose="00000000000000000000"/>
      <p:regular r:id="rId19"/>
    </p:embeddedFont>
    <p:embeddedFont>
      <p:font typeface="Poppins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tretch>
            <a:fillRect/>
          </a:stretch>
        </p:blipFill>
        <p:spPr>
          <a:xfrm rot="0">
            <a:off x="-2285506" y="-4771437"/>
            <a:ext cx="22859012" cy="17585432"/>
          </a:xfrm>
          <a:prstGeom prst="rect">
            <a:avLst/>
          </a:prstGeom>
        </p:spPr>
      </p:pic>
      <p:grpSp>
        <p:nvGrpSpPr>
          <p:cNvPr name="Group 3" id="3"/>
          <p:cNvGrpSpPr/>
          <p:nvPr/>
        </p:nvGrpSpPr>
        <p:grpSpPr>
          <a:xfrm rot="0">
            <a:off x="1028700" y="3572517"/>
            <a:ext cx="16230600" cy="3609353"/>
            <a:chOff x="0" y="0"/>
            <a:chExt cx="3655013" cy="812800"/>
          </a:xfrm>
        </p:grpSpPr>
        <p:sp>
          <p:nvSpPr>
            <p:cNvPr name="Freeform 4" id="4"/>
            <p:cNvSpPr/>
            <p:nvPr/>
          </p:nvSpPr>
          <p:spPr>
            <a:xfrm flipH="false" flipV="false" rot="0">
              <a:off x="0" y="0"/>
              <a:ext cx="3655013" cy="812800"/>
            </a:xfrm>
            <a:custGeom>
              <a:avLst/>
              <a:gdLst/>
              <a:ahLst/>
              <a:cxnLst/>
              <a:rect r="r" b="b" t="t" l="l"/>
              <a:pathLst>
                <a:path h="812800" w="3655013">
                  <a:moveTo>
                    <a:pt x="24327" y="0"/>
                  </a:moveTo>
                  <a:lnTo>
                    <a:pt x="3630686" y="0"/>
                  </a:lnTo>
                  <a:cubicBezTo>
                    <a:pt x="3644121" y="0"/>
                    <a:pt x="3655013" y="10891"/>
                    <a:pt x="3655013" y="24327"/>
                  </a:cubicBezTo>
                  <a:lnTo>
                    <a:pt x="3655013" y="788473"/>
                  </a:lnTo>
                  <a:cubicBezTo>
                    <a:pt x="3655013" y="801909"/>
                    <a:pt x="3644121" y="812800"/>
                    <a:pt x="3630686" y="812800"/>
                  </a:cubicBezTo>
                  <a:lnTo>
                    <a:pt x="24327" y="812800"/>
                  </a:lnTo>
                  <a:cubicBezTo>
                    <a:pt x="10891" y="812800"/>
                    <a:pt x="0" y="801909"/>
                    <a:pt x="0" y="788473"/>
                  </a:cubicBezTo>
                  <a:lnTo>
                    <a:pt x="0" y="24327"/>
                  </a:lnTo>
                  <a:cubicBezTo>
                    <a:pt x="0" y="10891"/>
                    <a:pt x="10891" y="0"/>
                    <a:pt x="24327" y="0"/>
                  </a:cubicBezTo>
                  <a:close/>
                </a:path>
              </a:pathLst>
            </a:custGeom>
            <a:solidFill>
              <a:srgbClr val="31356E"/>
            </a:solidFill>
          </p:spPr>
        </p:sp>
        <p:sp>
          <p:nvSpPr>
            <p:cNvPr name="TextBox 5" id="5"/>
            <p:cNvSpPr txBox="true"/>
            <p:nvPr/>
          </p:nvSpPr>
          <p:spPr>
            <a:xfrm>
              <a:off x="0" y="-38100"/>
              <a:ext cx="3655013"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37029" y="4392626"/>
            <a:ext cx="14413942" cy="1702437"/>
          </a:xfrm>
          <a:prstGeom prst="rect">
            <a:avLst/>
          </a:prstGeom>
        </p:spPr>
        <p:txBody>
          <a:bodyPr anchor="t" rtlCol="false" tIns="0" lIns="0" bIns="0" rIns="0">
            <a:spAutoFit/>
          </a:bodyPr>
          <a:lstStyle/>
          <a:p>
            <a:pPr algn="ctr">
              <a:lnSpc>
                <a:spcPts val="13202"/>
              </a:lnSpc>
            </a:pPr>
            <a:r>
              <a:rPr lang="en-US" sz="9430">
                <a:solidFill>
                  <a:srgbClr val="FFFFFF"/>
                </a:solidFill>
                <a:latin typeface="Poppins"/>
                <a:ea typeface="Poppins"/>
                <a:cs typeface="Poppins"/>
                <a:sym typeface="Poppins"/>
              </a:rPr>
              <a:t>DATA SERIES ASSIGNMET</a:t>
            </a:r>
          </a:p>
        </p:txBody>
      </p:sp>
      <p:sp>
        <p:nvSpPr>
          <p:cNvPr name="TextBox 7" id="7"/>
          <p:cNvSpPr txBox="true"/>
          <p:nvPr/>
        </p:nvSpPr>
        <p:spPr>
          <a:xfrm rot="0">
            <a:off x="5054495" y="7581857"/>
            <a:ext cx="8179010" cy="738346"/>
          </a:xfrm>
          <a:prstGeom prst="rect">
            <a:avLst/>
          </a:prstGeom>
        </p:spPr>
        <p:txBody>
          <a:bodyPr anchor="t" rtlCol="false" tIns="0" lIns="0" bIns="0" rIns="0">
            <a:spAutoFit/>
          </a:bodyPr>
          <a:lstStyle/>
          <a:p>
            <a:pPr algn="ctr">
              <a:lnSpc>
                <a:spcPts val="6028"/>
              </a:lnSpc>
            </a:pPr>
            <a:r>
              <a:rPr lang="en-US" sz="4306">
                <a:solidFill>
                  <a:srgbClr val="31356E"/>
                </a:solidFill>
                <a:latin typeface="Lexend Deca"/>
                <a:ea typeface="Lexend Deca"/>
                <a:cs typeface="Lexend Deca"/>
                <a:sym typeface="Lexend Deca"/>
              </a:rPr>
              <a:t>ZULFIKAR AZMI ALGHIFARI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296796" y="4680632"/>
            <a:ext cx="8940532" cy="2179255"/>
          </a:xfrm>
          <a:custGeom>
            <a:avLst/>
            <a:gdLst/>
            <a:ahLst/>
            <a:cxnLst/>
            <a:rect r="r" b="b" t="t" l="l"/>
            <a:pathLst>
              <a:path h="2179255" w="8940532">
                <a:moveTo>
                  <a:pt x="0" y="0"/>
                </a:moveTo>
                <a:lnTo>
                  <a:pt x="8940532" y="0"/>
                </a:lnTo>
                <a:lnTo>
                  <a:pt x="8940532" y="2179255"/>
                </a:lnTo>
                <a:lnTo>
                  <a:pt x="0" y="2179255"/>
                </a:lnTo>
                <a:lnTo>
                  <a:pt x="0" y="0"/>
                </a:lnTo>
                <a:close/>
              </a:path>
            </a:pathLst>
          </a:custGeom>
          <a:blipFill>
            <a:blip r:embed="rId2"/>
            <a:stretch>
              <a:fillRect l="0" t="0" r="0" b="0"/>
            </a:stretch>
          </a:blipFill>
        </p:spPr>
      </p:sp>
      <p:sp>
        <p:nvSpPr>
          <p:cNvPr name="Freeform 6" id="6"/>
          <p:cNvSpPr/>
          <p:nvPr/>
        </p:nvSpPr>
        <p:spPr>
          <a:xfrm flipH="false" flipV="false" rot="0">
            <a:off x="0" y="1918736"/>
            <a:ext cx="8930931" cy="5793942"/>
          </a:xfrm>
          <a:custGeom>
            <a:avLst/>
            <a:gdLst/>
            <a:ahLst/>
            <a:cxnLst/>
            <a:rect r="r" b="b" t="t" l="l"/>
            <a:pathLst>
              <a:path h="5793942" w="8930931">
                <a:moveTo>
                  <a:pt x="0" y="0"/>
                </a:moveTo>
                <a:lnTo>
                  <a:pt x="8930931" y="0"/>
                </a:lnTo>
                <a:lnTo>
                  <a:pt x="8930931" y="5793942"/>
                </a:lnTo>
                <a:lnTo>
                  <a:pt x="0" y="5793942"/>
                </a:lnTo>
                <a:lnTo>
                  <a:pt x="0" y="0"/>
                </a:lnTo>
                <a:close/>
              </a:path>
            </a:pathLst>
          </a:custGeom>
          <a:blipFill>
            <a:blip r:embed="rId3"/>
            <a:stretch>
              <a:fillRect l="0" t="0" r="0" b="0"/>
            </a:stretch>
          </a:blipFill>
        </p:spPr>
      </p:sp>
      <p:sp>
        <p:nvSpPr>
          <p:cNvPr name="TextBox 7" id="7"/>
          <p:cNvSpPr txBox="true"/>
          <p:nvPr/>
        </p:nvSpPr>
        <p:spPr>
          <a:xfrm rot="0">
            <a:off x="9359819" y="1057275"/>
            <a:ext cx="8928181" cy="388295"/>
          </a:xfrm>
          <a:prstGeom prst="rect">
            <a:avLst/>
          </a:prstGeom>
        </p:spPr>
        <p:txBody>
          <a:bodyPr anchor="t" rtlCol="false" tIns="0" lIns="0" bIns="0" rIns="0">
            <a:spAutoFit/>
          </a:bodyPr>
          <a:lstStyle/>
          <a:p>
            <a:pPr algn="ctr">
              <a:lnSpc>
                <a:spcPts val="2629"/>
              </a:lnSpc>
            </a:pPr>
            <a:r>
              <a:rPr lang="en-US" b="true" sz="2739">
                <a:solidFill>
                  <a:srgbClr val="FFFFFF"/>
                </a:solidFill>
                <a:latin typeface="Poppins Bold"/>
                <a:ea typeface="Poppins Bold"/>
                <a:cs typeface="Poppins Bold"/>
                <a:sym typeface="Poppins Bold"/>
              </a:rPr>
              <a:t> VISUALISASI HASIL RANDOM FOREST REGRESSOR</a:t>
            </a:r>
          </a:p>
        </p:txBody>
      </p:sp>
      <p:sp>
        <p:nvSpPr>
          <p:cNvPr name="TextBox 8" id="8"/>
          <p:cNvSpPr txBox="true"/>
          <p:nvPr/>
        </p:nvSpPr>
        <p:spPr>
          <a:xfrm rot="0">
            <a:off x="9715549" y="1890161"/>
            <a:ext cx="8103026" cy="2108870"/>
          </a:xfrm>
          <a:prstGeom prst="rect">
            <a:avLst/>
          </a:prstGeom>
        </p:spPr>
        <p:txBody>
          <a:bodyPr anchor="t" rtlCol="false" tIns="0" lIns="0" bIns="0" rIns="0">
            <a:spAutoFit/>
          </a:bodyPr>
          <a:lstStyle/>
          <a:p>
            <a:pPr algn="just">
              <a:lnSpc>
                <a:spcPts val="2445"/>
              </a:lnSpc>
              <a:spcBef>
                <a:spcPct val="0"/>
              </a:spcBef>
            </a:pPr>
            <a:r>
              <a:rPr lang="en-US" sz="1747">
                <a:solidFill>
                  <a:srgbClr val="FFFFFF"/>
                </a:solidFill>
                <a:latin typeface="Lexend Deca"/>
                <a:ea typeface="Lexend Deca"/>
                <a:cs typeface="Lexend Deca"/>
                <a:sym typeface="Lexend Deca"/>
              </a:rPr>
              <a:t>Pada slide ini, kita menampilkan visualisasi hasil dari model Random Forest Regressor dengan perbandingan antara nilai sebenarnya (Actual Scores) dan nilai prediksi (Predicted Scores). Scatter plot menunjukkan nilai aktual dalam warna biru, sementara nilai prediksi model Random Forest ditunjukkan dengan titik warna hijau. Visualisasi ini membantu untuk melihat bagaimana model Random Forest memprediksi skor berdasarkan jam belajar.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144000" y="2257512"/>
            <a:ext cx="8945907" cy="5457003"/>
          </a:xfrm>
          <a:custGeom>
            <a:avLst/>
            <a:gdLst/>
            <a:ahLst/>
            <a:cxnLst/>
            <a:rect r="r" b="b" t="t" l="l"/>
            <a:pathLst>
              <a:path h="5457003" w="8945907">
                <a:moveTo>
                  <a:pt x="0" y="0"/>
                </a:moveTo>
                <a:lnTo>
                  <a:pt x="8945907" y="0"/>
                </a:lnTo>
                <a:lnTo>
                  <a:pt x="8945907" y="5457004"/>
                </a:lnTo>
                <a:lnTo>
                  <a:pt x="0" y="5457004"/>
                </a:lnTo>
                <a:lnTo>
                  <a:pt x="0" y="0"/>
                </a:lnTo>
                <a:close/>
              </a:path>
            </a:pathLst>
          </a:custGeom>
          <a:blipFill>
            <a:blip r:embed="rId2"/>
            <a:stretch>
              <a:fillRect l="0" t="0" r="0" b="0"/>
            </a:stretch>
          </a:blipFill>
        </p:spPr>
      </p:sp>
      <p:sp>
        <p:nvSpPr>
          <p:cNvPr name="TextBox 6" id="6"/>
          <p:cNvSpPr txBox="true"/>
          <p:nvPr/>
        </p:nvSpPr>
        <p:spPr>
          <a:xfrm rot="0">
            <a:off x="333714" y="512934"/>
            <a:ext cx="8331997" cy="515766"/>
          </a:xfrm>
          <a:prstGeom prst="rect">
            <a:avLst/>
          </a:prstGeom>
        </p:spPr>
        <p:txBody>
          <a:bodyPr anchor="t" rtlCol="false" tIns="0" lIns="0" bIns="0" rIns="0">
            <a:spAutoFit/>
          </a:bodyPr>
          <a:lstStyle/>
          <a:p>
            <a:pPr algn="ctr">
              <a:lnSpc>
                <a:spcPts val="3541"/>
              </a:lnSpc>
            </a:pPr>
            <a:r>
              <a:rPr lang="en-US" b="true" sz="3689">
                <a:solidFill>
                  <a:srgbClr val="FFFFFF"/>
                </a:solidFill>
                <a:latin typeface="Poppins Bold"/>
                <a:ea typeface="Poppins Bold"/>
                <a:cs typeface="Poppins Bold"/>
                <a:sym typeface="Poppins Bold"/>
              </a:rPr>
              <a:t>KESIMPULAN DAN EVALUASI MODEL</a:t>
            </a:r>
          </a:p>
        </p:txBody>
      </p:sp>
      <p:sp>
        <p:nvSpPr>
          <p:cNvPr name="TextBox 7" id="7"/>
          <p:cNvSpPr txBox="true"/>
          <p:nvPr/>
        </p:nvSpPr>
        <p:spPr>
          <a:xfrm rot="0">
            <a:off x="333714" y="1539875"/>
            <a:ext cx="7856152" cy="8747125"/>
          </a:xfrm>
          <a:prstGeom prst="rect">
            <a:avLst/>
          </a:prstGeom>
        </p:spPr>
        <p:txBody>
          <a:bodyPr anchor="t" rtlCol="false" tIns="0" lIns="0" bIns="0" rIns="0">
            <a:spAutoFit/>
          </a:bodyPr>
          <a:lstStyle/>
          <a:p>
            <a:pPr algn="just">
              <a:lnSpc>
                <a:spcPts val="3500"/>
              </a:lnSpc>
            </a:pPr>
            <a:r>
              <a:rPr lang="en-US" sz="2500">
                <a:solidFill>
                  <a:srgbClr val="FFFFFF"/>
                </a:solidFill>
                <a:latin typeface="Lexend Deca"/>
                <a:ea typeface="Lexend Deca"/>
                <a:cs typeface="Lexend Deca"/>
                <a:sym typeface="Lexend Deca"/>
              </a:rPr>
              <a:t>Slide ini menyajikan kesimpulan berdasarkan hasil evaluasi model Linear Regression dan Random Forest Regressor. Kita akan melihat beberapa poin penting yang diperoleh setelah melakukan evaluasi:</a:t>
            </a:r>
          </a:p>
          <a:p>
            <a:pPr algn="just" marL="539753" indent="-269876" lvl="1">
              <a:lnSpc>
                <a:spcPts val="3500"/>
              </a:lnSpc>
              <a:buFont typeface="Arial"/>
              <a:buChar char="•"/>
            </a:pPr>
            <a:r>
              <a:rPr lang="en-US" sz="2500">
                <a:solidFill>
                  <a:srgbClr val="FFFFFF"/>
                </a:solidFill>
                <a:latin typeface="Lexend Deca"/>
                <a:ea typeface="Lexend Deca"/>
                <a:cs typeface="Lexend Deca"/>
                <a:sym typeface="Lexend Deca"/>
              </a:rPr>
              <a:t>Tidak ada data duplikat maupun missing</a:t>
            </a:r>
            <a:r>
              <a:rPr lang="en-US" sz="2500">
                <a:solidFill>
                  <a:srgbClr val="FFFFFF"/>
                </a:solidFill>
                <a:latin typeface="Lexend Deca"/>
                <a:ea typeface="Lexend Deca"/>
                <a:cs typeface="Lexend Deca"/>
                <a:sym typeface="Lexend Deca"/>
              </a:rPr>
              <a:t> values.</a:t>
            </a:r>
          </a:p>
          <a:p>
            <a:pPr algn="just" marL="539753" indent="-269876" lvl="1">
              <a:lnSpc>
                <a:spcPts val="3500"/>
              </a:lnSpc>
              <a:buFont typeface="Arial"/>
              <a:buChar char="•"/>
            </a:pPr>
            <a:r>
              <a:rPr lang="en-US" sz="2500">
                <a:solidFill>
                  <a:srgbClr val="FFFFFF"/>
                </a:solidFill>
                <a:latin typeface="Lexend Deca"/>
                <a:ea typeface="Lexend Deca"/>
                <a:cs typeface="Lexend Deca"/>
                <a:sym typeface="Lexend Deca"/>
              </a:rPr>
              <a:t>Ada korelasi positif antara jam belajar dan skor.</a:t>
            </a:r>
          </a:p>
          <a:p>
            <a:pPr algn="just" marL="539753" indent="-269876" lvl="1">
              <a:lnSpc>
                <a:spcPts val="3500"/>
              </a:lnSpc>
              <a:buFont typeface="Arial"/>
              <a:buChar char="•"/>
            </a:pPr>
            <a:r>
              <a:rPr lang="en-US" sz="2500">
                <a:solidFill>
                  <a:srgbClr val="FFFFFF"/>
                </a:solidFill>
                <a:latin typeface="Lexend Deca"/>
                <a:ea typeface="Lexend Deca"/>
                <a:cs typeface="Lexend Deca"/>
                <a:sym typeface="Lexend Deca"/>
              </a:rPr>
              <a:t>Berdasarkan R² dan MSE, kita akan memilih model dengan performa terbaik.</a:t>
            </a:r>
          </a:p>
          <a:p>
            <a:pPr algn="just">
              <a:lnSpc>
                <a:spcPts val="3500"/>
              </a:lnSpc>
            </a:pPr>
            <a:r>
              <a:rPr lang="en-US" sz="2500">
                <a:solidFill>
                  <a:srgbClr val="FFFFFF"/>
                </a:solidFill>
                <a:latin typeface="Lexend Deca"/>
                <a:ea typeface="Lexend Deca"/>
                <a:cs typeface="Lexend Deca"/>
                <a:sym typeface="Lexend Deca"/>
              </a:rPr>
              <a:t>Hasil Evaluasi:</a:t>
            </a:r>
          </a:p>
          <a:p>
            <a:pPr algn="just" marL="539753" indent="-269876" lvl="1">
              <a:lnSpc>
                <a:spcPts val="3500"/>
              </a:lnSpc>
              <a:buFont typeface="Arial"/>
              <a:buChar char="•"/>
            </a:pPr>
            <a:r>
              <a:rPr lang="en-US" sz="2500">
                <a:solidFill>
                  <a:srgbClr val="FFFFFF"/>
                </a:solidFill>
                <a:latin typeface="Lexend Deca"/>
                <a:ea typeface="Lexend Deca"/>
                <a:cs typeface="Lexend Deca"/>
                <a:sym typeface="Lexend Deca"/>
              </a:rPr>
              <a:t>Linear </a:t>
            </a:r>
            <a:r>
              <a:rPr lang="en-US" sz="2500">
                <a:solidFill>
                  <a:srgbClr val="FFFFFF"/>
                </a:solidFill>
                <a:latin typeface="Lexend Deca"/>
                <a:ea typeface="Lexend Deca"/>
                <a:cs typeface="Lexend Deca"/>
                <a:sym typeface="Lexend Deca"/>
              </a:rPr>
              <a:t>Regression: Memberikan R² dan MSE tertentu.</a:t>
            </a:r>
          </a:p>
          <a:p>
            <a:pPr algn="just" marL="539753" indent="-269876" lvl="1">
              <a:lnSpc>
                <a:spcPts val="3500"/>
              </a:lnSpc>
              <a:buFont typeface="Arial"/>
              <a:buChar char="•"/>
            </a:pPr>
            <a:r>
              <a:rPr lang="en-US" sz="2500">
                <a:solidFill>
                  <a:srgbClr val="FFFFFF"/>
                </a:solidFill>
                <a:latin typeface="Lexend Deca"/>
                <a:ea typeface="Lexend Deca"/>
                <a:cs typeface="Lexend Deca"/>
                <a:sym typeface="Lexend Deca"/>
              </a:rPr>
              <a:t>Random Forest Regressor: Memberikan R² dan MSE lainnya.</a:t>
            </a:r>
          </a:p>
          <a:p>
            <a:pPr algn="just">
              <a:lnSpc>
                <a:spcPts val="3500"/>
              </a:lnSpc>
            </a:pPr>
            <a:r>
              <a:rPr lang="en-US" sz="2500">
                <a:solidFill>
                  <a:srgbClr val="FFFFFF"/>
                </a:solidFill>
                <a:latin typeface="Lexend Deca"/>
                <a:ea typeface="Lexend Deca"/>
                <a:cs typeface="Lexend Deca"/>
                <a:sym typeface="Lexend Deca"/>
              </a:rPr>
              <a:t>Kesimpulan Model Terbaik: Berdasarkan perbandingan R² dan MSE, kita akan memilih model terbaik untuk tugas prediksi ini.</a:t>
            </a:r>
          </a:p>
          <a:p>
            <a:pPr algn="just">
              <a:lnSpc>
                <a:spcPts val="35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TextBox 2" id="2"/>
          <p:cNvSpPr txBox="true"/>
          <p:nvPr/>
        </p:nvSpPr>
        <p:spPr>
          <a:xfrm rot="0">
            <a:off x="4227350" y="4594241"/>
            <a:ext cx="12572941" cy="1363757"/>
          </a:xfrm>
          <a:prstGeom prst="rect">
            <a:avLst/>
          </a:prstGeom>
        </p:spPr>
        <p:txBody>
          <a:bodyPr anchor="t" rtlCol="false" tIns="0" lIns="0" bIns="0" rIns="0">
            <a:spAutoFit/>
          </a:bodyPr>
          <a:lstStyle/>
          <a:p>
            <a:pPr algn="ctr">
              <a:lnSpc>
                <a:spcPts val="9753"/>
              </a:lnSpc>
            </a:pPr>
            <a:r>
              <a:rPr lang="en-US" sz="9201">
                <a:solidFill>
                  <a:srgbClr val="FFFFFF"/>
                </a:solidFill>
                <a:latin typeface="Poppins"/>
                <a:ea typeface="Poppins"/>
                <a:cs typeface="Poppins"/>
                <a:sym typeface="Poppins"/>
              </a:rPr>
              <a:t>Thank you!</a:t>
            </a:r>
          </a:p>
        </p:txBody>
      </p:sp>
      <p:pic>
        <p:nvPicPr>
          <p:cNvPr name="Picture 3" id="3"/>
          <p:cNvPicPr>
            <a:picLocks noChangeAspect="true"/>
          </p:cNvPicPr>
          <p:nvPr/>
        </p:nvPicPr>
        <p:blipFill>
          <a:blip r:embed="rId2"/>
          <a:stretch>
            <a:fillRect/>
          </a:stretch>
        </p:blipFill>
        <p:spPr>
          <a:xfrm rot="0">
            <a:off x="-996764" y="513874"/>
            <a:ext cx="9264014" cy="925925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673862" y="1385838"/>
            <a:ext cx="7585438" cy="7515323"/>
          </a:xfrm>
          <a:custGeom>
            <a:avLst/>
            <a:gdLst/>
            <a:ahLst/>
            <a:cxnLst/>
            <a:rect r="r" b="b" t="t" l="l"/>
            <a:pathLst>
              <a:path h="7515323" w="7585438">
                <a:moveTo>
                  <a:pt x="0" y="0"/>
                </a:moveTo>
                <a:lnTo>
                  <a:pt x="7585438" y="0"/>
                </a:lnTo>
                <a:lnTo>
                  <a:pt x="7585438" y="7515324"/>
                </a:lnTo>
                <a:lnTo>
                  <a:pt x="0" y="7515324"/>
                </a:lnTo>
                <a:lnTo>
                  <a:pt x="0" y="0"/>
                </a:lnTo>
                <a:close/>
              </a:path>
            </a:pathLst>
          </a:custGeom>
          <a:blipFill>
            <a:blip r:embed="rId2"/>
            <a:stretch>
              <a:fillRect l="0" t="0" r="0" b="-6475"/>
            </a:stretch>
          </a:blipFill>
        </p:spPr>
      </p:sp>
      <p:sp>
        <p:nvSpPr>
          <p:cNvPr name="TextBox 6" id="6"/>
          <p:cNvSpPr txBox="true"/>
          <p:nvPr/>
        </p:nvSpPr>
        <p:spPr>
          <a:xfrm rot="0">
            <a:off x="402344" y="2488465"/>
            <a:ext cx="8124294" cy="384615"/>
          </a:xfrm>
          <a:prstGeom prst="rect">
            <a:avLst/>
          </a:prstGeom>
        </p:spPr>
        <p:txBody>
          <a:bodyPr anchor="t" rtlCol="false" tIns="0" lIns="0" bIns="0" rIns="0">
            <a:spAutoFit/>
          </a:bodyPr>
          <a:lstStyle/>
          <a:p>
            <a:pPr algn="l">
              <a:lnSpc>
                <a:spcPts val="2763"/>
              </a:lnSpc>
            </a:pPr>
            <a:r>
              <a:rPr lang="en-US" sz="2878" b="true">
                <a:solidFill>
                  <a:srgbClr val="FFFFFF"/>
                </a:solidFill>
                <a:latin typeface="Poppins Bold"/>
                <a:ea typeface="Poppins Bold"/>
                <a:cs typeface="Poppins Bold"/>
                <a:sym typeface="Poppins Bold"/>
              </a:rPr>
              <a:t>IMPORT LIBRARY DAN MEMBACA DATASET</a:t>
            </a:r>
          </a:p>
        </p:txBody>
      </p:sp>
      <p:sp>
        <p:nvSpPr>
          <p:cNvPr name="TextBox 7" id="7"/>
          <p:cNvSpPr txBox="true"/>
          <p:nvPr/>
        </p:nvSpPr>
        <p:spPr>
          <a:xfrm rot="0">
            <a:off x="402344" y="3451642"/>
            <a:ext cx="8124294" cy="2675688"/>
          </a:xfrm>
          <a:prstGeom prst="rect">
            <a:avLst/>
          </a:prstGeom>
        </p:spPr>
        <p:txBody>
          <a:bodyPr anchor="t" rtlCol="false" tIns="0" lIns="0" bIns="0" rIns="0">
            <a:spAutoFit/>
          </a:bodyPr>
          <a:lstStyle/>
          <a:p>
            <a:pPr algn="just">
              <a:lnSpc>
                <a:spcPts val="3087"/>
              </a:lnSpc>
              <a:spcBef>
                <a:spcPct val="0"/>
              </a:spcBef>
            </a:pPr>
            <a:r>
              <a:rPr lang="en-US" sz="2205">
                <a:solidFill>
                  <a:srgbClr val="FFFFFF"/>
                </a:solidFill>
                <a:latin typeface="Lexend Deca"/>
                <a:ea typeface="Lexend Deca"/>
                <a:cs typeface="Lexend Deca"/>
                <a:sym typeface="Lexend Deca"/>
              </a:rPr>
              <a:t>Pada tahap pertama, kita memulai analisis dengan mengimpor library yang dibutuhkan untuk pemrosesan data dan visualisasi. Dataset yang digunakan adalah student_scores.csv, yang berisi dua kolom utama: Hours (jumlah jam belajar) dan Scores (nilai siswa). Dataset ini akan menjadi dasar untuk analisis dan pemodelan prediktif.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97821" y="619514"/>
            <a:ext cx="5619538" cy="9047972"/>
          </a:xfrm>
          <a:custGeom>
            <a:avLst/>
            <a:gdLst/>
            <a:ahLst/>
            <a:cxnLst/>
            <a:rect r="r" b="b" t="t" l="l"/>
            <a:pathLst>
              <a:path h="9047972" w="5619538">
                <a:moveTo>
                  <a:pt x="0" y="0"/>
                </a:moveTo>
                <a:lnTo>
                  <a:pt x="5619539" y="0"/>
                </a:lnTo>
                <a:lnTo>
                  <a:pt x="5619539" y="9047972"/>
                </a:lnTo>
                <a:lnTo>
                  <a:pt x="0" y="9047972"/>
                </a:lnTo>
                <a:lnTo>
                  <a:pt x="0" y="0"/>
                </a:lnTo>
                <a:close/>
              </a:path>
            </a:pathLst>
          </a:custGeom>
          <a:blipFill>
            <a:blip r:embed="rId2"/>
            <a:stretch>
              <a:fillRect l="0" t="0" r="0" b="0"/>
            </a:stretch>
          </a:blipFill>
        </p:spPr>
      </p:sp>
      <p:sp>
        <p:nvSpPr>
          <p:cNvPr name="TextBox 6" id="6"/>
          <p:cNvSpPr txBox="true"/>
          <p:nvPr/>
        </p:nvSpPr>
        <p:spPr>
          <a:xfrm rot="0">
            <a:off x="9509847" y="824234"/>
            <a:ext cx="8514430" cy="1615114"/>
          </a:xfrm>
          <a:prstGeom prst="rect">
            <a:avLst/>
          </a:prstGeom>
        </p:spPr>
        <p:txBody>
          <a:bodyPr anchor="t" rtlCol="false" tIns="0" lIns="0" bIns="0" rIns="0">
            <a:spAutoFit/>
          </a:bodyPr>
          <a:lstStyle/>
          <a:p>
            <a:pPr algn="ctr">
              <a:lnSpc>
                <a:spcPts val="4069"/>
              </a:lnSpc>
            </a:pPr>
            <a:r>
              <a:rPr lang="en-US" b="true" sz="4239">
                <a:solidFill>
                  <a:srgbClr val="FFFFFF"/>
                </a:solidFill>
                <a:latin typeface="Poppins Bold"/>
                <a:ea typeface="Poppins Bold"/>
                <a:cs typeface="Poppins Bold"/>
                <a:sym typeface="Poppins Bold"/>
              </a:rPr>
              <a:t>EXPLORATORY DATA ANALYSIS: INFORMASI DATA DAN STATISTIK DESKRIPTIF</a:t>
            </a:r>
          </a:p>
        </p:txBody>
      </p:sp>
      <p:sp>
        <p:nvSpPr>
          <p:cNvPr name="TextBox 7" id="7"/>
          <p:cNvSpPr txBox="true"/>
          <p:nvPr/>
        </p:nvSpPr>
        <p:spPr>
          <a:xfrm rot="0">
            <a:off x="9509847" y="3239772"/>
            <a:ext cx="8514430" cy="3740781"/>
          </a:xfrm>
          <a:prstGeom prst="rect">
            <a:avLst/>
          </a:prstGeom>
        </p:spPr>
        <p:txBody>
          <a:bodyPr anchor="t" rtlCol="false" tIns="0" lIns="0" bIns="0" rIns="0">
            <a:spAutoFit/>
          </a:bodyPr>
          <a:lstStyle/>
          <a:p>
            <a:pPr algn="just">
              <a:lnSpc>
                <a:spcPts val="3640"/>
              </a:lnSpc>
            </a:pPr>
            <a:r>
              <a:rPr lang="en-US" sz="2600">
                <a:solidFill>
                  <a:srgbClr val="FFFFFF"/>
                </a:solidFill>
                <a:latin typeface="Poppins"/>
                <a:ea typeface="Poppins"/>
                <a:cs typeface="Poppins"/>
                <a:sym typeface="Poppins"/>
              </a:rPr>
              <a:t>Pada tahap eksplorasi data, langkah awal yang dilakukan adalah mendapatkan informasi umum tentang dataset menggunakan metode .info() dan melihat ringkasan statistik deskriptif menggunakan .describe().</a:t>
            </a:r>
          </a:p>
          <a:p>
            <a:pPr algn="just">
              <a:lnSpc>
                <a:spcPts val="664"/>
              </a:lnSpc>
            </a:pPr>
          </a:p>
          <a:p>
            <a:pPr algn="just">
              <a:lnSpc>
                <a:spcPts val="3640"/>
              </a:lnSpc>
              <a:spcBef>
                <a:spcPct val="0"/>
              </a:spcBef>
            </a:pPr>
            <a:r>
              <a:rPr lang="en-US" sz="2600">
                <a:solidFill>
                  <a:srgbClr val="FFFFFF"/>
                </a:solidFill>
                <a:latin typeface="Poppins"/>
                <a:ea typeface="Poppins"/>
                <a:cs typeface="Poppins"/>
                <a:sym typeface="Poppins"/>
              </a:rPr>
              <a:t>Hal ini penting untuk memahami struktur dataset, tipe data, jumlah data yang tersedia, dan distribusi nilai-nilai dalam setiap kolom.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980572" y="1028700"/>
            <a:ext cx="7278728" cy="8010668"/>
          </a:xfrm>
          <a:custGeom>
            <a:avLst/>
            <a:gdLst/>
            <a:ahLst/>
            <a:cxnLst/>
            <a:rect r="r" b="b" t="t" l="l"/>
            <a:pathLst>
              <a:path h="8010668" w="7278728">
                <a:moveTo>
                  <a:pt x="0" y="0"/>
                </a:moveTo>
                <a:lnTo>
                  <a:pt x="7278728" y="0"/>
                </a:lnTo>
                <a:lnTo>
                  <a:pt x="7278728" y="8010668"/>
                </a:lnTo>
                <a:lnTo>
                  <a:pt x="0" y="8010668"/>
                </a:lnTo>
                <a:lnTo>
                  <a:pt x="0" y="0"/>
                </a:lnTo>
                <a:close/>
              </a:path>
            </a:pathLst>
          </a:custGeom>
          <a:blipFill>
            <a:blip r:embed="rId2"/>
            <a:stretch>
              <a:fillRect l="0" t="0" r="0" b="0"/>
            </a:stretch>
          </a:blipFill>
        </p:spPr>
      </p:sp>
      <p:sp>
        <p:nvSpPr>
          <p:cNvPr name="TextBox 6" id="6"/>
          <p:cNvSpPr txBox="true"/>
          <p:nvPr/>
        </p:nvSpPr>
        <p:spPr>
          <a:xfrm rot="0">
            <a:off x="437130" y="593778"/>
            <a:ext cx="8073773" cy="1315647"/>
          </a:xfrm>
          <a:prstGeom prst="rect">
            <a:avLst/>
          </a:prstGeom>
        </p:spPr>
        <p:txBody>
          <a:bodyPr anchor="t" rtlCol="false" tIns="0" lIns="0" bIns="0" rIns="0">
            <a:spAutoFit/>
          </a:bodyPr>
          <a:lstStyle/>
          <a:p>
            <a:pPr algn="ctr">
              <a:lnSpc>
                <a:spcPts val="4837"/>
              </a:lnSpc>
            </a:pPr>
            <a:r>
              <a:rPr lang="en-US" b="true" sz="5039">
                <a:solidFill>
                  <a:srgbClr val="FFFFFF"/>
                </a:solidFill>
                <a:latin typeface="Poppins Bold"/>
                <a:ea typeface="Poppins Bold"/>
                <a:cs typeface="Poppins Bold"/>
                <a:sym typeface="Poppins Bold"/>
              </a:rPr>
              <a:t>PENGECEKAN NILAI DUPLIKAT DAN KOSONG</a:t>
            </a:r>
          </a:p>
        </p:txBody>
      </p:sp>
      <p:sp>
        <p:nvSpPr>
          <p:cNvPr name="TextBox 7" id="7"/>
          <p:cNvSpPr txBox="true"/>
          <p:nvPr/>
        </p:nvSpPr>
        <p:spPr>
          <a:xfrm rot="0">
            <a:off x="437130" y="2535777"/>
            <a:ext cx="7856152" cy="4365625"/>
          </a:xfrm>
          <a:prstGeom prst="rect">
            <a:avLst/>
          </a:prstGeom>
        </p:spPr>
        <p:txBody>
          <a:bodyPr anchor="t" rtlCol="false" tIns="0" lIns="0" bIns="0" rIns="0">
            <a:spAutoFit/>
          </a:bodyPr>
          <a:lstStyle/>
          <a:p>
            <a:pPr algn="just">
              <a:lnSpc>
                <a:spcPts val="3500"/>
              </a:lnSpc>
            </a:pPr>
            <a:r>
              <a:rPr lang="en-US" sz="2500">
                <a:solidFill>
                  <a:srgbClr val="FFFFFF"/>
                </a:solidFill>
                <a:latin typeface="Lexend Deca"/>
                <a:ea typeface="Lexend Deca"/>
                <a:cs typeface="Lexend Deca"/>
                <a:sym typeface="Lexend Deca"/>
              </a:rPr>
              <a:t>Pada tahap ini, kita memeriksa apakah terdapat nilai yang duplikat dan kosong dalam dataset menggunakan metode .duplicated().sum() dan .isnull().sum(). Langkah ini memastikan bahwa data yang digunakan bersih dan siap untuk analisis lebih lanjut.</a:t>
            </a:r>
          </a:p>
          <a:p>
            <a:pPr algn="just">
              <a:lnSpc>
                <a:spcPts val="3500"/>
              </a:lnSpc>
            </a:pPr>
          </a:p>
          <a:p>
            <a:pPr algn="just">
              <a:lnSpc>
                <a:spcPts val="3500"/>
              </a:lnSpc>
              <a:spcBef>
                <a:spcPct val="0"/>
              </a:spcBef>
            </a:pPr>
            <a:r>
              <a:rPr lang="en-US" sz="2500">
                <a:solidFill>
                  <a:srgbClr val="FFFFFF"/>
                </a:solidFill>
                <a:latin typeface="Lexend Deca"/>
                <a:ea typeface="Lexend Deca"/>
                <a:cs typeface="Lexend Deca"/>
                <a:sym typeface="Lexend Deca"/>
              </a:rPr>
              <a:t>Jika ditemukan nilai duplikat atau kosong, data tersebut akan ditangani agar tidak memengaruhi hasil analisis.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88421" y="909979"/>
            <a:ext cx="8427727" cy="8467043"/>
          </a:xfrm>
          <a:custGeom>
            <a:avLst/>
            <a:gdLst/>
            <a:ahLst/>
            <a:cxnLst/>
            <a:rect r="r" b="b" t="t" l="l"/>
            <a:pathLst>
              <a:path h="8467043" w="8427727">
                <a:moveTo>
                  <a:pt x="0" y="0"/>
                </a:moveTo>
                <a:lnTo>
                  <a:pt x="8427726" y="0"/>
                </a:lnTo>
                <a:lnTo>
                  <a:pt x="8427726" y="8467042"/>
                </a:lnTo>
                <a:lnTo>
                  <a:pt x="0" y="8467042"/>
                </a:lnTo>
                <a:lnTo>
                  <a:pt x="0" y="0"/>
                </a:lnTo>
                <a:close/>
              </a:path>
            </a:pathLst>
          </a:custGeom>
          <a:blipFill>
            <a:blip r:embed="rId2"/>
            <a:stretch>
              <a:fillRect l="0" t="0" r="0" b="-1262"/>
            </a:stretch>
          </a:blipFill>
        </p:spPr>
      </p:sp>
      <p:sp>
        <p:nvSpPr>
          <p:cNvPr name="TextBox 6" id="6"/>
          <p:cNvSpPr txBox="true"/>
          <p:nvPr/>
        </p:nvSpPr>
        <p:spPr>
          <a:xfrm rot="0">
            <a:off x="9359819" y="515465"/>
            <a:ext cx="8928181" cy="721670"/>
          </a:xfrm>
          <a:prstGeom prst="rect">
            <a:avLst/>
          </a:prstGeom>
        </p:spPr>
        <p:txBody>
          <a:bodyPr anchor="t" rtlCol="false" tIns="0" lIns="0" bIns="0" rIns="0">
            <a:spAutoFit/>
          </a:bodyPr>
          <a:lstStyle/>
          <a:p>
            <a:pPr algn="ctr">
              <a:lnSpc>
                <a:spcPts val="2629"/>
              </a:lnSpc>
            </a:pPr>
            <a:r>
              <a:rPr lang="en-US" b="true" sz="2739">
                <a:solidFill>
                  <a:srgbClr val="FFFFFF"/>
                </a:solidFill>
                <a:latin typeface="Poppins Bold"/>
                <a:ea typeface="Poppins Bold"/>
                <a:cs typeface="Poppins Bold"/>
                <a:sym typeface="Poppins Bold"/>
              </a:rPr>
              <a:t>ANALISIS OUTLIER MENGGUNAKAN IQR DAN VISUALISASI DENGAN BOXPLOT</a:t>
            </a:r>
          </a:p>
        </p:txBody>
      </p:sp>
      <p:sp>
        <p:nvSpPr>
          <p:cNvPr name="TextBox 7" id="7"/>
          <p:cNvSpPr txBox="true"/>
          <p:nvPr/>
        </p:nvSpPr>
        <p:spPr>
          <a:xfrm rot="0">
            <a:off x="10674970" y="1767156"/>
            <a:ext cx="6297879" cy="7763934"/>
          </a:xfrm>
          <a:prstGeom prst="rect">
            <a:avLst/>
          </a:prstGeom>
        </p:spPr>
        <p:txBody>
          <a:bodyPr anchor="t" rtlCol="false" tIns="0" lIns="0" bIns="0" rIns="0">
            <a:spAutoFit/>
          </a:bodyPr>
          <a:lstStyle/>
          <a:p>
            <a:pPr algn="l">
              <a:lnSpc>
                <a:spcPts val="3616"/>
              </a:lnSpc>
            </a:pPr>
            <a:r>
              <a:rPr lang="en-US" sz="2583">
                <a:solidFill>
                  <a:srgbClr val="FFFFFF"/>
                </a:solidFill>
                <a:latin typeface="Lexend Deca"/>
                <a:ea typeface="Lexend Deca"/>
                <a:cs typeface="Lexend Deca"/>
                <a:sym typeface="Lexend Deca"/>
              </a:rPr>
              <a:t>Untuk menganalisis outlier, digunakan metode Interquartile Range (IQR) yang membandingkan kuartil pertama (Q1) dan kuartil ketiga (Q3). Rentang interkuartil dihitung untuk menentukan batas bawah dan atas untuk mendeteksi outlier. Data yang berada di luar rentang ini dianggap sebagai outlier.</a:t>
            </a:r>
          </a:p>
          <a:p>
            <a:pPr algn="l">
              <a:lnSpc>
                <a:spcPts val="3616"/>
              </a:lnSpc>
            </a:pPr>
          </a:p>
          <a:p>
            <a:pPr algn="l">
              <a:lnSpc>
                <a:spcPts val="3616"/>
              </a:lnSpc>
            </a:pPr>
            <a:r>
              <a:rPr lang="en-US" sz="2583">
                <a:solidFill>
                  <a:srgbClr val="FFFFFF"/>
                </a:solidFill>
                <a:latin typeface="Lexend Deca"/>
                <a:ea typeface="Lexend Deca"/>
                <a:cs typeface="Lexend Deca"/>
                <a:sym typeface="Lexend Deca"/>
              </a:rPr>
              <a:t>Boxplot juga digunakan untuk memvisualisasikan data dan menandai outlier secara grafis. Visualisasi ini memberi gambaran tentang distribusi data dan titik data yang jauh dari rentang normal (outlier).</a:t>
            </a:r>
          </a:p>
          <a:p>
            <a:pPr algn="l">
              <a:lnSpc>
                <a:spcPts val="361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715549" y="4061782"/>
            <a:ext cx="5453047" cy="5810252"/>
          </a:xfrm>
          <a:custGeom>
            <a:avLst/>
            <a:gdLst/>
            <a:ahLst/>
            <a:cxnLst/>
            <a:rect r="r" b="b" t="t" l="l"/>
            <a:pathLst>
              <a:path h="5810252" w="5453047">
                <a:moveTo>
                  <a:pt x="0" y="0"/>
                </a:moveTo>
                <a:lnTo>
                  <a:pt x="5453047" y="0"/>
                </a:lnTo>
                <a:lnTo>
                  <a:pt x="5453047" y="5810252"/>
                </a:lnTo>
                <a:lnTo>
                  <a:pt x="0" y="5810252"/>
                </a:lnTo>
                <a:lnTo>
                  <a:pt x="0" y="0"/>
                </a:lnTo>
                <a:close/>
              </a:path>
            </a:pathLst>
          </a:custGeom>
          <a:blipFill>
            <a:blip r:embed="rId2"/>
            <a:stretch>
              <a:fillRect l="-2366" t="0" r="-2366" b="0"/>
            </a:stretch>
          </a:blipFill>
        </p:spPr>
      </p:sp>
      <p:sp>
        <p:nvSpPr>
          <p:cNvPr name="Freeform 6" id="6"/>
          <p:cNvSpPr/>
          <p:nvPr/>
        </p:nvSpPr>
        <p:spPr>
          <a:xfrm flipH="false" flipV="false" rot="0">
            <a:off x="384561" y="3078296"/>
            <a:ext cx="8173007" cy="5322671"/>
          </a:xfrm>
          <a:custGeom>
            <a:avLst/>
            <a:gdLst/>
            <a:ahLst/>
            <a:cxnLst/>
            <a:rect r="r" b="b" t="t" l="l"/>
            <a:pathLst>
              <a:path h="5322671" w="8173007">
                <a:moveTo>
                  <a:pt x="0" y="0"/>
                </a:moveTo>
                <a:lnTo>
                  <a:pt x="8173006" y="0"/>
                </a:lnTo>
                <a:lnTo>
                  <a:pt x="8173006" y="5322671"/>
                </a:lnTo>
                <a:lnTo>
                  <a:pt x="0" y="5322671"/>
                </a:lnTo>
                <a:lnTo>
                  <a:pt x="0" y="0"/>
                </a:lnTo>
                <a:close/>
              </a:path>
            </a:pathLst>
          </a:custGeom>
          <a:blipFill>
            <a:blip r:embed="rId3"/>
            <a:stretch>
              <a:fillRect l="0" t="0" r="0" b="0"/>
            </a:stretch>
          </a:blipFill>
        </p:spPr>
      </p:sp>
      <p:sp>
        <p:nvSpPr>
          <p:cNvPr name="TextBox 7" id="7"/>
          <p:cNvSpPr txBox="true"/>
          <p:nvPr/>
        </p:nvSpPr>
        <p:spPr>
          <a:xfrm rot="0">
            <a:off x="9359819" y="515465"/>
            <a:ext cx="8928181" cy="721670"/>
          </a:xfrm>
          <a:prstGeom prst="rect">
            <a:avLst/>
          </a:prstGeom>
        </p:spPr>
        <p:txBody>
          <a:bodyPr anchor="t" rtlCol="false" tIns="0" lIns="0" bIns="0" rIns="0">
            <a:spAutoFit/>
          </a:bodyPr>
          <a:lstStyle/>
          <a:p>
            <a:pPr algn="ctr">
              <a:lnSpc>
                <a:spcPts val="2629"/>
              </a:lnSpc>
            </a:pPr>
            <a:r>
              <a:rPr lang="en-US" b="true" sz="2739">
                <a:solidFill>
                  <a:srgbClr val="FFFFFF"/>
                </a:solidFill>
                <a:latin typeface="Poppins Bold"/>
                <a:ea typeface="Poppins Bold"/>
                <a:cs typeface="Poppins Bold"/>
                <a:sym typeface="Poppins Bold"/>
              </a:rPr>
              <a:t>ANALISIS OUTLIER MENGGUNAKAN IQR DAN VISUALISASI DENGAN BOXPLOT</a:t>
            </a:r>
          </a:p>
        </p:txBody>
      </p:sp>
      <p:sp>
        <p:nvSpPr>
          <p:cNvPr name="TextBox 8" id="8"/>
          <p:cNvSpPr txBox="true"/>
          <p:nvPr/>
        </p:nvSpPr>
        <p:spPr>
          <a:xfrm rot="0">
            <a:off x="9715549" y="1430313"/>
            <a:ext cx="8103026" cy="2412395"/>
          </a:xfrm>
          <a:prstGeom prst="rect">
            <a:avLst/>
          </a:prstGeom>
        </p:spPr>
        <p:txBody>
          <a:bodyPr anchor="t" rtlCol="false" tIns="0" lIns="0" bIns="0" rIns="0">
            <a:spAutoFit/>
          </a:bodyPr>
          <a:lstStyle/>
          <a:p>
            <a:pPr algn="just">
              <a:lnSpc>
                <a:spcPts val="2445"/>
              </a:lnSpc>
            </a:pPr>
            <a:r>
              <a:rPr lang="en-US" sz="1747">
                <a:solidFill>
                  <a:srgbClr val="FFFFFF"/>
                </a:solidFill>
                <a:latin typeface="Lexend Deca"/>
                <a:ea typeface="Lexend Deca"/>
                <a:cs typeface="Lexend Deca"/>
                <a:sym typeface="Lexend Deca"/>
              </a:rPr>
              <a:t>Untuk menganalisis outlier, digunakan metode Interquartile Range (IQR) yang menghitung rentang antara kuartil pertama (Q1) dan ketiga (Q3) untuk menentukan batas bawah dan atas. Data yang berada di luar rentang ini dianggap outlier.</a:t>
            </a:r>
          </a:p>
          <a:p>
            <a:pPr algn="just">
              <a:lnSpc>
                <a:spcPts val="2445"/>
              </a:lnSpc>
            </a:pPr>
          </a:p>
          <a:p>
            <a:pPr algn="just">
              <a:lnSpc>
                <a:spcPts val="2445"/>
              </a:lnSpc>
            </a:pPr>
            <a:r>
              <a:rPr lang="en-US" sz="1747">
                <a:solidFill>
                  <a:srgbClr val="FFFFFF"/>
                </a:solidFill>
                <a:latin typeface="Lexend Deca"/>
                <a:ea typeface="Lexend Deca"/>
                <a:cs typeface="Lexend Deca"/>
                <a:sym typeface="Lexend Deca"/>
              </a:rPr>
              <a:t>Boxplot digunakan untuk memvisualisasikan distribusi data dan menandai outlier secara grafis.</a:t>
            </a:r>
          </a:p>
          <a:p>
            <a:pPr algn="just">
              <a:lnSpc>
                <a:spcPts val="244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354134" y="2214160"/>
            <a:ext cx="8552816" cy="5858679"/>
          </a:xfrm>
          <a:custGeom>
            <a:avLst/>
            <a:gdLst/>
            <a:ahLst/>
            <a:cxnLst/>
            <a:rect r="r" b="b" t="t" l="l"/>
            <a:pathLst>
              <a:path h="5858679" w="8552816">
                <a:moveTo>
                  <a:pt x="0" y="0"/>
                </a:moveTo>
                <a:lnTo>
                  <a:pt x="8552816" y="0"/>
                </a:lnTo>
                <a:lnTo>
                  <a:pt x="8552816" y="5858680"/>
                </a:lnTo>
                <a:lnTo>
                  <a:pt x="0" y="5858680"/>
                </a:lnTo>
                <a:lnTo>
                  <a:pt x="0" y="0"/>
                </a:lnTo>
                <a:close/>
              </a:path>
            </a:pathLst>
          </a:custGeom>
          <a:blipFill>
            <a:blip r:embed="rId2"/>
            <a:stretch>
              <a:fillRect l="0" t="0" r="0" b="0"/>
            </a:stretch>
          </a:blipFill>
        </p:spPr>
      </p:sp>
      <p:sp>
        <p:nvSpPr>
          <p:cNvPr name="TextBox 6" id="6"/>
          <p:cNvSpPr txBox="true"/>
          <p:nvPr/>
        </p:nvSpPr>
        <p:spPr>
          <a:xfrm rot="0">
            <a:off x="11770" y="1085850"/>
            <a:ext cx="8706870" cy="1059616"/>
          </a:xfrm>
          <a:prstGeom prst="rect">
            <a:avLst/>
          </a:prstGeom>
        </p:spPr>
        <p:txBody>
          <a:bodyPr anchor="t" rtlCol="false" tIns="0" lIns="0" bIns="0" rIns="0">
            <a:spAutoFit/>
          </a:bodyPr>
          <a:lstStyle/>
          <a:p>
            <a:pPr algn="ctr">
              <a:lnSpc>
                <a:spcPts val="3973"/>
              </a:lnSpc>
            </a:pPr>
            <a:r>
              <a:rPr lang="en-US" b="true" sz="4139">
                <a:solidFill>
                  <a:srgbClr val="FFFFFF"/>
                </a:solidFill>
                <a:latin typeface="Poppins Bold"/>
                <a:ea typeface="Poppins Bold"/>
                <a:cs typeface="Poppins Bold"/>
                <a:sym typeface="Poppins Bold"/>
              </a:rPr>
              <a:t>MODELING MENGGUNAKAN LINEAR REGRESSION</a:t>
            </a:r>
          </a:p>
        </p:txBody>
      </p:sp>
      <p:sp>
        <p:nvSpPr>
          <p:cNvPr name="TextBox 7" id="7"/>
          <p:cNvSpPr txBox="true"/>
          <p:nvPr/>
        </p:nvSpPr>
        <p:spPr>
          <a:xfrm rot="0">
            <a:off x="437130" y="2535777"/>
            <a:ext cx="7856152" cy="5241925"/>
          </a:xfrm>
          <a:prstGeom prst="rect">
            <a:avLst/>
          </a:prstGeom>
        </p:spPr>
        <p:txBody>
          <a:bodyPr anchor="t" rtlCol="false" tIns="0" lIns="0" bIns="0" rIns="0">
            <a:spAutoFit/>
          </a:bodyPr>
          <a:lstStyle/>
          <a:p>
            <a:pPr algn="just">
              <a:lnSpc>
                <a:spcPts val="3500"/>
              </a:lnSpc>
            </a:pPr>
            <a:r>
              <a:rPr lang="en-US" sz="2500">
                <a:solidFill>
                  <a:srgbClr val="FFFFFF"/>
                </a:solidFill>
                <a:latin typeface="Lexend Deca"/>
                <a:ea typeface="Lexend Deca"/>
                <a:cs typeface="Lexend Deca"/>
                <a:sym typeface="Lexend Deca"/>
              </a:rPr>
              <a:t>Pada tahap ini, kita menggunakan Linear Regression untuk membangun model yang dapat memprediksi nilai siswa berdasarkan jumlah jam belajar. </a:t>
            </a:r>
          </a:p>
          <a:p>
            <a:pPr algn="just">
              <a:lnSpc>
                <a:spcPts val="3500"/>
              </a:lnSpc>
            </a:pPr>
          </a:p>
          <a:p>
            <a:pPr algn="just">
              <a:lnSpc>
                <a:spcPts val="3500"/>
              </a:lnSpc>
              <a:spcBef>
                <a:spcPct val="0"/>
              </a:spcBef>
            </a:pPr>
            <a:r>
              <a:rPr lang="en-US" sz="2500">
                <a:solidFill>
                  <a:srgbClr val="FFFFFF"/>
                </a:solidFill>
                <a:latin typeface="Lexend Deca"/>
                <a:ea typeface="Lexend Deca"/>
                <a:cs typeface="Lexend Deca"/>
                <a:sym typeface="Lexend Deca"/>
              </a:rPr>
              <a:t>Linear regression adalah teknik regresi yang mencari hubungan linear antara variabel independen (jam belaj</a:t>
            </a:r>
            <a:r>
              <a:rPr lang="en-US" sz="2500">
                <a:solidFill>
                  <a:srgbClr val="FFFFFF"/>
                </a:solidFill>
                <a:latin typeface="Lexend Deca"/>
                <a:ea typeface="Lexend Deca"/>
                <a:cs typeface="Lexend Deca"/>
                <a:sym typeface="Lexend Deca"/>
              </a:rPr>
              <a:t>ar) dan variabel dependen (nilai). Model ini kemudian diuji dan dievaluasi untuk melihat seberapa baik kinerjanya.</a:t>
            </a:r>
          </a:p>
          <a:p>
            <a:pPr algn="just">
              <a:lnSpc>
                <a:spcPts val="3500"/>
              </a:lnSpc>
              <a:spcBef>
                <a:spcPct val="0"/>
              </a:spcBef>
            </a:pPr>
          </a:p>
          <a:p>
            <a:pPr algn="just">
              <a:lnSpc>
                <a:spcPts val="35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475181" y="5443074"/>
            <a:ext cx="8583763" cy="2113752"/>
          </a:xfrm>
          <a:custGeom>
            <a:avLst/>
            <a:gdLst/>
            <a:ahLst/>
            <a:cxnLst/>
            <a:rect r="r" b="b" t="t" l="l"/>
            <a:pathLst>
              <a:path h="2113752" w="8583763">
                <a:moveTo>
                  <a:pt x="0" y="0"/>
                </a:moveTo>
                <a:lnTo>
                  <a:pt x="8583763" y="0"/>
                </a:lnTo>
                <a:lnTo>
                  <a:pt x="8583763" y="2113751"/>
                </a:lnTo>
                <a:lnTo>
                  <a:pt x="0" y="2113751"/>
                </a:lnTo>
                <a:lnTo>
                  <a:pt x="0" y="0"/>
                </a:lnTo>
                <a:close/>
              </a:path>
            </a:pathLst>
          </a:custGeom>
          <a:blipFill>
            <a:blip r:embed="rId2"/>
            <a:stretch>
              <a:fillRect l="0" t="0" r="0" b="0"/>
            </a:stretch>
          </a:blipFill>
        </p:spPr>
      </p:sp>
      <p:sp>
        <p:nvSpPr>
          <p:cNvPr name="Freeform 6" id="6"/>
          <p:cNvSpPr/>
          <p:nvPr/>
        </p:nvSpPr>
        <p:spPr>
          <a:xfrm flipH="false" flipV="false" rot="0">
            <a:off x="416607" y="2232316"/>
            <a:ext cx="8207336" cy="5324509"/>
          </a:xfrm>
          <a:custGeom>
            <a:avLst/>
            <a:gdLst/>
            <a:ahLst/>
            <a:cxnLst/>
            <a:rect r="r" b="b" t="t" l="l"/>
            <a:pathLst>
              <a:path h="5324509" w="8207336">
                <a:moveTo>
                  <a:pt x="0" y="0"/>
                </a:moveTo>
                <a:lnTo>
                  <a:pt x="8207337" y="0"/>
                </a:lnTo>
                <a:lnTo>
                  <a:pt x="8207337" y="5324509"/>
                </a:lnTo>
                <a:lnTo>
                  <a:pt x="0" y="5324509"/>
                </a:lnTo>
                <a:lnTo>
                  <a:pt x="0" y="0"/>
                </a:lnTo>
                <a:close/>
              </a:path>
            </a:pathLst>
          </a:custGeom>
          <a:blipFill>
            <a:blip r:embed="rId3"/>
            <a:stretch>
              <a:fillRect l="0" t="0" r="0" b="0"/>
            </a:stretch>
          </a:blipFill>
        </p:spPr>
      </p:sp>
      <p:sp>
        <p:nvSpPr>
          <p:cNvPr name="TextBox 7" id="7"/>
          <p:cNvSpPr txBox="true"/>
          <p:nvPr/>
        </p:nvSpPr>
        <p:spPr>
          <a:xfrm rot="0">
            <a:off x="10093078" y="1116667"/>
            <a:ext cx="6877191" cy="721670"/>
          </a:xfrm>
          <a:prstGeom prst="rect">
            <a:avLst/>
          </a:prstGeom>
        </p:spPr>
        <p:txBody>
          <a:bodyPr anchor="t" rtlCol="false" tIns="0" lIns="0" bIns="0" rIns="0">
            <a:spAutoFit/>
          </a:bodyPr>
          <a:lstStyle/>
          <a:p>
            <a:pPr algn="ctr">
              <a:lnSpc>
                <a:spcPts val="2629"/>
              </a:lnSpc>
            </a:pPr>
            <a:r>
              <a:rPr lang="en-US" b="true" sz="2739">
                <a:solidFill>
                  <a:srgbClr val="FFFFFF"/>
                </a:solidFill>
                <a:latin typeface="Poppins Bold"/>
                <a:ea typeface="Poppins Bold"/>
                <a:cs typeface="Poppins Bold"/>
                <a:sym typeface="Poppins Bold"/>
              </a:rPr>
              <a:t>VISUALISASI LINEAR REGRESSION: ACTUAL VS PREDICTED SCORES</a:t>
            </a:r>
          </a:p>
        </p:txBody>
      </p:sp>
      <p:sp>
        <p:nvSpPr>
          <p:cNvPr name="TextBox 8" id="8"/>
          <p:cNvSpPr txBox="true"/>
          <p:nvPr/>
        </p:nvSpPr>
        <p:spPr>
          <a:xfrm rot="0">
            <a:off x="9715549" y="2571762"/>
            <a:ext cx="8103026" cy="2108870"/>
          </a:xfrm>
          <a:prstGeom prst="rect">
            <a:avLst/>
          </a:prstGeom>
        </p:spPr>
        <p:txBody>
          <a:bodyPr anchor="t" rtlCol="false" tIns="0" lIns="0" bIns="0" rIns="0">
            <a:spAutoFit/>
          </a:bodyPr>
          <a:lstStyle/>
          <a:p>
            <a:pPr algn="just">
              <a:lnSpc>
                <a:spcPts val="2445"/>
              </a:lnSpc>
              <a:spcBef>
                <a:spcPct val="0"/>
              </a:spcBef>
            </a:pPr>
            <a:r>
              <a:rPr lang="en-US" sz="1747">
                <a:solidFill>
                  <a:srgbClr val="FFFFFF"/>
                </a:solidFill>
                <a:latin typeface="Lexend Deca"/>
                <a:ea typeface="Lexend Deca"/>
                <a:cs typeface="Lexend Deca"/>
                <a:sym typeface="Lexend Deca"/>
              </a:rPr>
              <a:t>Pada tahap ini, kita memvisualisasikan hasil model Linear Regression dengan plot yang menunjukkan perbandingan antara nilai sebenarnya (Actual Scores) dan nilai prediksi (Predicted Scores). Scatter plot menunjukkan nilai sebenarnya, sementara garis merah menunjukkan hasil prediksi dari model regresi linear. Visualisasi ini membantu untuk memahami seberapa baik model dalam memprediksi skor berdasarkan jam belajar.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38100"/>
              <a:ext cx="2082160" cy="25631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360697" y="1836850"/>
            <a:ext cx="8496848" cy="4892786"/>
          </a:xfrm>
          <a:custGeom>
            <a:avLst/>
            <a:gdLst/>
            <a:ahLst/>
            <a:cxnLst/>
            <a:rect r="r" b="b" t="t" l="l"/>
            <a:pathLst>
              <a:path h="4892786" w="8496848">
                <a:moveTo>
                  <a:pt x="0" y="0"/>
                </a:moveTo>
                <a:lnTo>
                  <a:pt x="8496848" y="0"/>
                </a:lnTo>
                <a:lnTo>
                  <a:pt x="8496848" y="4892787"/>
                </a:lnTo>
                <a:lnTo>
                  <a:pt x="0" y="4892787"/>
                </a:lnTo>
                <a:lnTo>
                  <a:pt x="0" y="0"/>
                </a:lnTo>
                <a:close/>
              </a:path>
            </a:pathLst>
          </a:custGeom>
          <a:blipFill>
            <a:blip r:embed="rId2"/>
            <a:stretch>
              <a:fillRect l="0" t="0" r="0" b="0"/>
            </a:stretch>
          </a:blipFill>
        </p:spPr>
      </p:sp>
      <p:sp>
        <p:nvSpPr>
          <p:cNvPr name="TextBox 6" id="6"/>
          <p:cNvSpPr txBox="true"/>
          <p:nvPr/>
        </p:nvSpPr>
        <p:spPr>
          <a:xfrm rot="0">
            <a:off x="11770" y="1085850"/>
            <a:ext cx="8706870" cy="1554916"/>
          </a:xfrm>
          <a:prstGeom prst="rect">
            <a:avLst/>
          </a:prstGeom>
        </p:spPr>
        <p:txBody>
          <a:bodyPr anchor="t" rtlCol="false" tIns="0" lIns="0" bIns="0" rIns="0">
            <a:spAutoFit/>
          </a:bodyPr>
          <a:lstStyle/>
          <a:p>
            <a:pPr algn="ctr">
              <a:lnSpc>
                <a:spcPts val="3973"/>
              </a:lnSpc>
            </a:pPr>
            <a:r>
              <a:rPr lang="en-US" b="true" sz="4139">
                <a:solidFill>
                  <a:srgbClr val="FFFFFF"/>
                </a:solidFill>
                <a:latin typeface="Poppins Bold"/>
                <a:ea typeface="Poppins Bold"/>
                <a:cs typeface="Poppins Bold"/>
                <a:sym typeface="Poppins Bold"/>
              </a:rPr>
              <a:t>EVALUASI MODEL RANDOM FOREST REGRESSOR</a:t>
            </a:r>
          </a:p>
          <a:p>
            <a:pPr algn="ctr">
              <a:lnSpc>
                <a:spcPts val="3973"/>
              </a:lnSpc>
            </a:pPr>
          </a:p>
        </p:txBody>
      </p:sp>
      <p:sp>
        <p:nvSpPr>
          <p:cNvPr name="TextBox 7" id="7"/>
          <p:cNvSpPr txBox="true"/>
          <p:nvPr/>
        </p:nvSpPr>
        <p:spPr>
          <a:xfrm rot="0">
            <a:off x="437130" y="2535777"/>
            <a:ext cx="7856152" cy="5680075"/>
          </a:xfrm>
          <a:prstGeom prst="rect">
            <a:avLst/>
          </a:prstGeom>
        </p:spPr>
        <p:txBody>
          <a:bodyPr anchor="t" rtlCol="false" tIns="0" lIns="0" bIns="0" rIns="0">
            <a:spAutoFit/>
          </a:bodyPr>
          <a:lstStyle/>
          <a:p>
            <a:pPr algn="just">
              <a:lnSpc>
                <a:spcPts val="3500"/>
              </a:lnSpc>
            </a:pPr>
            <a:r>
              <a:rPr lang="en-US" sz="2500">
                <a:solidFill>
                  <a:srgbClr val="FFFFFF"/>
                </a:solidFill>
                <a:latin typeface="Lexend Deca"/>
                <a:ea typeface="Lexend Deca"/>
                <a:cs typeface="Lexend Deca"/>
                <a:sym typeface="Lexend Deca"/>
              </a:rPr>
              <a:t>Pada slide ini, kita menampilkan hasil evaluasi dari model Random Forest Regressor. Evaluasi dilakukan menggunakan dua metrik utama, yaitu Mean Squared Error (MSE) dan R-squared (R²).</a:t>
            </a:r>
          </a:p>
          <a:p>
            <a:pPr algn="just">
              <a:lnSpc>
                <a:spcPts val="3500"/>
              </a:lnSpc>
            </a:pPr>
          </a:p>
          <a:p>
            <a:pPr algn="just">
              <a:lnSpc>
                <a:spcPts val="3500"/>
              </a:lnSpc>
            </a:pPr>
            <a:r>
              <a:rPr lang="en-US" sz="2500">
                <a:solidFill>
                  <a:srgbClr val="FFFFFF"/>
                </a:solidFill>
                <a:latin typeface="Lexend Deca"/>
                <a:ea typeface="Lexend Deca"/>
                <a:cs typeface="Lexend Deca"/>
                <a:sym typeface="Lexend Deca"/>
              </a:rPr>
              <a:t>MSE mengukur seberapa</a:t>
            </a:r>
            <a:r>
              <a:rPr lang="en-US" sz="2500">
                <a:solidFill>
                  <a:srgbClr val="FFFFFF"/>
                </a:solidFill>
                <a:latin typeface="Lexend Deca"/>
                <a:ea typeface="Lexend Deca"/>
                <a:cs typeface="Lexend Deca"/>
                <a:sym typeface="Lexend Deca"/>
              </a:rPr>
              <a:t> besar perbedaan antara nilai aktual dan nilai prediksi. Semakin kecil nilai MSE, semakin baik model dalam memprediksi.</a:t>
            </a:r>
          </a:p>
          <a:p>
            <a:pPr algn="just">
              <a:lnSpc>
                <a:spcPts val="3500"/>
              </a:lnSpc>
            </a:pPr>
          </a:p>
          <a:p>
            <a:pPr algn="just">
              <a:lnSpc>
                <a:spcPts val="3500"/>
              </a:lnSpc>
            </a:pPr>
            <a:r>
              <a:rPr lang="en-US" sz="2500">
                <a:solidFill>
                  <a:srgbClr val="FFFFFF"/>
                </a:solidFill>
                <a:latin typeface="Lexend Deca"/>
                <a:ea typeface="Lexend Deca"/>
                <a:cs typeface="Lexend Deca"/>
                <a:sym typeface="Lexend Deca"/>
              </a:rPr>
              <a:t>R² menunjukkan seberapa baik model dapat menjelaskan varians dalam data. Nilai R² yang lebih tinggi menunjukkan model yang lebih baik.</a:t>
            </a:r>
          </a:p>
          <a:p>
            <a:pPr algn="just">
              <a:lnSpc>
                <a:spcPts val="35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DAGaHaUlkK0</dc:identifier>
  <dcterms:modified xsi:type="dcterms:W3CDTF">2011-08-01T06:04:30Z</dcterms:modified>
  <cp:revision>1</cp:revision>
  <dc:title>Data series assignmet</dc:title>
</cp:coreProperties>
</file>