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6858000" cy="9144000"/>
  <p:embeddedFontLst>
    <p:embeddedFont>
      <p:font typeface="League Spartan" charset="1" panose="00000800000000000000"/>
      <p:regular r:id="rId12"/>
    </p:embeddedFont>
    <p:embeddedFont>
      <p:font typeface="Arimo Bold" charset="1" panose="020B0704020202020204"/>
      <p:regular r:id="rId13"/>
    </p:embeddedFont>
    <p:embeddedFont>
      <p:font typeface="Arimo" charset="1" panose="020B0604020202020204"/>
      <p:regular r:id="rId14"/>
    </p:embeddedFont>
    <p:embeddedFont>
      <p:font typeface="Poppins" charset="1" panose="00000500000000000000"/>
      <p:regular r:id="rId15"/>
    </p:embeddedFont>
    <p:embeddedFont>
      <p:font typeface="Open Sans" charset="1" panose="020B0606030504020204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7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15.png" Type="http://schemas.openxmlformats.org/officeDocument/2006/relationships/image"/><Relationship Id="rId7" Target="../media/image16.svg" Type="http://schemas.openxmlformats.org/officeDocument/2006/relationships/image"/><Relationship Id="rId8" Target="../media/image20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1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5815150"/>
            <a:ext cx="7071310" cy="6868010"/>
          </a:xfrm>
          <a:custGeom>
            <a:avLst/>
            <a:gdLst/>
            <a:ahLst/>
            <a:cxnLst/>
            <a:rect r="r" b="b" t="t" l="l"/>
            <a:pathLst>
              <a:path h="6868010" w="7071310">
                <a:moveTo>
                  <a:pt x="0" y="0"/>
                </a:moveTo>
                <a:lnTo>
                  <a:pt x="7071310" y="0"/>
                </a:lnTo>
                <a:lnTo>
                  <a:pt x="7071310" y="6868010"/>
                </a:lnTo>
                <a:lnTo>
                  <a:pt x="0" y="68680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-45554"/>
            <a:ext cx="7071310" cy="6868010"/>
          </a:xfrm>
          <a:custGeom>
            <a:avLst/>
            <a:gdLst/>
            <a:ahLst/>
            <a:cxnLst/>
            <a:rect r="r" b="b" t="t" l="l"/>
            <a:pathLst>
              <a:path h="6868010" w="7071310">
                <a:moveTo>
                  <a:pt x="0" y="0"/>
                </a:moveTo>
                <a:lnTo>
                  <a:pt x="7071310" y="0"/>
                </a:lnTo>
                <a:lnTo>
                  <a:pt x="7071310" y="6868010"/>
                </a:lnTo>
                <a:lnTo>
                  <a:pt x="0" y="68680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364972" y="-99442"/>
            <a:ext cx="7071310" cy="6868010"/>
          </a:xfrm>
          <a:custGeom>
            <a:avLst/>
            <a:gdLst/>
            <a:ahLst/>
            <a:cxnLst/>
            <a:rect r="r" b="b" t="t" l="l"/>
            <a:pathLst>
              <a:path h="6868010" w="7071310">
                <a:moveTo>
                  <a:pt x="0" y="0"/>
                </a:moveTo>
                <a:lnTo>
                  <a:pt x="7071310" y="0"/>
                </a:lnTo>
                <a:lnTo>
                  <a:pt x="7071310" y="6868011"/>
                </a:lnTo>
                <a:lnTo>
                  <a:pt x="0" y="68680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3816380" y="5585646"/>
            <a:ext cx="7071310" cy="6868010"/>
          </a:xfrm>
          <a:custGeom>
            <a:avLst/>
            <a:gdLst/>
            <a:ahLst/>
            <a:cxnLst/>
            <a:rect r="r" b="b" t="t" l="l"/>
            <a:pathLst>
              <a:path h="6868010" w="7071310">
                <a:moveTo>
                  <a:pt x="0" y="0"/>
                </a:moveTo>
                <a:lnTo>
                  <a:pt x="7071311" y="0"/>
                </a:lnTo>
                <a:lnTo>
                  <a:pt x="7071311" y="6868010"/>
                </a:lnTo>
                <a:lnTo>
                  <a:pt x="0" y="68680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6908190" y="5700398"/>
            <a:ext cx="7071310" cy="6868010"/>
          </a:xfrm>
          <a:custGeom>
            <a:avLst/>
            <a:gdLst/>
            <a:ahLst/>
            <a:cxnLst/>
            <a:rect r="r" b="b" t="t" l="l"/>
            <a:pathLst>
              <a:path h="6868010" w="7071310">
                <a:moveTo>
                  <a:pt x="0" y="0"/>
                </a:moveTo>
                <a:lnTo>
                  <a:pt x="7071310" y="0"/>
                </a:lnTo>
                <a:lnTo>
                  <a:pt x="7071310" y="6868010"/>
                </a:lnTo>
                <a:lnTo>
                  <a:pt x="0" y="68680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2729943" y="-153329"/>
            <a:ext cx="7071310" cy="6868010"/>
          </a:xfrm>
          <a:custGeom>
            <a:avLst/>
            <a:gdLst/>
            <a:ahLst/>
            <a:cxnLst/>
            <a:rect r="r" b="b" t="t" l="l"/>
            <a:pathLst>
              <a:path h="6868010" w="7071310">
                <a:moveTo>
                  <a:pt x="0" y="0"/>
                </a:moveTo>
                <a:lnTo>
                  <a:pt x="7071310" y="0"/>
                </a:lnTo>
                <a:lnTo>
                  <a:pt x="7071310" y="6868010"/>
                </a:lnTo>
                <a:lnTo>
                  <a:pt x="0" y="68680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2548192">
            <a:off x="368978" y="-172546"/>
            <a:ext cx="1319443" cy="2483119"/>
          </a:xfrm>
          <a:custGeom>
            <a:avLst/>
            <a:gdLst/>
            <a:ahLst/>
            <a:cxnLst/>
            <a:rect r="r" b="b" t="t" l="l"/>
            <a:pathLst>
              <a:path h="2483119" w="1319443">
                <a:moveTo>
                  <a:pt x="0" y="0"/>
                </a:moveTo>
                <a:lnTo>
                  <a:pt x="1319444" y="0"/>
                </a:lnTo>
                <a:lnTo>
                  <a:pt x="1319444" y="2483119"/>
                </a:lnTo>
                <a:lnTo>
                  <a:pt x="0" y="248311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true" rot="4623612">
            <a:off x="15546641" y="7018104"/>
            <a:ext cx="2951197" cy="3606751"/>
          </a:xfrm>
          <a:custGeom>
            <a:avLst/>
            <a:gdLst/>
            <a:ahLst/>
            <a:cxnLst/>
            <a:rect r="r" b="b" t="t" l="l"/>
            <a:pathLst>
              <a:path h="3606751" w="2951197">
                <a:moveTo>
                  <a:pt x="2951197" y="3606751"/>
                </a:moveTo>
                <a:lnTo>
                  <a:pt x="0" y="3606751"/>
                </a:lnTo>
                <a:lnTo>
                  <a:pt x="0" y="0"/>
                </a:lnTo>
                <a:lnTo>
                  <a:pt x="2951197" y="0"/>
                </a:lnTo>
                <a:lnTo>
                  <a:pt x="2951197" y="3606751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183243" y="654668"/>
            <a:ext cx="15921515" cy="9183530"/>
          </a:xfrm>
          <a:custGeom>
            <a:avLst/>
            <a:gdLst/>
            <a:ahLst/>
            <a:cxnLst/>
            <a:rect r="r" b="b" t="t" l="l"/>
            <a:pathLst>
              <a:path h="9183530" w="15921515">
                <a:moveTo>
                  <a:pt x="0" y="0"/>
                </a:moveTo>
                <a:lnTo>
                  <a:pt x="15921514" y="0"/>
                </a:lnTo>
                <a:lnTo>
                  <a:pt x="15921514" y="9183530"/>
                </a:lnTo>
                <a:lnTo>
                  <a:pt x="0" y="918353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5400000">
            <a:off x="1078623" y="8488653"/>
            <a:ext cx="703795" cy="1995295"/>
          </a:xfrm>
          <a:custGeom>
            <a:avLst/>
            <a:gdLst/>
            <a:ahLst/>
            <a:cxnLst/>
            <a:rect r="r" b="b" t="t" l="l"/>
            <a:pathLst>
              <a:path h="1995295" w="703795">
                <a:moveTo>
                  <a:pt x="0" y="0"/>
                </a:moveTo>
                <a:lnTo>
                  <a:pt x="703795" y="0"/>
                </a:lnTo>
                <a:lnTo>
                  <a:pt x="703795" y="1995294"/>
                </a:lnTo>
                <a:lnTo>
                  <a:pt x="0" y="199529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2526567" y="-1684526"/>
            <a:ext cx="6583680" cy="4114800"/>
          </a:xfrm>
          <a:custGeom>
            <a:avLst/>
            <a:gdLst/>
            <a:ahLst/>
            <a:cxnLst/>
            <a:rect r="r" b="b" t="t" l="l"/>
            <a:pathLst>
              <a:path h="4114800" w="6583680">
                <a:moveTo>
                  <a:pt x="0" y="0"/>
                </a:moveTo>
                <a:lnTo>
                  <a:pt x="6583680" y="0"/>
                </a:lnTo>
                <a:lnTo>
                  <a:pt x="658368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6778822" y="2430274"/>
            <a:ext cx="1146427" cy="1487111"/>
          </a:xfrm>
          <a:custGeom>
            <a:avLst/>
            <a:gdLst/>
            <a:ahLst/>
            <a:cxnLst/>
            <a:rect r="r" b="b" t="t" l="l"/>
            <a:pathLst>
              <a:path h="1487111" w="1146427">
                <a:moveTo>
                  <a:pt x="0" y="0"/>
                </a:moveTo>
                <a:lnTo>
                  <a:pt x="1146427" y="0"/>
                </a:lnTo>
                <a:lnTo>
                  <a:pt x="1146427" y="1487111"/>
                </a:lnTo>
                <a:lnTo>
                  <a:pt x="0" y="1487111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2425859" y="4318814"/>
            <a:ext cx="13436282" cy="12668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499"/>
              </a:lnSpc>
              <a:spcBef>
                <a:spcPct val="0"/>
              </a:spcBef>
            </a:pPr>
            <a:r>
              <a:rPr lang="en-US" sz="749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Data Series 16 Assignment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111528" y="6931903"/>
            <a:ext cx="6064945" cy="800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00"/>
              </a:lnSpc>
              <a:spcBef>
                <a:spcPct val="0"/>
              </a:spcBef>
            </a:pPr>
            <a:r>
              <a:rPr lang="en-US" b="true" sz="4500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Zulfikar Azmi Alghifari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682066" y="5480871"/>
            <a:ext cx="14923867" cy="1002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59"/>
              </a:lnSpc>
              <a:spcBef>
                <a:spcPct val="0"/>
              </a:spcBef>
            </a:pPr>
            <a:r>
              <a:rPr lang="en-US" sz="589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Chicago Taxi Trips Analysis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3354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2830245"/>
            <a:ext cx="16230600" cy="6428055"/>
            <a:chOff x="0" y="0"/>
            <a:chExt cx="4274726" cy="169298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1692986"/>
            </a:xfrm>
            <a:custGeom>
              <a:avLst/>
              <a:gdLst/>
              <a:ahLst/>
              <a:cxnLst/>
              <a:rect r="r" b="b" t="t" l="l"/>
              <a:pathLst>
                <a:path h="1692986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1692986"/>
                  </a:lnTo>
                  <a:lnTo>
                    <a:pt x="0" y="1692986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274726" cy="17406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190388" y="2876550"/>
            <a:ext cx="15772484" cy="7872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23354B"/>
                </a:solidFill>
                <a:latin typeface="Arimo"/>
                <a:ea typeface="Arimo"/>
                <a:cs typeface="Arimo"/>
                <a:sym typeface="Arimo"/>
              </a:rPr>
              <a:t>Dataset Chicag</a:t>
            </a:r>
            <a:r>
              <a:rPr lang="en-US" sz="3200">
                <a:solidFill>
                  <a:srgbClr val="23354B"/>
                </a:solidFill>
                <a:latin typeface="Arimo"/>
                <a:ea typeface="Arimo"/>
                <a:cs typeface="Arimo"/>
                <a:sym typeface="Arimo"/>
              </a:rPr>
              <a:t>o Taxi Trips merupakan salah satu dataset publik yang tersedia di BigQuery. Dataset ini mencakup informasi perjalanan taksi, seperti area penjemputan, area tujuan, waktu perjalanan, biaya, metode pembayaran, dan lainnya.</a:t>
            </a:r>
          </a:p>
          <a:p>
            <a:pPr algn="just">
              <a:lnSpc>
                <a:spcPts val="4480"/>
              </a:lnSpc>
              <a:spcBef>
                <a:spcPct val="0"/>
              </a:spcBef>
            </a:pPr>
          </a:p>
          <a:p>
            <a:pPr algn="just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23354B"/>
                </a:solidFill>
                <a:latin typeface="Arimo"/>
                <a:ea typeface="Arimo"/>
                <a:cs typeface="Arimo"/>
                <a:sym typeface="Arimo"/>
              </a:rPr>
              <a:t>Melalui analisis ini, fokus utama adalah:</a:t>
            </a:r>
          </a:p>
          <a:p>
            <a:pPr algn="just" marL="690881" indent="-345440" lvl="1">
              <a:lnSpc>
                <a:spcPts val="4480"/>
              </a:lnSpc>
              <a:spcBef>
                <a:spcPct val="0"/>
              </a:spcBef>
              <a:buAutoNum type="arabicPeriod" startAt="1"/>
            </a:pPr>
            <a:r>
              <a:rPr lang="en-US" sz="3200">
                <a:solidFill>
                  <a:srgbClr val="23354B"/>
                </a:solidFill>
                <a:latin typeface="Arimo"/>
                <a:ea typeface="Arimo"/>
                <a:cs typeface="Arimo"/>
                <a:sym typeface="Arimo"/>
              </a:rPr>
              <a:t>Menentukan pola perjalanan berdasarkan hari tertentu.</a:t>
            </a:r>
          </a:p>
          <a:p>
            <a:pPr algn="just" marL="690881" indent="-345440" lvl="1">
              <a:lnSpc>
                <a:spcPts val="4480"/>
              </a:lnSpc>
              <a:spcBef>
                <a:spcPct val="0"/>
              </a:spcBef>
              <a:buAutoNum type="arabicPeriod" startAt="1"/>
            </a:pPr>
            <a:r>
              <a:rPr lang="en-US" sz="3200">
                <a:solidFill>
                  <a:srgbClr val="23354B"/>
                </a:solidFill>
                <a:latin typeface="Arimo"/>
                <a:ea typeface="Arimo"/>
                <a:cs typeface="Arimo"/>
                <a:sym typeface="Arimo"/>
              </a:rPr>
              <a:t>Mengidentifikasi rute perjalanan dengan frekuensi tertinggi.</a:t>
            </a:r>
          </a:p>
          <a:p>
            <a:pPr algn="just" marL="690881" indent="-345440" lvl="1">
              <a:lnSpc>
                <a:spcPts val="4480"/>
              </a:lnSpc>
              <a:spcBef>
                <a:spcPct val="0"/>
              </a:spcBef>
              <a:buAutoNum type="arabicPeriod" startAt="1"/>
            </a:pPr>
            <a:r>
              <a:rPr lang="en-US" sz="3200">
                <a:solidFill>
                  <a:srgbClr val="23354B"/>
                </a:solidFill>
                <a:latin typeface="Arimo"/>
                <a:ea typeface="Arimo"/>
                <a:cs typeface="Arimo"/>
                <a:sym typeface="Arimo"/>
              </a:rPr>
              <a:t>Membandingkan rata-rata biaya perjalanan berdasarkan metode pembayaran.</a:t>
            </a:r>
          </a:p>
          <a:p>
            <a:pPr algn="just">
              <a:lnSpc>
                <a:spcPts val="4480"/>
              </a:lnSpc>
              <a:spcBef>
                <a:spcPct val="0"/>
              </a:spcBef>
            </a:pPr>
          </a:p>
          <a:p>
            <a:pPr algn="just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23354B"/>
                </a:solidFill>
                <a:latin typeface="Arimo"/>
                <a:ea typeface="Arimo"/>
                <a:cs typeface="Arimo"/>
                <a:sym typeface="Arimo"/>
              </a:rPr>
              <a:t>Hasil analisis diharapkan dapat memberikan wawasan untuk memahami perilaku perjalanan dan pola pembayaran dalam layanan transportasi taksi.</a:t>
            </a:r>
          </a:p>
          <a:p>
            <a:pPr algn="just">
              <a:lnSpc>
                <a:spcPts val="4480"/>
              </a:lnSpc>
              <a:spcBef>
                <a:spcPct val="0"/>
              </a:spcBef>
            </a:pPr>
          </a:p>
          <a:p>
            <a:pPr algn="just">
              <a:lnSpc>
                <a:spcPts val="4480"/>
              </a:lnSpc>
              <a:spcBef>
                <a:spcPct val="0"/>
              </a:spcBef>
            </a:pPr>
          </a:p>
          <a:p>
            <a:pPr algn="just">
              <a:lnSpc>
                <a:spcPts val="4480"/>
              </a:lnSpc>
              <a:spcBef>
                <a:spcPct val="0"/>
              </a:spcBef>
            </a:pP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6621852" y="0"/>
            <a:ext cx="1487448" cy="1929472"/>
          </a:xfrm>
          <a:custGeom>
            <a:avLst/>
            <a:gdLst/>
            <a:ahLst/>
            <a:cxnLst/>
            <a:rect r="r" b="b" t="t" l="l"/>
            <a:pathLst>
              <a:path h="1929472" w="1487448">
                <a:moveTo>
                  <a:pt x="0" y="0"/>
                </a:moveTo>
                <a:lnTo>
                  <a:pt x="1487448" y="0"/>
                </a:lnTo>
                <a:lnTo>
                  <a:pt x="1487448" y="1929472"/>
                </a:lnTo>
                <a:lnTo>
                  <a:pt x="0" y="19294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984625" y="838200"/>
            <a:ext cx="10184011" cy="17081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999"/>
              </a:lnSpc>
              <a:spcBef>
                <a:spcPct val="0"/>
              </a:spcBef>
            </a:pPr>
            <a:r>
              <a:rPr lang="en-US" sz="999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Latar Belakang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-297060" y="8718195"/>
            <a:ext cx="1487448" cy="1929472"/>
          </a:xfrm>
          <a:custGeom>
            <a:avLst/>
            <a:gdLst/>
            <a:ahLst/>
            <a:cxnLst/>
            <a:rect r="r" b="b" t="t" l="l"/>
            <a:pathLst>
              <a:path h="1929472" w="1487448">
                <a:moveTo>
                  <a:pt x="0" y="0"/>
                </a:moveTo>
                <a:lnTo>
                  <a:pt x="1487448" y="0"/>
                </a:lnTo>
                <a:lnTo>
                  <a:pt x="1487448" y="1929472"/>
                </a:lnTo>
                <a:lnTo>
                  <a:pt x="0" y="19294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5400000">
            <a:off x="807907" y="-438134"/>
            <a:ext cx="764962" cy="2168706"/>
          </a:xfrm>
          <a:custGeom>
            <a:avLst/>
            <a:gdLst/>
            <a:ahLst/>
            <a:cxnLst/>
            <a:rect r="r" b="b" t="t" l="l"/>
            <a:pathLst>
              <a:path h="2168706" w="764962">
                <a:moveTo>
                  <a:pt x="0" y="0"/>
                </a:moveTo>
                <a:lnTo>
                  <a:pt x="764962" y="0"/>
                </a:lnTo>
                <a:lnTo>
                  <a:pt x="764962" y="2168706"/>
                </a:lnTo>
                <a:lnTo>
                  <a:pt x="0" y="21687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true" rot="5400000">
            <a:off x="16239371" y="8665253"/>
            <a:ext cx="764962" cy="2168706"/>
          </a:xfrm>
          <a:custGeom>
            <a:avLst/>
            <a:gdLst/>
            <a:ahLst/>
            <a:cxnLst/>
            <a:rect r="r" b="b" t="t" l="l"/>
            <a:pathLst>
              <a:path h="2168706" w="764962">
                <a:moveTo>
                  <a:pt x="764962" y="2168706"/>
                </a:moveTo>
                <a:lnTo>
                  <a:pt x="0" y="2168706"/>
                </a:lnTo>
                <a:lnTo>
                  <a:pt x="0" y="0"/>
                </a:lnTo>
                <a:lnTo>
                  <a:pt x="764962" y="0"/>
                </a:lnTo>
                <a:lnTo>
                  <a:pt x="764962" y="2168706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5815150"/>
            <a:ext cx="7071310" cy="6868010"/>
          </a:xfrm>
          <a:custGeom>
            <a:avLst/>
            <a:gdLst/>
            <a:ahLst/>
            <a:cxnLst/>
            <a:rect r="r" b="b" t="t" l="l"/>
            <a:pathLst>
              <a:path h="6868010" w="7071310">
                <a:moveTo>
                  <a:pt x="0" y="0"/>
                </a:moveTo>
                <a:lnTo>
                  <a:pt x="7071310" y="0"/>
                </a:lnTo>
                <a:lnTo>
                  <a:pt x="7071310" y="6868010"/>
                </a:lnTo>
                <a:lnTo>
                  <a:pt x="0" y="68680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-45554"/>
            <a:ext cx="7071310" cy="6868010"/>
          </a:xfrm>
          <a:custGeom>
            <a:avLst/>
            <a:gdLst/>
            <a:ahLst/>
            <a:cxnLst/>
            <a:rect r="r" b="b" t="t" l="l"/>
            <a:pathLst>
              <a:path h="6868010" w="7071310">
                <a:moveTo>
                  <a:pt x="0" y="0"/>
                </a:moveTo>
                <a:lnTo>
                  <a:pt x="7071310" y="0"/>
                </a:lnTo>
                <a:lnTo>
                  <a:pt x="7071310" y="6868010"/>
                </a:lnTo>
                <a:lnTo>
                  <a:pt x="0" y="68680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364972" y="-99442"/>
            <a:ext cx="7071310" cy="6868010"/>
          </a:xfrm>
          <a:custGeom>
            <a:avLst/>
            <a:gdLst/>
            <a:ahLst/>
            <a:cxnLst/>
            <a:rect r="r" b="b" t="t" l="l"/>
            <a:pathLst>
              <a:path h="6868010" w="7071310">
                <a:moveTo>
                  <a:pt x="0" y="0"/>
                </a:moveTo>
                <a:lnTo>
                  <a:pt x="7071310" y="0"/>
                </a:lnTo>
                <a:lnTo>
                  <a:pt x="7071310" y="6868011"/>
                </a:lnTo>
                <a:lnTo>
                  <a:pt x="0" y="68680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3816380" y="5585646"/>
            <a:ext cx="7071310" cy="6868010"/>
          </a:xfrm>
          <a:custGeom>
            <a:avLst/>
            <a:gdLst/>
            <a:ahLst/>
            <a:cxnLst/>
            <a:rect r="r" b="b" t="t" l="l"/>
            <a:pathLst>
              <a:path h="6868010" w="7071310">
                <a:moveTo>
                  <a:pt x="0" y="0"/>
                </a:moveTo>
                <a:lnTo>
                  <a:pt x="7071311" y="0"/>
                </a:lnTo>
                <a:lnTo>
                  <a:pt x="7071311" y="6868010"/>
                </a:lnTo>
                <a:lnTo>
                  <a:pt x="0" y="68680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6908190" y="5700398"/>
            <a:ext cx="7071310" cy="6868010"/>
          </a:xfrm>
          <a:custGeom>
            <a:avLst/>
            <a:gdLst/>
            <a:ahLst/>
            <a:cxnLst/>
            <a:rect r="r" b="b" t="t" l="l"/>
            <a:pathLst>
              <a:path h="6868010" w="7071310">
                <a:moveTo>
                  <a:pt x="0" y="0"/>
                </a:moveTo>
                <a:lnTo>
                  <a:pt x="7071310" y="0"/>
                </a:lnTo>
                <a:lnTo>
                  <a:pt x="7071310" y="6868010"/>
                </a:lnTo>
                <a:lnTo>
                  <a:pt x="0" y="68680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3436282" y="-1684526"/>
            <a:ext cx="6583680" cy="4114800"/>
          </a:xfrm>
          <a:custGeom>
            <a:avLst/>
            <a:gdLst/>
            <a:ahLst/>
            <a:cxnLst/>
            <a:rect r="r" b="b" t="t" l="l"/>
            <a:pathLst>
              <a:path h="4114800" w="6583680">
                <a:moveTo>
                  <a:pt x="0" y="0"/>
                </a:moveTo>
                <a:lnTo>
                  <a:pt x="6583680" y="0"/>
                </a:lnTo>
                <a:lnTo>
                  <a:pt x="658368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2729943" y="-153329"/>
            <a:ext cx="7071310" cy="6868010"/>
          </a:xfrm>
          <a:custGeom>
            <a:avLst/>
            <a:gdLst/>
            <a:ahLst/>
            <a:cxnLst/>
            <a:rect r="r" b="b" t="t" l="l"/>
            <a:pathLst>
              <a:path h="6868010" w="7071310">
                <a:moveTo>
                  <a:pt x="0" y="0"/>
                </a:moveTo>
                <a:lnTo>
                  <a:pt x="7071310" y="0"/>
                </a:lnTo>
                <a:lnTo>
                  <a:pt x="7071310" y="6868010"/>
                </a:lnTo>
                <a:lnTo>
                  <a:pt x="0" y="68680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true" rot="10415535">
            <a:off x="-1217182" y="6975871"/>
            <a:ext cx="2951197" cy="3606751"/>
          </a:xfrm>
          <a:custGeom>
            <a:avLst/>
            <a:gdLst/>
            <a:ahLst/>
            <a:cxnLst/>
            <a:rect r="r" b="b" t="t" l="l"/>
            <a:pathLst>
              <a:path h="3606751" w="2951197">
                <a:moveTo>
                  <a:pt x="2951197" y="3606752"/>
                </a:moveTo>
                <a:lnTo>
                  <a:pt x="0" y="3606752"/>
                </a:lnTo>
                <a:lnTo>
                  <a:pt x="0" y="0"/>
                </a:lnTo>
                <a:lnTo>
                  <a:pt x="2951197" y="0"/>
                </a:lnTo>
                <a:lnTo>
                  <a:pt x="2951197" y="3606752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757098" y="3125028"/>
            <a:ext cx="15030829" cy="1751772"/>
          </a:xfrm>
          <a:custGeom>
            <a:avLst/>
            <a:gdLst/>
            <a:ahLst/>
            <a:cxnLst/>
            <a:rect r="r" b="b" t="t" l="l"/>
            <a:pathLst>
              <a:path h="1751772" w="15030829">
                <a:moveTo>
                  <a:pt x="0" y="0"/>
                </a:moveTo>
                <a:lnTo>
                  <a:pt x="15030829" y="0"/>
                </a:lnTo>
                <a:lnTo>
                  <a:pt x="15030829" y="1751772"/>
                </a:lnTo>
                <a:lnTo>
                  <a:pt x="0" y="175177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602244" y="516887"/>
            <a:ext cx="15083511" cy="13779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  <a:spcBef>
                <a:spcPct val="0"/>
              </a:spcBef>
            </a:pPr>
            <a:r>
              <a:rPr lang="en-US" sz="8000">
                <a:solidFill>
                  <a:srgbClr val="23354B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Trip Duration Analysis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1536561" y="4900298"/>
            <a:ext cx="2949010" cy="800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300"/>
              </a:lnSpc>
              <a:spcBef>
                <a:spcPct val="0"/>
              </a:spcBef>
            </a:pPr>
            <a:r>
              <a:rPr lang="en-US" sz="45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Teknik 2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296441" y="6708156"/>
            <a:ext cx="2949010" cy="800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300"/>
              </a:lnSpc>
              <a:spcBef>
                <a:spcPct val="0"/>
              </a:spcBef>
            </a:pPr>
            <a:r>
              <a:rPr lang="en-US" sz="45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Teknik 3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1536561" y="8677203"/>
            <a:ext cx="2949010" cy="800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300"/>
              </a:lnSpc>
              <a:spcBef>
                <a:spcPct val="0"/>
              </a:spcBef>
            </a:pPr>
            <a:r>
              <a:rPr lang="en-US" sz="45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Teknik 4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757098" y="5114925"/>
            <a:ext cx="15508500" cy="42940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67"/>
              </a:lnSpc>
            </a:pPr>
          </a:p>
          <a:p>
            <a:pPr algn="l">
              <a:lnSpc>
                <a:spcPts val="3767"/>
              </a:lnSpc>
            </a:pPr>
            <a:r>
              <a:rPr lang="en-US" sz="269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Kesimpulan:</a:t>
            </a:r>
          </a:p>
          <a:p>
            <a:pPr algn="l" marL="581078" indent="-290539" lvl="1">
              <a:lnSpc>
                <a:spcPts val="3767"/>
              </a:lnSpc>
              <a:buAutoNum type="arabicPeriod" startAt="1"/>
            </a:pPr>
            <a:r>
              <a:rPr lang="en-US" sz="269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Hari Senin memiliki durasi rata-rata perjalanan lebih tinggi (~839 detik) dibandingkan Sabtu (~737 detik).</a:t>
            </a:r>
          </a:p>
          <a:p>
            <a:pPr algn="l" marL="581078" indent="-290539" lvl="1">
              <a:lnSpc>
                <a:spcPts val="3767"/>
              </a:lnSpc>
              <a:buAutoNum type="arabicPeriod" startAt="1"/>
            </a:pPr>
            <a:r>
              <a:rPr lang="en-US" sz="269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Median durasi perjalanan untuk kedua hari adalah sama, yaitu 541 detik.</a:t>
            </a:r>
          </a:p>
          <a:p>
            <a:pPr algn="l" marL="581078" indent="-290539" lvl="1">
              <a:lnSpc>
                <a:spcPts val="3767"/>
              </a:lnSpc>
              <a:buAutoNum type="arabicPeriod" startAt="1"/>
            </a:pPr>
            <a:r>
              <a:rPr lang="en-US" sz="269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Variasi durasi perjalanan (standar deviasi) lebih besar pada hari Senin (1346 detik) dibandingkan Sabtu (1146 detik), menunjukkan bahwa durasi perjalanan pada hari Senin lebih tidak konsisten dibanding Sabtu.</a:t>
            </a:r>
          </a:p>
          <a:p>
            <a:pPr algn="l">
              <a:lnSpc>
                <a:spcPts val="3767"/>
              </a:lnSpc>
            </a:pPr>
          </a:p>
        </p:txBody>
      </p:sp>
      <p:sp>
        <p:nvSpPr>
          <p:cNvPr name="TextBox 16" id="16"/>
          <p:cNvSpPr txBox="true"/>
          <p:nvPr/>
        </p:nvSpPr>
        <p:spPr>
          <a:xfrm rot="0">
            <a:off x="757098" y="1993566"/>
            <a:ext cx="16721121" cy="9600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67"/>
              </a:lnSpc>
            </a:pPr>
            <a:r>
              <a:rPr lang="en-US" sz="269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Saya menganalisis durasi perjalanan (trip_seconds) pada hari Senin dan Sabtu, lalu membandingkan hasilnya.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3354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37245" y="-273117"/>
            <a:ext cx="19027750" cy="10703110"/>
          </a:xfrm>
          <a:custGeom>
            <a:avLst/>
            <a:gdLst/>
            <a:ahLst/>
            <a:cxnLst/>
            <a:rect r="r" b="b" t="t" l="l"/>
            <a:pathLst>
              <a:path h="10703110" w="19027750">
                <a:moveTo>
                  <a:pt x="0" y="0"/>
                </a:moveTo>
                <a:lnTo>
                  <a:pt x="19027750" y="0"/>
                </a:lnTo>
                <a:lnTo>
                  <a:pt x="19027750" y="10703109"/>
                </a:lnTo>
                <a:lnTo>
                  <a:pt x="0" y="107031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69598" r="0" b="-106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621852" y="0"/>
            <a:ext cx="1487448" cy="1929472"/>
          </a:xfrm>
          <a:custGeom>
            <a:avLst/>
            <a:gdLst/>
            <a:ahLst/>
            <a:cxnLst/>
            <a:rect r="r" b="b" t="t" l="l"/>
            <a:pathLst>
              <a:path h="1929472" w="1487448">
                <a:moveTo>
                  <a:pt x="0" y="0"/>
                </a:moveTo>
                <a:lnTo>
                  <a:pt x="1487448" y="0"/>
                </a:lnTo>
                <a:lnTo>
                  <a:pt x="1487448" y="1929472"/>
                </a:lnTo>
                <a:lnTo>
                  <a:pt x="0" y="192947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0" y="8716125"/>
            <a:ext cx="1487448" cy="1929472"/>
          </a:xfrm>
          <a:custGeom>
            <a:avLst/>
            <a:gdLst/>
            <a:ahLst/>
            <a:cxnLst/>
            <a:rect r="r" b="b" t="t" l="l"/>
            <a:pathLst>
              <a:path h="1929472" w="1487448">
                <a:moveTo>
                  <a:pt x="0" y="0"/>
                </a:moveTo>
                <a:lnTo>
                  <a:pt x="1487448" y="0"/>
                </a:lnTo>
                <a:lnTo>
                  <a:pt x="1487448" y="1929472"/>
                </a:lnTo>
                <a:lnTo>
                  <a:pt x="0" y="192947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5400000">
            <a:off x="807907" y="-438134"/>
            <a:ext cx="764962" cy="2168706"/>
          </a:xfrm>
          <a:custGeom>
            <a:avLst/>
            <a:gdLst/>
            <a:ahLst/>
            <a:cxnLst/>
            <a:rect r="r" b="b" t="t" l="l"/>
            <a:pathLst>
              <a:path h="2168706" w="764962">
                <a:moveTo>
                  <a:pt x="0" y="0"/>
                </a:moveTo>
                <a:lnTo>
                  <a:pt x="764962" y="0"/>
                </a:lnTo>
                <a:lnTo>
                  <a:pt x="764962" y="2168706"/>
                </a:lnTo>
                <a:lnTo>
                  <a:pt x="0" y="216870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682178" y="7367606"/>
            <a:ext cx="16230600" cy="2313255"/>
            <a:chOff x="0" y="0"/>
            <a:chExt cx="4274726" cy="60925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274726" cy="609252"/>
            </a:xfrm>
            <a:custGeom>
              <a:avLst/>
              <a:gdLst/>
              <a:ahLst/>
              <a:cxnLst/>
              <a:rect r="r" b="b" t="t" l="l"/>
              <a:pathLst>
                <a:path h="609252" w="4274726">
                  <a:moveTo>
                    <a:pt x="47700" y="0"/>
                  </a:moveTo>
                  <a:lnTo>
                    <a:pt x="4227026" y="0"/>
                  </a:lnTo>
                  <a:cubicBezTo>
                    <a:pt x="4239677" y="0"/>
                    <a:pt x="4251809" y="5025"/>
                    <a:pt x="4260755" y="13971"/>
                  </a:cubicBezTo>
                  <a:cubicBezTo>
                    <a:pt x="4269700" y="22916"/>
                    <a:pt x="4274726" y="35049"/>
                    <a:pt x="4274726" y="47700"/>
                  </a:cubicBezTo>
                  <a:lnTo>
                    <a:pt x="4274726" y="561553"/>
                  </a:lnTo>
                  <a:cubicBezTo>
                    <a:pt x="4274726" y="574204"/>
                    <a:pt x="4269700" y="586336"/>
                    <a:pt x="4260755" y="595282"/>
                  </a:cubicBezTo>
                  <a:cubicBezTo>
                    <a:pt x="4251809" y="604227"/>
                    <a:pt x="4239677" y="609252"/>
                    <a:pt x="4227026" y="609252"/>
                  </a:cubicBezTo>
                  <a:lnTo>
                    <a:pt x="47700" y="609252"/>
                  </a:lnTo>
                  <a:cubicBezTo>
                    <a:pt x="35049" y="609252"/>
                    <a:pt x="22916" y="604227"/>
                    <a:pt x="13971" y="595282"/>
                  </a:cubicBezTo>
                  <a:cubicBezTo>
                    <a:pt x="5025" y="586336"/>
                    <a:pt x="0" y="574204"/>
                    <a:pt x="0" y="561553"/>
                  </a:cubicBezTo>
                  <a:lnTo>
                    <a:pt x="0" y="47700"/>
                  </a:lnTo>
                  <a:cubicBezTo>
                    <a:pt x="0" y="35049"/>
                    <a:pt x="5025" y="22916"/>
                    <a:pt x="13971" y="13971"/>
                  </a:cubicBezTo>
                  <a:cubicBezTo>
                    <a:pt x="22916" y="5025"/>
                    <a:pt x="35049" y="0"/>
                    <a:pt x="477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4274726" cy="65687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5400000">
            <a:off x="15155018" y="8347628"/>
            <a:ext cx="764962" cy="2168706"/>
          </a:xfrm>
          <a:custGeom>
            <a:avLst/>
            <a:gdLst/>
            <a:ahLst/>
            <a:cxnLst/>
            <a:rect r="r" b="b" t="t" l="l"/>
            <a:pathLst>
              <a:path h="2168706" w="764962">
                <a:moveTo>
                  <a:pt x="0" y="0"/>
                </a:moveTo>
                <a:lnTo>
                  <a:pt x="764961" y="0"/>
                </a:lnTo>
                <a:lnTo>
                  <a:pt x="764961" y="2168706"/>
                </a:lnTo>
                <a:lnTo>
                  <a:pt x="0" y="216870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543079" y="2364441"/>
            <a:ext cx="14508799" cy="4553713"/>
          </a:xfrm>
          <a:custGeom>
            <a:avLst/>
            <a:gdLst/>
            <a:ahLst/>
            <a:cxnLst/>
            <a:rect r="r" b="b" t="t" l="l"/>
            <a:pathLst>
              <a:path h="4553713" w="14508799">
                <a:moveTo>
                  <a:pt x="0" y="0"/>
                </a:moveTo>
                <a:lnTo>
                  <a:pt x="14508798" y="0"/>
                </a:lnTo>
                <a:lnTo>
                  <a:pt x="14508798" y="4553713"/>
                </a:lnTo>
                <a:lnTo>
                  <a:pt x="0" y="455371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3141810" y="455719"/>
            <a:ext cx="11311335" cy="17081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999"/>
              </a:lnSpc>
              <a:spcBef>
                <a:spcPct val="0"/>
              </a:spcBef>
            </a:pPr>
            <a:r>
              <a:rPr lang="en-US" sz="999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Top Routes 2023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208878" y="7592737"/>
            <a:ext cx="13177199" cy="22086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925"/>
              </a:lnSpc>
            </a:pPr>
            <a:r>
              <a:rPr lang="en-US" sz="208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Data di atas menunjukkan 5 rute taksi terpopuler di Chicago pada t</a:t>
            </a:r>
            <a:r>
              <a:rPr lang="en-US" sz="208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ahun 2023. Kita dapat melihat bahwa:</a:t>
            </a:r>
          </a:p>
          <a:p>
            <a:pPr algn="just" marL="451145" indent="-225572" lvl="1">
              <a:lnSpc>
                <a:spcPts val="2925"/>
              </a:lnSpc>
              <a:buFont typeface="Arial"/>
              <a:buChar char="•"/>
            </a:pPr>
            <a:r>
              <a:rPr lang="en-US" sz="208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Rute Terpopuler: Rute antara community area 8 dan 32 adalah yang paling sering digunakan, diikuti oleh rute antara community area 8 dan 28.</a:t>
            </a:r>
          </a:p>
          <a:p>
            <a:pPr algn="just" marL="451145" indent="-225572" lvl="1">
              <a:lnSpc>
                <a:spcPts val="2925"/>
              </a:lnSpc>
              <a:buFont typeface="Arial"/>
              <a:buChar char="•"/>
            </a:pPr>
            <a:r>
              <a:rPr lang="en-US" sz="208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Konsentrasi Perjalanan: Sebagian besar perjalanan terkonsentrasi pada beberapa area tertentu, terutama area 8, 32, dan 28.</a:t>
            </a:r>
          </a:p>
          <a:p>
            <a:pPr algn="just">
              <a:lnSpc>
                <a:spcPts val="2925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5815150"/>
            <a:ext cx="7071310" cy="6868010"/>
          </a:xfrm>
          <a:custGeom>
            <a:avLst/>
            <a:gdLst/>
            <a:ahLst/>
            <a:cxnLst/>
            <a:rect r="r" b="b" t="t" l="l"/>
            <a:pathLst>
              <a:path h="6868010" w="7071310">
                <a:moveTo>
                  <a:pt x="0" y="0"/>
                </a:moveTo>
                <a:lnTo>
                  <a:pt x="7071310" y="0"/>
                </a:lnTo>
                <a:lnTo>
                  <a:pt x="7071310" y="6868010"/>
                </a:lnTo>
                <a:lnTo>
                  <a:pt x="0" y="68680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-45554"/>
            <a:ext cx="7071310" cy="6868010"/>
          </a:xfrm>
          <a:custGeom>
            <a:avLst/>
            <a:gdLst/>
            <a:ahLst/>
            <a:cxnLst/>
            <a:rect r="r" b="b" t="t" l="l"/>
            <a:pathLst>
              <a:path h="6868010" w="7071310">
                <a:moveTo>
                  <a:pt x="0" y="0"/>
                </a:moveTo>
                <a:lnTo>
                  <a:pt x="7071310" y="0"/>
                </a:lnTo>
                <a:lnTo>
                  <a:pt x="7071310" y="6868010"/>
                </a:lnTo>
                <a:lnTo>
                  <a:pt x="0" y="68680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364972" y="-99442"/>
            <a:ext cx="7071310" cy="6868010"/>
          </a:xfrm>
          <a:custGeom>
            <a:avLst/>
            <a:gdLst/>
            <a:ahLst/>
            <a:cxnLst/>
            <a:rect r="r" b="b" t="t" l="l"/>
            <a:pathLst>
              <a:path h="6868010" w="7071310">
                <a:moveTo>
                  <a:pt x="0" y="0"/>
                </a:moveTo>
                <a:lnTo>
                  <a:pt x="7071310" y="0"/>
                </a:lnTo>
                <a:lnTo>
                  <a:pt x="7071310" y="6868011"/>
                </a:lnTo>
                <a:lnTo>
                  <a:pt x="0" y="68680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3816380" y="5585646"/>
            <a:ext cx="7071310" cy="6868010"/>
          </a:xfrm>
          <a:custGeom>
            <a:avLst/>
            <a:gdLst/>
            <a:ahLst/>
            <a:cxnLst/>
            <a:rect r="r" b="b" t="t" l="l"/>
            <a:pathLst>
              <a:path h="6868010" w="7071310">
                <a:moveTo>
                  <a:pt x="0" y="0"/>
                </a:moveTo>
                <a:lnTo>
                  <a:pt x="7071311" y="0"/>
                </a:lnTo>
                <a:lnTo>
                  <a:pt x="7071311" y="6868010"/>
                </a:lnTo>
                <a:lnTo>
                  <a:pt x="0" y="68680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6908190" y="5700398"/>
            <a:ext cx="7071310" cy="6868010"/>
          </a:xfrm>
          <a:custGeom>
            <a:avLst/>
            <a:gdLst/>
            <a:ahLst/>
            <a:cxnLst/>
            <a:rect r="r" b="b" t="t" l="l"/>
            <a:pathLst>
              <a:path h="6868010" w="7071310">
                <a:moveTo>
                  <a:pt x="0" y="0"/>
                </a:moveTo>
                <a:lnTo>
                  <a:pt x="7071310" y="0"/>
                </a:lnTo>
                <a:lnTo>
                  <a:pt x="7071310" y="6868010"/>
                </a:lnTo>
                <a:lnTo>
                  <a:pt x="0" y="68680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3436282" y="-1684526"/>
            <a:ext cx="6583680" cy="4114800"/>
          </a:xfrm>
          <a:custGeom>
            <a:avLst/>
            <a:gdLst/>
            <a:ahLst/>
            <a:cxnLst/>
            <a:rect r="r" b="b" t="t" l="l"/>
            <a:pathLst>
              <a:path h="4114800" w="6583680">
                <a:moveTo>
                  <a:pt x="0" y="0"/>
                </a:moveTo>
                <a:lnTo>
                  <a:pt x="6583680" y="0"/>
                </a:lnTo>
                <a:lnTo>
                  <a:pt x="658368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2729943" y="-153329"/>
            <a:ext cx="7071310" cy="6868010"/>
          </a:xfrm>
          <a:custGeom>
            <a:avLst/>
            <a:gdLst/>
            <a:ahLst/>
            <a:cxnLst/>
            <a:rect r="r" b="b" t="t" l="l"/>
            <a:pathLst>
              <a:path h="6868010" w="7071310">
                <a:moveTo>
                  <a:pt x="0" y="0"/>
                </a:moveTo>
                <a:lnTo>
                  <a:pt x="7071310" y="0"/>
                </a:lnTo>
                <a:lnTo>
                  <a:pt x="7071310" y="6868010"/>
                </a:lnTo>
                <a:lnTo>
                  <a:pt x="0" y="68680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true" rot="10415535">
            <a:off x="-1217182" y="6975871"/>
            <a:ext cx="2951197" cy="3606751"/>
          </a:xfrm>
          <a:custGeom>
            <a:avLst/>
            <a:gdLst/>
            <a:ahLst/>
            <a:cxnLst/>
            <a:rect r="r" b="b" t="t" l="l"/>
            <a:pathLst>
              <a:path h="3606751" w="2951197">
                <a:moveTo>
                  <a:pt x="2951197" y="3606752"/>
                </a:moveTo>
                <a:lnTo>
                  <a:pt x="0" y="3606752"/>
                </a:lnTo>
                <a:lnTo>
                  <a:pt x="0" y="0"/>
                </a:lnTo>
                <a:lnTo>
                  <a:pt x="2951197" y="0"/>
                </a:lnTo>
                <a:lnTo>
                  <a:pt x="2951197" y="3606752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5400000">
            <a:off x="16161927" y="8557580"/>
            <a:ext cx="901902" cy="2556938"/>
          </a:xfrm>
          <a:custGeom>
            <a:avLst/>
            <a:gdLst/>
            <a:ahLst/>
            <a:cxnLst/>
            <a:rect r="r" b="b" t="t" l="l"/>
            <a:pathLst>
              <a:path h="2556938" w="901902">
                <a:moveTo>
                  <a:pt x="0" y="0"/>
                </a:moveTo>
                <a:lnTo>
                  <a:pt x="901902" y="0"/>
                </a:lnTo>
                <a:lnTo>
                  <a:pt x="901902" y="2556938"/>
                </a:lnTo>
                <a:lnTo>
                  <a:pt x="0" y="255693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3207928" y="6642602"/>
            <a:ext cx="13057670" cy="3086100"/>
            <a:chOff x="0" y="0"/>
            <a:chExt cx="3439057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439057" cy="812800"/>
            </a:xfrm>
            <a:custGeom>
              <a:avLst/>
              <a:gdLst/>
              <a:ahLst/>
              <a:cxnLst/>
              <a:rect r="r" b="b" t="t" l="l"/>
              <a:pathLst>
                <a:path h="812800" w="3439057">
                  <a:moveTo>
                    <a:pt x="30238" y="0"/>
                  </a:moveTo>
                  <a:lnTo>
                    <a:pt x="3408819" y="0"/>
                  </a:lnTo>
                  <a:cubicBezTo>
                    <a:pt x="3425519" y="0"/>
                    <a:pt x="3439057" y="13538"/>
                    <a:pt x="3439057" y="30238"/>
                  </a:cubicBezTo>
                  <a:lnTo>
                    <a:pt x="3439057" y="782562"/>
                  </a:lnTo>
                  <a:cubicBezTo>
                    <a:pt x="3439057" y="790582"/>
                    <a:pt x="3435871" y="798273"/>
                    <a:pt x="3430201" y="803944"/>
                  </a:cubicBezTo>
                  <a:cubicBezTo>
                    <a:pt x="3424530" y="809614"/>
                    <a:pt x="3416839" y="812800"/>
                    <a:pt x="3408819" y="812800"/>
                  </a:cubicBezTo>
                  <a:lnTo>
                    <a:pt x="30238" y="812800"/>
                  </a:lnTo>
                  <a:cubicBezTo>
                    <a:pt x="22218" y="812800"/>
                    <a:pt x="14527" y="809614"/>
                    <a:pt x="8857" y="803944"/>
                  </a:cubicBezTo>
                  <a:cubicBezTo>
                    <a:pt x="3186" y="798273"/>
                    <a:pt x="0" y="790582"/>
                    <a:pt x="0" y="782562"/>
                  </a:cubicBezTo>
                  <a:lnTo>
                    <a:pt x="0" y="30238"/>
                  </a:lnTo>
                  <a:cubicBezTo>
                    <a:pt x="0" y="22218"/>
                    <a:pt x="3186" y="14527"/>
                    <a:pt x="8857" y="8857"/>
                  </a:cubicBezTo>
                  <a:cubicBezTo>
                    <a:pt x="14527" y="3186"/>
                    <a:pt x="22218" y="0"/>
                    <a:pt x="30238" y="0"/>
                  </a:cubicBezTo>
                  <a:close/>
                </a:path>
              </a:pathLst>
            </a:custGeom>
            <a:solidFill>
              <a:srgbClr val="23354B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3439057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3774971" y="1874559"/>
            <a:ext cx="10738058" cy="4308759"/>
          </a:xfrm>
          <a:custGeom>
            <a:avLst/>
            <a:gdLst/>
            <a:ahLst/>
            <a:cxnLst/>
            <a:rect r="r" b="b" t="t" l="l"/>
            <a:pathLst>
              <a:path h="4308759" w="10738058">
                <a:moveTo>
                  <a:pt x="0" y="0"/>
                </a:moveTo>
                <a:lnTo>
                  <a:pt x="10738058" y="0"/>
                </a:lnTo>
                <a:lnTo>
                  <a:pt x="10738058" y="4308758"/>
                </a:lnTo>
                <a:lnTo>
                  <a:pt x="0" y="4308758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2980168" y="239524"/>
            <a:ext cx="12327665" cy="11757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15"/>
              </a:lnSpc>
              <a:spcBef>
                <a:spcPct val="0"/>
              </a:spcBef>
            </a:pPr>
            <a:r>
              <a:rPr lang="en-US" sz="6868">
                <a:solidFill>
                  <a:srgbClr val="23354B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Payment Comparison 2019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3487931" y="6885644"/>
            <a:ext cx="12302233" cy="26571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07439" indent="-203719" lvl="1">
              <a:lnSpc>
                <a:spcPts val="2642"/>
              </a:lnSpc>
              <a:buFont typeface="Arial"/>
              <a:buChar char="•"/>
            </a:pPr>
            <a:r>
              <a:rPr lang="en-US" sz="1887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Pelanggan yang menggunakan metode pembay</a:t>
            </a:r>
            <a:r>
              <a:rPr lang="en-US" sz="1887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aran prepaid membayar rata-rata $19.46 per perjalanan, yang $2.65 lebih tinggi dibandingkan dengan pelanggan yang menggunakan metode pembayaran cash ($12.98).</a:t>
            </a:r>
          </a:p>
          <a:p>
            <a:pPr algn="just" marL="407439" indent="-203719" lvl="1">
              <a:lnSpc>
                <a:spcPts val="2642"/>
              </a:lnSpc>
              <a:buFont typeface="Arial"/>
              <a:buChar char="•"/>
            </a:pPr>
            <a:r>
              <a:rPr lang="en-US" sz="1887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Pelanggan yang menggunakan kartu kredit memberikan tips rata-rata $3.77, sedangkan pelanggan yang menggunakan pembayaran tunai hanya memberikan tips rata-rata $0.0024.</a:t>
            </a:r>
          </a:p>
          <a:p>
            <a:pPr algn="just" marL="407439" indent="-203719" lvl="1">
              <a:lnSpc>
                <a:spcPts val="2642"/>
              </a:lnSpc>
              <a:buFont typeface="Arial"/>
              <a:buChar char="•"/>
            </a:pPr>
            <a:r>
              <a:rPr lang="en-US" sz="1887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Pelanggan yang menggunakan pembayaran melalui ponsel membayar tol rata-rata $4.97, jauh lebih tinggi dibandingkan dengan pelanggan yang menggunakan metode pembayaran lainnya.</a:t>
            </a:r>
          </a:p>
          <a:p>
            <a:pPr algn="just">
              <a:lnSpc>
                <a:spcPts val="2642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3354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537499" y="408799"/>
            <a:ext cx="1487448" cy="1929472"/>
          </a:xfrm>
          <a:custGeom>
            <a:avLst/>
            <a:gdLst/>
            <a:ahLst/>
            <a:cxnLst/>
            <a:rect r="r" b="b" t="t" l="l"/>
            <a:pathLst>
              <a:path h="1929472" w="1487448">
                <a:moveTo>
                  <a:pt x="0" y="0"/>
                </a:moveTo>
                <a:lnTo>
                  <a:pt x="1487447" y="0"/>
                </a:lnTo>
                <a:lnTo>
                  <a:pt x="1487447" y="1929472"/>
                </a:lnTo>
                <a:lnTo>
                  <a:pt x="0" y="19294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87293" y="7753458"/>
            <a:ext cx="1487448" cy="1929472"/>
          </a:xfrm>
          <a:custGeom>
            <a:avLst/>
            <a:gdLst/>
            <a:ahLst/>
            <a:cxnLst/>
            <a:rect r="r" b="b" t="t" l="l"/>
            <a:pathLst>
              <a:path h="1929472" w="1487448">
                <a:moveTo>
                  <a:pt x="0" y="0"/>
                </a:moveTo>
                <a:lnTo>
                  <a:pt x="1487448" y="0"/>
                </a:lnTo>
                <a:lnTo>
                  <a:pt x="1487448" y="1929473"/>
                </a:lnTo>
                <a:lnTo>
                  <a:pt x="0" y="19294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5400000">
            <a:off x="1892260" y="845119"/>
            <a:ext cx="764962" cy="2168706"/>
          </a:xfrm>
          <a:custGeom>
            <a:avLst/>
            <a:gdLst/>
            <a:ahLst/>
            <a:cxnLst/>
            <a:rect r="r" b="b" t="t" l="l"/>
            <a:pathLst>
              <a:path h="2168706" w="764962">
                <a:moveTo>
                  <a:pt x="0" y="0"/>
                </a:moveTo>
                <a:lnTo>
                  <a:pt x="764962" y="0"/>
                </a:lnTo>
                <a:lnTo>
                  <a:pt x="764962" y="2168707"/>
                </a:lnTo>
                <a:lnTo>
                  <a:pt x="0" y="216870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5400000">
            <a:off x="15155018" y="7251361"/>
            <a:ext cx="764962" cy="2168706"/>
          </a:xfrm>
          <a:custGeom>
            <a:avLst/>
            <a:gdLst/>
            <a:ahLst/>
            <a:cxnLst/>
            <a:rect r="r" b="b" t="t" l="l"/>
            <a:pathLst>
              <a:path h="2168706" w="764962">
                <a:moveTo>
                  <a:pt x="764961" y="2168706"/>
                </a:moveTo>
                <a:lnTo>
                  <a:pt x="0" y="2168706"/>
                </a:lnTo>
                <a:lnTo>
                  <a:pt x="0" y="0"/>
                </a:lnTo>
                <a:lnTo>
                  <a:pt x="764961" y="0"/>
                </a:lnTo>
                <a:lnTo>
                  <a:pt x="764961" y="2168706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168611" y="3767021"/>
            <a:ext cx="13950777" cy="24767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299"/>
              </a:lnSpc>
              <a:spcBef>
                <a:spcPct val="0"/>
              </a:spcBef>
            </a:pPr>
            <a:r>
              <a:rPr lang="en-US" sz="1449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Terima Kasih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DAGb9tBke5E</dc:identifier>
  <dcterms:modified xsi:type="dcterms:W3CDTF">2011-08-01T06:04:30Z</dcterms:modified>
  <cp:revision>1</cp:revision>
  <dc:title>Data Series 16 Assignment</dc:title>
</cp:coreProperties>
</file>