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7620000" cy="19050000"/>
  <p:notesSz cx="6858000" cy="9144000"/>
  <p:embeddedFontLst>
    <p:embeddedFont>
      <p:font typeface="Sweet Apricot" charset="1" panose="00000000000000000000"/>
      <p:regular r:id="rId7"/>
    </p:embeddedFont>
    <p:embeddedFont>
      <p:font typeface="Agrandir Bold" charset="1" panose="00000800000000000000"/>
      <p:regular r:id="rId8"/>
    </p:embeddedFont>
    <p:embeddedFont>
      <p:font typeface="Agrandir" charset="1" panose="00000500000000000000"/>
      <p:regular r:id="rId9"/>
    </p:embeddedFont>
    <p:embeddedFont>
      <p:font typeface="Funtastic" charset="1" panose="000000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Relationship Id="rId7" Target="../media/image6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5715000" y="5715000"/>
            <a:ext cx="19050000" cy="7620000"/>
          </a:xfrm>
          <a:custGeom>
            <a:avLst/>
            <a:gdLst/>
            <a:ahLst/>
            <a:cxnLst/>
            <a:rect r="r" b="b" t="t" l="l"/>
            <a:pathLst>
              <a:path h="7620000" w="19050000">
                <a:moveTo>
                  <a:pt x="0" y="7620000"/>
                </a:moveTo>
                <a:lnTo>
                  <a:pt x="0" y="0"/>
                </a:lnTo>
                <a:lnTo>
                  <a:pt x="19050000" y="0"/>
                </a:lnTo>
                <a:lnTo>
                  <a:pt x="19050000" y="7620000"/>
                </a:lnTo>
                <a:lnTo>
                  <a:pt x="0" y="7620000"/>
                </a:lnTo>
                <a:close/>
              </a:path>
            </a:pathLst>
          </a:custGeom>
          <a:blipFill>
            <a:blip r:embed="rId2"/>
            <a:stretch>
              <a:fillRect l="-8776" t="-377" r="0" b="-3559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474165" y="109727"/>
            <a:ext cx="2555627" cy="852816"/>
            <a:chOff x="0" y="0"/>
            <a:chExt cx="3407502" cy="1137089"/>
          </a:xfrm>
        </p:grpSpPr>
        <p:sp>
          <p:nvSpPr>
            <p:cNvPr name="AutoShape 4" id="4"/>
            <p:cNvSpPr/>
            <p:nvPr/>
          </p:nvSpPr>
          <p:spPr>
            <a:xfrm rot="-1886597">
              <a:off x="-123390" y="628146"/>
              <a:ext cx="1815914" cy="0"/>
            </a:xfrm>
            <a:prstGeom prst="line">
              <a:avLst/>
            </a:prstGeom>
            <a:ln cap="flat" w="38100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5" id="5"/>
            <p:cNvSpPr/>
            <p:nvPr/>
          </p:nvSpPr>
          <p:spPr>
            <a:xfrm rot="-9289148">
              <a:off x="1467013" y="589637"/>
              <a:ext cx="2028782" cy="0"/>
            </a:xfrm>
            <a:prstGeom prst="line">
              <a:avLst/>
            </a:prstGeom>
            <a:ln cap="flat" w="38100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" id="6"/>
            <p:cNvGrpSpPr/>
            <p:nvPr/>
          </p:nvGrpSpPr>
          <p:grpSpPr>
            <a:xfrm rot="0">
              <a:off x="1401937" y="0"/>
              <a:ext cx="326748" cy="322501"/>
              <a:chOff x="0" y="0"/>
              <a:chExt cx="72763" cy="71817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72763" cy="71817"/>
              </a:xfrm>
              <a:custGeom>
                <a:avLst/>
                <a:gdLst/>
                <a:ahLst/>
                <a:cxnLst/>
                <a:rect r="r" b="b" t="t" l="l"/>
                <a:pathLst>
                  <a:path h="71817" w="72763">
                    <a:moveTo>
                      <a:pt x="36381" y="0"/>
                    </a:moveTo>
                    <a:cubicBezTo>
                      <a:pt x="16289" y="0"/>
                      <a:pt x="0" y="16077"/>
                      <a:pt x="0" y="35909"/>
                    </a:cubicBezTo>
                    <a:cubicBezTo>
                      <a:pt x="0" y="55740"/>
                      <a:pt x="16289" y="71817"/>
                      <a:pt x="36381" y="71817"/>
                    </a:cubicBezTo>
                    <a:cubicBezTo>
                      <a:pt x="56474" y="71817"/>
                      <a:pt x="72763" y="55740"/>
                      <a:pt x="72763" y="35909"/>
                    </a:cubicBezTo>
                    <a:cubicBezTo>
                      <a:pt x="72763" y="16077"/>
                      <a:pt x="56474" y="0"/>
                      <a:pt x="36381" y="0"/>
                    </a:cubicBezTo>
                    <a:close/>
                  </a:path>
                </a:pathLst>
              </a:custGeom>
              <a:solidFill>
                <a:srgbClr val="FFC0CB"/>
              </a:solidFill>
              <a:ln w="28575" cap="sq">
                <a:solidFill>
                  <a:srgbClr val="1B1616"/>
                </a:solidFill>
                <a:prstDash val="solid"/>
                <a:miter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6822" y="-2792"/>
                <a:ext cx="59120" cy="6787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109"/>
                  </a:lnSpc>
                </a:pPr>
              </a:p>
            </p:txBody>
          </p:sp>
        </p:grpSp>
      </p:grpSp>
      <p:grpSp>
        <p:nvGrpSpPr>
          <p:cNvPr name="Group 9" id="9"/>
          <p:cNvGrpSpPr/>
          <p:nvPr/>
        </p:nvGrpSpPr>
        <p:grpSpPr>
          <a:xfrm rot="0">
            <a:off x="747149" y="590106"/>
            <a:ext cx="6144254" cy="2055421"/>
            <a:chOff x="0" y="0"/>
            <a:chExt cx="1851342" cy="61932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51342" cy="619325"/>
            </a:xfrm>
            <a:custGeom>
              <a:avLst/>
              <a:gdLst/>
              <a:ahLst/>
              <a:cxnLst/>
              <a:rect r="r" b="b" t="t" l="l"/>
              <a:pathLst>
                <a:path h="619325" w="1851342">
                  <a:moveTo>
                    <a:pt x="0" y="0"/>
                  </a:moveTo>
                  <a:lnTo>
                    <a:pt x="1851342" y="0"/>
                  </a:lnTo>
                  <a:lnTo>
                    <a:pt x="1851342" y="619325"/>
                  </a:lnTo>
                  <a:lnTo>
                    <a:pt x="0" y="619325"/>
                  </a:lnTo>
                  <a:close/>
                </a:path>
              </a:pathLst>
            </a:custGeom>
            <a:solidFill>
              <a:srgbClr val="91B9FF"/>
            </a:solidFill>
            <a:ln w="28575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851342" cy="676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43750" y="714440"/>
            <a:ext cx="5780015" cy="1806752"/>
            <a:chOff x="0" y="0"/>
            <a:chExt cx="1741592" cy="54439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741592" cy="544397"/>
            </a:xfrm>
            <a:custGeom>
              <a:avLst/>
              <a:gdLst/>
              <a:ahLst/>
              <a:cxnLst/>
              <a:rect r="r" b="b" t="t" l="l"/>
              <a:pathLst>
                <a:path h="544397" w="1741592">
                  <a:moveTo>
                    <a:pt x="0" y="0"/>
                  </a:moveTo>
                  <a:lnTo>
                    <a:pt x="1741592" y="0"/>
                  </a:lnTo>
                  <a:lnTo>
                    <a:pt x="1741592" y="544397"/>
                  </a:lnTo>
                  <a:lnTo>
                    <a:pt x="0" y="54439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741592" cy="6015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42376" y="2830549"/>
            <a:ext cx="4312923" cy="873381"/>
            <a:chOff x="0" y="0"/>
            <a:chExt cx="1400983" cy="28370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00983" cy="283704"/>
            </a:xfrm>
            <a:custGeom>
              <a:avLst/>
              <a:gdLst/>
              <a:ahLst/>
              <a:cxnLst/>
              <a:rect r="r" b="b" t="t" l="l"/>
              <a:pathLst>
                <a:path h="283704" w="1400983">
                  <a:moveTo>
                    <a:pt x="0" y="0"/>
                  </a:moveTo>
                  <a:lnTo>
                    <a:pt x="1400983" y="0"/>
                  </a:lnTo>
                  <a:lnTo>
                    <a:pt x="1400983" y="283704"/>
                  </a:lnTo>
                  <a:lnTo>
                    <a:pt x="0" y="283704"/>
                  </a:lnTo>
                  <a:close/>
                </a:path>
              </a:pathLst>
            </a:custGeom>
            <a:solidFill>
              <a:srgbClr val="8C52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1400983" cy="312279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4193" y="3225042"/>
            <a:ext cx="5699351" cy="1977191"/>
            <a:chOff x="0" y="0"/>
            <a:chExt cx="1851342" cy="64225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51342" cy="642258"/>
            </a:xfrm>
            <a:custGeom>
              <a:avLst/>
              <a:gdLst/>
              <a:ahLst/>
              <a:cxnLst/>
              <a:rect r="r" b="b" t="t" l="l"/>
              <a:pathLst>
                <a:path h="642258" w="1851342">
                  <a:moveTo>
                    <a:pt x="0" y="0"/>
                  </a:moveTo>
                  <a:lnTo>
                    <a:pt x="1851342" y="0"/>
                  </a:lnTo>
                  <a:lnTo>
                    <a:pt x="1851342" y="642258"/>
                  </a:lnTo>
                  <a:lnTo>
                    <a:pt x="0" y="642258"/>
                  </a:lnTo>
                  <a:close/>
                </a:path>
              </a:pathLst>
            </a:custGeom>
            <a:solidFill>
              <a:srgbClr val="8C52FF"/>
            </a:solidFill>
            <a:ln w="28575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1851342" cy="699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309420" y="3360269"/>
            <a:ext cx="5429608" cy="1664724"/>
            <a:chOff x="0" y="0"/>
            <a:chExt cx="1763720" cy="54075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763720" cy="540759"/>
            </a:xfrm>
            <a:custGeom>
              <a:avLst/>
              <a:gdLst/>
              <a:ahLst/>
              <a:cxnLst/>
              <a:rect r="r" b="b" t="t" l="l"/>
              <a:pathLst>
                <a:path h="540759" w="1763720">
                  <a:moveTo>
                    <a:pt x="0" y="0"/>
                  </a:moveTo>
                  <a:lnTo>
                    <a:pt x="1763720" y="0"/>
                  </a:lnTo>
                  <a:lnTo>
                    <a:pt x="1763720" y="540759"/>
                  </a:lnTo>
                  <a:lnTo>
                    <a:pt x="0" y="54075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763720" cy="5979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07594" y="3445466"/>
            <a:ext cx="127397" cy="132250"/>
            <a:chOff x="0" y="0"/>
            <a:chExt cx="180019" cy="18687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5505153" y="3445466"/>
            <a:ext cx="127397" cy="132250"/>
            <a:chOff x="0" y="0"/>
            <a:chExt cx="180019" cy="1868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5505153" y="4756970"/>
            <a:ext cx="127397" cy="132250"/>
            <a:chOff x="0" y="0"/>
            <a:chExt cx="180019" cy="186876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407594" y="4756970"/>
            <a:ext cx="127397" cy="132250"/>
            <a:chOff x="0" y="0"/>
            <a:chExt cx="180019" cy="1868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-69935">
            <a:off x="6306270" y="2838961"/>
            <a:ext cx="834989" cy="775146"/>
            <a:chOff x="0" y="0"/>
            <a:chExt cx="1113319" cy="1033528"/>
          </a:xfrm>
        </p:grpSpPr>
        <p:sp>
          <p:nvSpPr>
            <p:cNvPr name="AutoShape 37" id="37"/>
            <p:cNvSpPr/>
            <p:nvPr/>
          </p:nvSpPr>
          <p:spPr>
            <a:xfrm rot="-3622071">
              <a:off x="-230562" y="581885"/>
              <a:ext cx="973041" cy="0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38" id="38"/>
            <p:cNvSpPr/>
            <p:nvPr/>
          </p:nvSpPr>
          <p:spPr>
            <a:xfrm rot="-7521753">
              <a:off x="282941" y="584075"/>
              <a:ext cx="1033632" cy="0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39" id="39"/>
            <p:cNvGrpSpPr/>
            <p:nvPr/>
          </p:nvGrpSpPr>
          <p:grpSpPr>
            <a:xfrm rot="69935">
              <a:off x="339498" y="3290"/>
              <a:ext cx="326748" cy="322501"/>
              <a:chOff x="0" y="0"/>
              <a:chExt cx="72763" cy="71817"/>
            </a:xfrm>
          </p:grpSpPr>
          <p:sp>
            <p:nvSpPr>
              <p:cNvPr name="Freeform 40" id="40"/>
              <p:cNvSpPr/>
              <p:nvPr/>
            </p:nvSpPr>
            <p:spPr>
              <a:xfrm flipH="false" flipV="false" rot="0">
                <a:off x="0" y="0"/>
                <a:ext cx="72763" cy="71817"/>
              </a:xfrm>
              <a:custGeom>
                <a:avLst/>
                <a:gdLst/>
                <a:ahLst/>
                <a:cxnLst/>
                <a:rect r="r" b="b" t="t" l="l"/>
                <a:pathLst>
                  <a:path h="71817" w="72763">
                    <a:moveTo>
                      <a:pt x="36381" y="0"/>
                    </a:moveTo>
                    <a:cubicBezTo>
                      <a:pt x="16289" y="0"/>
                      <a:pt x="0" y="16077"/>
                      <a:pt x="0" y="35909"/>
                    </a:cubicBezTo>
                    <a:cubicBezTo>
                      <a:pt x="0" y="55740"/>
                      <a:pt x="16289" y="71817"/>
                      <a:pt x="36381" y="71817"/>
                    </a:cubicBezTo>
                    <a:cubicBezTo>
                      <a:pt x="56474" y="71817"/>
                      <a:pt x="72763" y="55740"/>
                      <a:pt x="72763" y="35909"/>
                    </a:cubicBezTo>
                    <a:cubicBezTo>
                      <a:pt x="72763" y="16077"/>
                      <a:pt x="56474" y="0"/>
                      <a:pt x="36381" y="0"/>
                    </a:cubicBezTo>
                    <a:close/>
                  </a:path>
                </a:pathLst>
              </a:custGeom>
              <a:solidFill>
                <a:srgbClr val="C0EAFF"/>
              </a:solidFill>
              <a:ln w="28575" cap="sq">
                <a:solidFill>
                  <a:srgbClr val="1B1616"/>
                </a:solidFill>
                <a:prstDash val="solid"/>
                <a:miter/>
              </a:ln>
            </p:spPr>
          </p:sp>
          <p:sp>
            <p:nvSpPr>
              <p:cNvPr name="TextBox 41" id="41"/>
              <p:cNvSpPr txBox="true"/>
              <p:nvPr/>
            </p:nvSpPr>
            <p:spPr>
              <a:xfrm>
                <a:off x="6822" y="-2792"/>
                <a:ext cx="59120" cy="67876"/>
              </a:xfrm>
              <a:prstGeom prst="rect">
                <a:avLst/>
              </a:prstGeom>
            </p:spPr>
            <p:txBody>
              <a:bodyPr anchor="ctr" rtlCol="false" tIns="181976" lIns="181976" bIns="181976" rIns="181976"/>
              <a:lstStyle/>
              <a:p>
                <a:pPr algn="ctr">
                  <a:lnSpc>
                    <a:spcPts val="2109"/>
                  </a:lnSpc>
                </a:pPr>
              </a:p>
            </p:txBody>
          </p:sp>
        </p:grpSp>
      </p:grpSp>
      <p:grpSp>
        <p:nvGrpSpPr>
          <p:cNvPr name="Group 42" id="42"/>
          <p:cNvGrpSpPr/>
          <p:nvPr/>
        </p:nvGrpSpPr>
        <p:grpSpPr>
          <a:xfrm rot="0">
            <a:off x="6093239" y="3339392"/>
            <a:ext cx="1261053" cy="1756554"/>
            <a:chOff x="0" y="0"/>
            <a:chExt cx="448374" cy="624552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48374" cy="624552"/>
            </a:xfrm>
            <a:custGeom>
              <a:avLst/>
              <a:gdLst/>
              <a:ahLst/>
              <a:cxnLst/>
              <a:rect r="r" b="b" t="t" l="l"/>
              <a:pathLst>
                <a:path h="624552" w="448374">
                  <a:moveTo>
                    <a:pt x="0" y="0"/>
                  </a:moveTo>
                  <a:lnTo>
                    <a:pt x="448374" y="0"/>
                  </a:lnTo>
                  <a:lnTo>
                    <a:pt x="448374" y="624552"/>
                  </a:lnTo>
                  <a:lnTo>
                    <a:pt x="0" y="62455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57150"/>
              <a:ext cx="448374" cy="681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6183567" y="3442015"/>
            <a:ext cx="1080396" cy="1231451"/>
            <a:chOff x="0" y="0"/>
            <a:chExt cx="384141" cy="43784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84141" cy="437849"/>
            </a:xfrm>
            <a:custGeom>
              <a:avLst/>
              <a:gdLst/>
              <a:ahLst/>
              <a:cxnLst/>
              <a:rect r="r" b="b" t="t" l="l"/>
              <a:pathLst>
                <a:path h="437849" w="384141">
                  <a:moveTo>
                    <a:pt x="0" y="0"/>
                  </a:moveTo>
                  <a:lnTo>
                    <a:pt x="384141" y="0"/>
                  </a:lnTo>
                  <a:lnTo>
                    <a:pt x="384141" y="437849"/>
                  </a:lnTo>
                  <a:lnTo>
                    <a:pt x="0" y="4378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57150"/>
              <a:ext cx="384141" cy="49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6203328" y="3468111"/>
            <a:ext cx="1032176" cy="1182393"/>
            <a:chOff x="0" y="0"/>
            <a:chExt cx="1376235" cy="1576524"/>
          </a:xfrm>
        </p:grpSpPr>
        <p:pic>
          <p:nvPicPr>
            <p:cNvPr name="Picture 49" id="49"/>
            <p:cNvPicPr>
              <a:picLocks noChangeAspect="true"/>
            </p:cNvPicPr>
            <p:nvPr/>
          </p:nvPicPr>
          <p:blipFill>
            <a:blip r:embed="rId3"/>
            <a:srcRect l="20367" t="0" r="20367" b="0"/>
            <a:stretch>
              <a:fillRect/>
            </a:stretch>
          </p:blipFill>
          <p:spPr>
            <a:xfrm flipH="false" flipV="false">
              <a:off x="0" y="0"/>
              <a:ext cx="1376235" cy="1576524"/>
            </a:xfrm>
            <a:prstGeom prst="rect">
              <a:avLst/>
            </a:prstGeom>
          </p:spPr>
        </p:pic>
      </p:grpSp>
      <p:grpSp>
        <p:nvGrpSpPr>
          <p:cNvPr name="Group 50" id="50"/>
          <p:cNvGrpSpPr/>
          <p:nvPr/>
        </p:nvGrpSpPr>
        <p:grpSpPr>
          <a:xfrm rot="0">
            <a:off x="1885115" y="5307007"/>
            <a:ext cx="5097402" cy="842667"/>
            <a:chOff x="0" y="0"/>
            <a:chExt cx="1675656" cy="277008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1675656" cy="277008"/>
            </a:xfrm>
            <a:custGeom>
              <a:avLst/>
              <a:gdLst/>
              <a:ahLst/>
              <a:cxnLst/>
              <a:rect r="r" b="b" t="t" l="l"/>
              <a:pathLst>
                <a:path h="277008" w="1675656">
                  <a:moveTo>
                    <a:pt x="0" y="0"/>
                  </a:moveTo>
                  <a:lnTo>
                    <a:pt x="1675656" y="0"/>
                  </a:lnTo>
                  <a:lnTo>
                    <a:pt x="1675656" y="277008"/>
                  </a:lnTo>
                  <a:lnTo>
                    <a:pt x="0" y="277008"/>
                  </a:lnTo>
                  <a:close/>
                </a:path>
              </a:pathLst>
            </a:custGeom>
            <a:solidFill>
              <a:srgbClr val="FF3131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28575"/>
              <a:ext cx="1675656" cy="305583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53" id="53"/>
          <p:cNvGrpSpPr/>
          <p:nvPr/>
        </p:nvGrpSpPr>
        <p:grpSpPr>
          <a:xfrm rot="0">
            <a:off x="1509654" y="5528673"/>
            <a:ext cx="5919952" cy="3857828"/>
            <a:chOff x="0" y="0"/>
            <a:chExt cx="1946050" cy="1268174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1946051" cy="1268174"/>
            </a:xfrm>
            <a:custGeom>
              <a:avLst/>
              <a:gdLst/>
              <a:ahLst/>
              <a:cxnLst/>
              <a:rect r="r" b="b" t="t" l="l"/>
              <a:pathLst>
                <a:path h="1268174" w="1946051">
                  <a:moveTo>
                    <a:pt x="0" y="0"/>
                  </a:moveTo>
                  <a:lnTo>
                    <a:pt x="1946051" y="0"/>
                  </a:lnTo>
                  <a:lnTo>
                    <a:pt x="1946051" y="1268174"/>
                  </a:lnTo>
                  <a:lnTo>
                    <a:pt x="0" y="1268174"/>
                  </a:lnTo>
                  <a:close/>
                </a:path>
              </a:pathLst>
            </a:custGeom>
            <a:solidFill>
              <a:srgbClr val="FF3131"/>
            </a:solidFill>
            <a:ln w="28575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0" y="-57150"/>
              <a:ext cx="1946050" cy="13253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1650116" y="5800132"/>
            <a:ext cx="5639029" cy="3426353"/>
            <a:chOff x="0" y="0"/>
            <a:chExt cx="1853703" cy="1126336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1853703" cy="1126336"/>
            </a:xfrm>
            <a:custGeom>
              <a:avLst/>
              <a:gdLst/>
              <a:ahLst/>
              <a:cxnLst/>
              <a:rect r="r" b="b" t="t" l="l"/>
              <a:pathLst>
                <a:path h="1126336" w="1853703">
                  <a:moveTo>
                    <a:pt x="0" y="0"/>
                  </a:moveTo>
                  <a:lnTo>
                    <a:pt x="1853703" y="0"/>
                  </a:lnTo>
                  <a:lnTo>
                    <a:pt x="1853703" y="1126336"/>
                  </a:lnTo>
                  <a:lnTo>
                    <a:pt x="0" y="112633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0" y="-57150"/>
              <a:ext cx="1853703" cy="11834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2008914" y="5393792"/>
            <a:ext cx="4882489" cy="607297"/>
            <a:chOff x="0" y="0"/>
            <a:chExt cx="1605008" cy="19963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1605008" cy="199635"/>
            </a:xfrm>
            <a:custGeom>
              <a:avLst/>
              <a:gdLst/>
              <a:ahLst/>
              <a:cxnLst/>
              <a:rect r="r" b="b" t="t" l="l"/>
              <a:pathLst>
                <a:path h="199635" w="1605008">
                  <a:moveTo>
                    <a:pt x="0" y="0"/>
                  </a:moveTo>
                  <a:lnTo>
                    <a:pt x="1605008" y="0"/>
                  </a:lnTo>
                  <a:lnTo>
                    <a:pt x="1605008" y="199635"/>
                  </a:lnTo>
                  <a:lnTo>
                    <a:pt x="0" y="19963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1605008" cy="228210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1B1616"/>
                  </a:solidFill>
                  <a:latin typeface="Sweet Apricot"/>
                  <a:ea typeface="Sweet Apricot"/>
                  <a:cs typeface="Sweet Apricot"/>
                  <a:sym typeface="Sweet Apricot"/>
                </a:rPr>
                <a:t>Diferencias entre Machine Learning y Deep Learning</a:t>
              </a:r>
            </a:p>
          </p:txBody>
        </p:sp>
      </p:grpSp>
      <p:grpSp>
        <p:nvGrpSpPr>
          <p:cNvPr name="Group 62" id="62"/>
          <p:cNvGrpSpPr/>
          <p:nvPr/>
        </p:nvGrpSpPr>
        <p:grpSpPr>
          <a:xfrm rot="0">
            <a:off x="977974" y="2908090"/>
            <a:ext cx="4041727" cy="566818"/>
            <a:chOff x="0" y="0"/>
            <a:chExt cx="1312890" cy="184122"/>
          </a:xfrm>
        </p:grpSpPr>
        <p:sp>
          <p:nvSpPr>
            <p:cNvPr name="Freeform 63" id="63"/>
            <p:cNvSpPr/>
            <p:nvPr/>
          </p:nvSpPr>
          <p:spPr>
            <a:xfrm flipH="false" flipV="false" rot="0">
              <a:off x="0" y="0"/>
              <a:ext cx="1312890" cy="184122"/>
            </a:xfrm>
            <a:custGeom>
              <a:avLst/>
              <a:gdLst/>
              <a:ahLst/>
              <a:cxnLst/>
              <a:rect r="r" b="b" t="t" l="l"/>
              <a:pathLst>
                <a:path h="184122" w="1312890">
                  <a:moveTo>
                    <a:pt x="0" y="0"/>
                  </a:moveTo>
                  <a:lnTo>
                    <a:pt x="1312890" y="0"/>
                  </a:lnTo>
                  <a:lnTo>
                    <a:pt x="1312890" y="184122"/>
                  </a:lnTo>
                  <a:lnTo>
                    <a:pt x="0" y="18412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64" id="64"/>
            <p:cNvSpPr txBox="true"/>
            <p:nvPr/>
          </p:nvSpPr>
          <p:spPr>
            <a:xfrm>
              <a:off x="0" y="-28575"/>
              <a:ext cx="1312890" cy="212697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1B1616"/>
                  </a:solidFill>
                  <a:latin typeface="Sweet Apricot"/>
                  <a:ea typeface="Sweet Apricot"/>
                  <a:cs typeface="Sweet Apricot"/>
                  <a:sym typeface="Sweet Apricot"/>
                </a:rPr>
                <a:t>¿Qué es Machine Learning vs Deep Learning?</a:t>
              </a:r>
            </a:p>
          </p:txBody>
        </p:sp>
      </p:grpSp>
      <p:grpSp>
        <p:nvGrpSpPr>
          <p:cNvPr name="Group 65" id="65"/>
          <p:cNvGrpSpPr/>
          <p:nvPr/>
        </p:nvGrpSpPr>
        <p:grpSpPr>
          <a:xfrm rot="-69935">
            <a:off x="314768" y="5725246"/>
            <a:ext cx="859910" cy="798281"/>
            <a:chOff x="0" y="0"/>
            <a:chExt cx="1146547" cy="1064374"/>
          </a:xfrm>
        </p:grpSpPr>
        <p:sp>
          <p:nvSpPr>
            <p:cNvPr name="AutoShape 66" id="66"/>
            <p:cNvSpPr/>
            <p:nvPr/>
          </p:nvSpPr>
          <p:spPr>
            <a:xfrm rot="-3622071">
              <a:off x="-237443" y="599252"/>
              <a:ext cx="1002082" cy="0"/>
            </a:xfrm>
            <a:prstGeom prst="line">
              <a:avLst/>
            </a:prstGeom>
            <a:ln cap="flat" w="36511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67" id="67"/>
            <p:cNvSpPr/>
            <p:nvPr/>
          </p:nvSpPr>
          <p:spPr>
            <a:xfrm rot="-7521753">
              <a:off x="291385" y="601507"/>
              <a:ext cx="1064481" cy="0"/>
            </a:xfrm>
            <a:prstGeom prst="line">
              <a:avLst/>
            </a:prstGeom>
            <a:ln cap="flat" w="36511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68" id="68"/>
            <p:cNvGrpSpPr/>
            <p:nvPr/>
          </p:nvGrpSpPr>
          <p:grpSpPr>
            <a:xfrm rot="69935">
              <a:off x="349630" y="3388"/>
              <a:ext cx="336500" cy="332126"/>
              <a:chOff x="0" y="0"/>
              <a:chExt cx="72763" cy="71817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72763" cy="71817"/>
              </a:xfrm>
              <a:custGeom>
                <a:avLst/>
                <a:gdLst/>
                <a:ahLst/>
                <a:cxnLst/>
                <a:rect r="r" b="b" t="t" l="l"/>
                <a:pathLst>
                  <a:path h="71817" w="72763">
                    <a:moveTo>
                      <a:pt x="36381" y="0"/>
                    </a:moveTo>
                    <a:cubicBezTo>
                      <a:pt x="16289" y="0"/>
                      <a:pt x="0" y="16077"/>
                      <a:pt x="0" y="35909"/>
                    </a:cubicBezTo>
                    <a:cubicBezTo>
                      <a:pt x="0" y="55740"/>
                      <a:pt x="16289" y="71817"/>
                      <a:pt x="36381" y="71817"/>
                    </a:cubicBezTo>
                    <a:cubicBezTo>
                      <a:pt x="56474" y="71817"/>
                      <a:pt x="72763" y="55740"/>
                      <a:pt x="72763" y="35909"/>
                    </a:cubicBezTo>
                    <a:cubicBezTo>
                      <a:pt x="72763" y="16077"/>
                      <a:pt x="56474" y="0"/>
                      <a:pt x="36381" y="0"/>
                    </a:cubicBezTo>
                    <a:close/>
                  </a:path>
                </a:pathLst>
              </a:custGeom>
              <a:solidFill>
                <a:srgbClr val="FFCEA6"/>
              </a:solidFill>
              <a:ln w="28575" cap="sq">
                <a:solidFill>
                  <a:srgbClr val="1B1616"/>
                </a:solidFill>
                <a:prstDash val="solid"/>
                <a:miter/>
              </a:ln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6822" y="-2792"/>
                <a:ext cx="59120" cy="67876"/>
              </a:xfrm>
              <a:prstGeom prst="rect">
                <a:avLst/>
              </a:prstGeom>
            </p:spPr>
            <p:txBody>
              <a:bodyPr anchor="ctr" rtlCol="false" tIns="181976" lIns="181976" bIns="181976" rIns="181976"/>
              <a:lstStyle/>
              <a:p>
                <a:pPr algn="ctr">
                  <a:lnSpc>
                    <a:spcPts val="2109"/>
                  </a:lnSpc>
                </a:pPr>
              </a:p>
            </p:txBody>
          </p:sp>
        </p:grpSp>
      </p:grpSp>
      <p:grpSp>
        <p:nvGrpSpPr>
          <p:cNvPr name="Group 71" id="71"/>
          <p:cNvGrpSpPr/>
          <p:nvPr/>
        </p:nvGrpSpPr>
        <p:grpSpPr>
          <a:xfrm rot="0">
            <a:off x="87139" y="6244009"/>
            <a:ext cx="1298690" cy="1808979"/>
            <a:chOff x="0" y="0"/>
            <a:chExt cx="448374" cy="624552"/>
          </a:xfrm>
        </p:grpSpPr>
        <p:sp>
          <p:nvSpPr>
            <p:cNvPr name="Freeform 72" id="72"/>
            <p:cNvSpPr/>
            <p:nvPr/>
          </p:nvSpPr>
          <p:spPr>
            <a:xfrm flipH="false" flipV="false" rot="0">
              <a:off x="0" y="0"/>
              <a:ext cx="448374" cy="624552"/>
            </a:xfrm>
            <a:custGeom>
              <a:avLst/>
              <a:gdLst/>
              <a:ahLst/>
              <a:cxnLst/>
              <a:rect r="r" b="b" t="t" l="l"/>
              <a:pathLst>
                <a:path h="624552" w="448374">
                  <a:moveTo>
                    <a:pt x="0" y="0"/>
                  </a:moveTo>
                  <a:lnTo>
                    <a:pt x="448374" y="0"/>
                  </a:lnTo>
                  <a:lnTo>
                    <a:pt x="448374" y="624552"/>
                  </a:lnTo>
                  <a:lnTo>
                    <a:pt x="0" y="62455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73" id="73"/>
            <p:cNvSpPr txBox="true"/>
            <p:nvPr/>
          </p:nvSpPr>
          <p:spPr>
            <a:xfrm>
              <a:off x="0" y="-57150"/>
              <a:ext cx="448374" cy="681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74" id="74"/>
          <p:cNvGrpSpPr/>
          <p:nvPr/>
        </p:nvGrpSpPr>
        <p:grpSpPr>
          <a:xfrm rot="0">
            <a:off x="180164" y="6358148"/>
            <a:ext cx="1112641" cy="1268205"/>
            <a:chOff x="0" y="0"/>
            <a:chExt cx="384141" cy="437849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384141" cy="437849"/>
            </a:xfrm>
            <a:custGeom>
              <a:avLst/>
              <a:gdLst/>
              <a:ahLst/>
              <a:cxnLst/>
              <a:rect r="r" b="b" t="t" l="l"/>
              <a:pathLst>
                <a:path h="437849" w="384141">
                  <a:moveTo>
                    <a:pt x="0" y="0"/>
                  </a:moveTo>
                  <a:lnTo>
                    <a:pt x="384141" y="0"/>
                  </a:lnTo>
                  <a:lnTo>
                    <a:pt x="384141" y="437849"/>
                  </a:lnTo>
                  <a:lnTo>
                    <a:pt x="0" y="4378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76" id="76"/>
            <p:cNvSpPr txBox="true"/>
            <p:nvPr/>
          </p:nvSpPr>
          <p:spPr>
            <a:xfrm>
              <a:off x="0" y="-57150"/>
              <a:ext cx="384141" cy="49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77" id="77"/>
          <p:cNvGrpSpPr/>
          <p:nvPr/>
        </p:nvGrpSpPr>
        <p:grpSpPr>
          <a:xfrm rot="0">
            <a:off x="200514" y="6385023"/>
            <a:ext cx="1062982" cy="1217682"/>
            <a:chOff x="0" y="0"/>
            <a:chExt cx="1417309" cy="1623576"/>
          </a:xfrm>
        </p:grpSpPr>
        <p:pic>
          <p:nvPicPr>
            <p:cNvPr name="Picture 78" id="78"/>
            <p:cNvPicPr>
              <a:picLocks noChangeAspect="true"/>
            </p:cNvPicPr>
            <p:nvPr/>
          </p:nvPicPr>
          <p:blipFill>
            <a:blip r:embed="rId4"/>
            <a:srcRect l="20537" t="0" r="20537" b="0"/>
            <a:stretch>
              <a:fillRect/>
            </a:stretch>
          </p:blipFill>
          <p:spPr>
            <a:xfrm flipH="false" flipV="false">
              <a:off x="0" y="0"/>
              <a:ext cx="1417309" cy="1623576"/>
            </a:xfrm>
            <a:prstGeom prst="rect">
              <a:avLst/>
            </a:prstGeom>
          </p:spPr>
        </p:pic>
      </p:grpSp>
      <p:grpSp>
        <p:nvGrpSpPr>
          <p:cNvPr name="Group 79" id="79"/>
          <p:cNvGrpSpPr/>
          <p:nvPr/>
        </p:nvGrpSpPr>
        <p:grpSpPr>
          <a:xfrm rot="0">
            <a:off x="1157492" y="9525000"/>
            <a:ext cx="3998156" cy="651495"/>
            <a:chOff x="0" y="0"/>
            <a:chExt cx="1324317" cy="215796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1324317" cy="215796"/>
            </a:xfrm>
            <a:custGeom>
              <a:avLst/>
              <a:gdLst/>
              <a:ahLst/>
              <a:cxnLst/>
              <a:rect r="r" b="b" t="t" l="l"/>
              <a:pathLst>
                <a:path h="215796" w="1324317">
                  <a:moveTo>
                    <a:pt x="0" y="0"/>
                  </a:moveTo>
                  <a:lnTo>
                    <a:pt x="1324317" y="0"/>
                  </a:lnTo>
                  <a:lnTo>
                    <a:pt x="1324317" y="215796"/>
                  </a:lnTo>
                  <a:lnTo>
                    <a:pt x="0" y="215796"/>
                  </a:lnTo>
                  <a:close/>
                </a:path>
              </a:pathLst>
            </a:custGeom>
            <a:solidFill>
              <a:srgbClr val="00BF63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81" id="81"/>
            <p:cNvSpPr txBox="true"/>
            <p:nvPr/>
          </p:nvSpPr>
          <p:spPr>
            <a:xfrm>
              <a:off x="0" y="-28575"/>
              <a:ext cx="1324317" cy="244371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309420" y="9905927"/>
            <a:ext cx="5589262" cy="2262877"/>
            <a:chOff x="0" y="0"/>
            <a:chExt cx="1851342" cy="749537"/>
          </a:xfrm>
        </p:grpSpPr>
        <p:sp>
          <p:nvSpPr>
            <p:cNvPr name="Freeform 83" id="83"/>
            <p:cNvSpPr/>
            <p:nvPr/>
          </p:nvSpPr>
          <p:spPr>
            <a:xfrm flipH="false" flipV="false" rot="0">
              <a:off x="0" y="0"/>
              <a:ext cx="1851342" cy="749537"/>
            </a:xfrm>
            <a:custGeom>
              <a:avLst/>
              <a:gdLst/>
              <a:ahLst/>
              <a:cxnLst/>
              <a:rect r="r" b="b" t="t" l="l"/>
              <a:pathLst>
                <a:path h="749537" w="1851342">
                  <a:moveTo>
                    <a:pt x="0" y="0"/>
                  </a:moveTo>
                  <a:lnTo>
                    <a:pt x="1851342" y="0"/>
                  </a:lnTo>
                  <a:lnTo>
                    <a:pt x="1851342" y="749537"/>
                  </a:lnTo>
                  <a:lnTo>
                    <a:pt x="0" y="749537"/>
                  </a:lnTo>
                  <a:close/>
                </a:path>
              </a:pathLst>
            </a:custGeom>
            <a:solidFill>
              <a:srgbClr val="00BF63"/>
            </a:solidFill>
            <a:ln w="28575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84" id="84"/>
            <p:cNvSpPr txBox="true"/>
            <p:nvPr/>
          </p:nvSpPr>
          <p:spPr>
            <a:xfrm>
              <a:off x="0" y="-57150"/>
              <a:ext cx="1851342" cy="806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85" id="85"/>
          <p:cNvGrpSpPr/>
          <p:nvPr/>
        </p:nvGrpSpPr>
        <p:grpSpPr>
          <a:xfrm rot="0">
            <a:off x="442036" y="10071592"/>
            <a:ext cx="5324031" cy="1941881"/>
            <a:chOff x="0" y="0"/>
            <a:chExt cx="1763489" cy="643213"/>
          </a:xfrm>
        </p:grpSpPr>
        <p:sp>
          <p:nvSpPr>
            <p:cNvPr name="Freeform 86" id="86"/>
            <p:cNvSpPr/>
            <p:nvPr/>
          </p:nvSpPr>
          <p:spPr>
            <a:xfrm flipH="false" flipV="false" rot="0">
              <a:off x="0" y="0"/>
              <a:ext cx="1763489" cy="643213"/>
            </a:xfrm>
            <a:custGeom>
              <a:avLst/>
              <a:gdLst/>
              <a:ahLst/>
              <a:cxnLst/>
              <a:rect r="r" b="b" t="t" l="l"/>
              <a:pathLst>
                <a:path h="643213" w="1763489">
                  <a:moveTo>
                    <a:pt x="0" y="0"/>
                  </a:moveTo>
                  <a:lnTo>
                    <a:pt x="1763489" y="0"/>
                  </a:lnTo>
                  <a:lnTo>
                    <a:pt x="1763489" y="643213"/>
                  </a:lnTo>
                  <a:lnTo>
                    <a:pt x="0" y="643213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87" id="87"/>
            <p:cNvSpPr txBox="true"/>
            <p:nvPr/>
          </p:nvSpPr>
          <p:spPr>
            <a:xfrm>
              <a:off x="0" y="-57150"/>
              <a:ext cx="1763489" cy="7003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88" id="88"/>
          <p:cNvGrpSpPr/>
          <p:nvPr/>
        </p:nvGrpSpPr>
        <p:grpSpPr>
          <a:xfrm rot="-69935">
            <a:off x="6381485" y="9461587"/>
            <a:ext cx="834989" cy="785008"/>
            <a:chOff x="0" y="0"/>
            <a:chExt cx="1113319" cy="1046677"/>
          </a:xfrm>
        </p:grpSpPr>
        <p:sp>
          <p:nvSpPr>
            <p:cNvPr name="AutoShape 89" id="89"/>
            <p:cNvSpPr/>
            <p:nvPr/>
          </p:nvSpPr>
          <p:spPr>
            <a:xfrm flipV="true">
              <a:off x="15408" y="189869"/>
              <a:ext cx="481100" cy="845784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90" id="90"/>
            <p:cNvSpPr/>
            <p:nvPr/>
          </p:nvSpPr>
          <p:spPr>
            <a:xfrm flipH="true" flipV="true">
              <a:off x="500650" y="193485"/>
              <a:ext cx="598213" cy="842933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91" id="91"/>
            <p:cNvGrpSpPr/>
            <p:nvPr/>
          </p:nvGrpSpPr>
          <p:grpSpPr>
            <a:xfrm rot="69935">
              <a:off x="339498" y="3290"/>
              <a:ext cx="326748" cy="322501"/>
              <a:chOff x="0" y="0"/>
              <a:chExt cx="72763" cy="71817"/>
            </a:xfrm>
          </p:grpSpPr>
          <p:sp>
            <p:nvSpPr>
              <p:cNvPr name="Freeform 92" id="92"/>
              <p:cNvSpPr/>
              <p:nvPr/>
            </p:nvSpPr>
            <p:spPr>
              <a:xfrm flipH="false" flipV="false" rot="0">
                <a:off x="0" y="0"/>
                <a:ext cx="72763" cy="71817"/>
              </a:xfrm>
              <a:custGeom>
                <a:avLst/>
                <a:gdLst/>
                <a:ahLst/>
                <a:cxnLst/>
                <a:rect r="r" b="b" t="t" l="l"/>
                <a:pathLst>
                  <a:path h="71817" w="72763">
                    <a:moveTo>
                      <a:pt x="36381" y="0"/>
                    </a:moveTo>
                    <a:cubicBezTo>
                      <a:pt x="16289" y="0"/>
                      <a:pt x="0" y="16077"/>
                      <a:pt x="0" y="35909"/>
                    </a:cubicBezTo>
                    <a:cubicBezTo>
                      <a:pt x="0" y="55740"/>
                      <a:pt x="16289" y="71817"/>
                      <a:pt x="36381" y="71817"/>
                    </a:cubicBezTo>
                    <a:cubicBezTo>
                      <a:pt x="56474" y="71817"/>
                      <a:pt x="72763" y="55740"/>
                      <a:pt x="72763" y="35909"/>
                    </a:cubicBezTo>
                    <a:cubicBezTo>
                      <a:pt x="72763" y="16077"/>
                      <a:pt x="56474" y="0"/>
                      <a:pt x="36381" y="0"/>
                    </a:cubicBezTo>
                    <a:close/>
                  </a:path>
                </a:pathLst>
              </a:custGeom>
              <a:solidFill>
                <a:srgbClr val="B5F8A5"/>
              </a:solidFill>
              <a:ln w="28575" cap="sq">
                <a:solidFill>
                  <a:srgbClr val="1B1616"/>
                </a:solidFill>
                <a:prstDash val="solid"/>
                <a:miter/>
              </a:ln>
            </p:spPr>
          </p:sp>
          <p:sp>
            <p:nvSpPr>
              <p:cNvPr name="TextBox 93" id="93"/>
              <p:cNvSpPr txBox="true"/>
              <p:nvPr/>
            </p:nvSpPr>
            <p:spPr>
              <a:xfrm>
                <a:off x="6822" y="-2792"/>
                <a:ext cx="59120" cy="67876"/>
              </a:xfrm>
              <a:prstGeom prst="rect">
                <a:avLst/>
              </a:prstGeom>
            </p:spPr>
            <p:txBody>
              <a:bodyPr anchor="ctr" rtlCol="false" tIns="181976" lIns="181976" bIns="181976" rIns="181976"/>
              <a:lstStyle/>
              <a:p>
                <a:pPr algn="ctr">
                  <a:lnSpc>
                    <a:spcPts val="2109"/>
                  </a:lnSpc>
                </a:pPr>
              </a:p>
            </p:txBody>
          </p:sp>
        </p:grpSp>
      </p:grpSp>
      <p:grpSp>
        <p:nvGrpSpPr>
          <p:cNvPr name="Group 94" id="94"/>
          <p:cNvGrpSpPr/>
          <p:nvPr/>
        </p:nvGrpSpPr>
        <p:grpSpPr>
          <a:xfrm rot="0">
            <a:off x="6168554" y="9962038"/>
            <a:ext cx="1261053" cy="1756554"/>
            <a:chOff x="0" y="0"/>
            <a:chExt cx="448374" cy="624552"/>
          </a:xfrm>
        </p:grpSpPr>
        <p:sp>
          <p:nvSpPr>
            <p:cNvPr name="Freeform 95" id="95"/>
            <p:cNvSpPr/>
            <p:nvPr/>
          </p:nvSpPr>
          <p:spPr>
            <a:xfrm flipH="false" flipV="false" rot="0">
              <a:off x="0" y="0"/>
              <a:ext cx="448374" cy="624552"/>
            </a:xfrm>
            <a:custGeom>
              <a:avLst/>
              <a:gdLst/>
              <a:ahLst/>
              <a:cxnLst/>
              <a:rect r="r" b="b" t="t" l="l"/>
              <a:pathLst>
                <a:path h="624552" w="448374">
                  <a:moveTo>
                    <a:pt x="0" y="0"/>
                  </a:moveTo>
                  <a:lnTo>
                    <a:pt x="448374" y="0"/>
                  </a:lnTo>
                  <a:lnTo>
                    <a:pt x="448374" y="624552"/>
                  </a:lnTo>
                  <a:lnTo>
                    <a:pt x="0" y="62455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96" id="96"/>
            <p:cNvSpPr txBox="true"/>
            <p:nvPr/>
          </p:nvSpPr>
          <p:spPr>
            <a:xfrm>
              <a:off x="0" y="-57150"/>
              <a:ext cx="448374" cy="681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97" id="97"/>
          <p:cNvGrpSpPr/>
          <p:nvPr/>
        </p:nvGrpSpPr>
        <p:grpSpPr>
          <a:xfrm rot="0">
            <a:off x="6258882" y="10062055"/>
            <a:ext cx="1080396" cy="1231451"/>
            <a:chOff x="0" y="0"/>
            <a:chExt cx="384141" cy="437849"/>
          </a:xfrm>
        </p:grpSpPr>
        <p:sp>
          <p:nvSpPr>
            <p:cNvPr name="Freeform 98" id="98"/>
            <p:cNvSpPr/>
            <p:nvPr/>
          </p:nvSpPr>
          <p:spPr>
            <a:xfrm flipH="false" flipV="false" rot="0">
              <a:off x="0" y="0"/>
              <a:ext cx="384141" cy="437849"/>
            </a:xfrm>
            <a:custGeom>
              <a:avLst/>
              <a:gdLst/>
              <a:ahLst/>
              <a:cxnLst/>
              <a:rect r="r" b="b" t="t" l="l"/>
              <a:pathLst>
                <a:path h="437849" w="384141">
                  <a:moveTo>
                    <a:pt x="0" y="0"/>
                  </a:moveTo>
                  <a:lnTo>
                    <a:pt x="384141" y="0"/>
                  </a:lnTo>
                  <a:lnTo>
                    <a:pt x="384141" y="437849"/>
                  </a:lnTo>
                  <a:lnTo>
                    <a:pt x="0" y="4378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99" id="99"/>
            <p:cNvSpPr txBox="true"/>
            <p:nvPr/>
          </p:nvSpPr>
          <p:spPr>
            <a:xfrm>
              <a:off x="0" y="-57150"/>
              <a:ext cx="384141" cy="49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00" id="100"/>
          <p:cNvGrpSpPr/>
          <p:nvPr/>
        </p:nvGrpSpPr>
        <p:grpSpPr>
          <a:xfrm rot="0">
            <a:off x="6278643" y="10088151"/>
            <a:ext cx="1032176" cy="1182393"/>
            <a:chOff x="0" y="0"/>
            <a:chExt cx="1376235" cy="1576524"/>
          </a:xfrm>
        </p:grpSpPr>
        <p:pic>
          <p:nvPicPr>
            <p:cNvPr name="Picture 101" id="101"/>
            <p:cNvPicPr>
              <a:picLocks noChangeAspect="true"/>
            </p:cNvPicPr>
            <p:nvPr/>
          </p:nvPicPr>
          <p:blipFill>
            <a:blip r:embed="rId5"/>
            <a:srcRect l="8316" t="0" r="8316" b="0"/>
            <a:stretch>
              <a:fillRect/>
            </a:stretch>
          </p:blipFill>
          <p:spPr>
            <a:xfrm flipH="false" flipV="false">
              <a:off x="0" y="0"/>
              <a:ext cx="1376235" cy="1576524"/>
            </a:xfrm>
            <a:prstGeom prst="rect">
              <a:avLst/>
            </a:prstGeom>
          </p:spPr>
        </p:pic>
      </p:grpSp>
      <p:grpSp>
        <p:nvGrpSpPr>
          <p:cNvPr name="Group 102" id="102"/>
          <p:cNvGrpSpPr/>
          <p:nvPr/>
        </p:nvGrpSpPr>
        <p:grpSpPr>
          <a:xfrm rot="0">
            <a:off x="1333134" y="9628993"/>
            <a:ext cx="3644465" cy="510766"/>
            <a:chOff x="0" y="0"/>
            <a:chExt cx="1207163" cy="169182"/>
          </a:xfrm>
        </p:grpSpPr>
        <p:sp>
          <p:nvSpPr>
            <p:cNvPr name="Freeform 103" id="103"/>
            <p:cNvSpPr/>
            <p:nvPr/>
          </p:nvSpPr>
          <p:spPr>
            <a:xfrm flipH="false" flipV="false" rot="0">
              <a:off x="0" y="0"/>
              <a:ext cx="1207163" cy="169182"/>
            </a:xfrm>
            <a:custGeom>
              <a:avLst/>
              <a:gdLst/>
              <a:ahLst/>
              <a:cxnLst/>
              <a:rect r="r" b="b" t="t" l="l"/>
              <a:pathLst>
                <a:path h="169182" w="1207163">
                  <a:moveTo>
                    <a:pt x="0" y="0"/>
                  </a:moveTo>
                  <a:lnTo>
                    <a:pt x="1207163" y="0"/>
                  </a:lnTo>
                  <a:lnTo>
                    <a:pt x="1207163" y="169182"/>
                  </a:lnTo>
                  <a:lnTo>
                    <a:pt x="0" y="16918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04" id="104"/>
            <p:cNvSpPr txBox="true"/>
            <p:nvPr/>
          </p:nvSpPr>
          <p:spPr>
            <a:xfrm>
              <a:off x="0" y="-28575"/>
              <a:ext cx="1207163" cy="197757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1B1616"/>
                  </a:solidFill>
                  <a:latin typeface="Sweet Apricot"/>
                  <a:ea typeface="Sweet Apricot"/>
                  <a:cs typeface="Sweet Apricot"/>
                  <a:sym typeface="Sweet Apricot"/>
                </a:rPr>
                <a:t>Aplicaciones Reales</a:t>
              </a:r>
            </a:p>
          </p:txBody>
        </p:sp>
      </p:grpSp>
      <p:grpSp>
        <p:nvGrpSpPr>
          <p:cNvPr name="Group 105" id="105"/>
          <p:cNvGrpSpPr/>
          <p:nvPr/>
        </p:nvGrpSpPr>
        <p:grpSpPr>
          <a:xfrm rot="0">
            <a:off x="6476390" y="2308697"/>
            <a:ext cx="116390" cy="120823"/>
            <a:chOff x="0" y="0"/>
            <a:chExt cx="180019" cy="186876"/>
          </a:xfrm>
        </p:grpSpPr>
        <p:sp>
          <p:nvSpPr>
            <p:cNvPr name="Freeform 106" id="106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07" id="107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08" id="108"/>
          <p:cNvGrpSpPr/>
          <p:nvPr/>
        </p:nvGrpSpPr>
        <p:grpSpPr>
          <a:xfrm rot="0">
            <a:off x="2532360" y="12273578"/>
            <a:ext cx="4002226" cy="735991"/>
            <a:chOff x="0" y="0"/>
            <a:chExt cx="1359288" cy="249967"/>
          </a:xfrm>
        </p:grpSpPr>
        <p:sp>
          <p:nvSpPr>
            <p:cNvPr name="Freeform 109" id="109"/>
            <p:cNvSpPr/>
            <p:nvPr/>
          </p:nvSpPr>
          <p:spPr>
            <a:xfrm flipH="false" flipV="false" rot="0">
              <a:off x="0" y="0"/>
              <a:ext cx="1359288" cy="249967"/>
            </a:xfrm>
            <a:custGeom>
              <a:avLst/>
              <a:gdLst/>
              <a:ahLst/>
              <a:cxnLst/>
              <a:rect r="r" b="b" t="t" l="l"/>
              <a:pathLst>
                <a:path h="249967" w="1359288">
                  <a:moveTo>
                    <a:pt x="0" y="0"/>
                  </a:moveTo>
                  <a:lnTo>
                    <a:pt x="1359288" y="0"/>
                  </a:lnTo>
                  <a:lnTo>
                    <a:pt x="1359288" y="249967"/>
                  </a:lnTo>
                  <a:lnTo>
                    <a:pt x="0" y="249967"/>
                  </a:lnTo>
                  <a:close/>
                </a:path>
              </a:pathLst>
            </a:custGeom>
            <a:solidFill>
              <a:srgbClr val="FF914D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10" id="110"/>
            <p:cNvSpPr txBox="true"/>
            <p:nvPr/>
          </p:nvSpPr>
          <p:spPr>
            <a:xfrm>
              <a:off x="0" y="-28575"/>
              <a:ext cx="1359288" cy="27854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111" id="111"/>
          <p:cNvGrpSpPr/>
          <p:nvPr/>
        </p:nvGrpSpPr>
        <p:grpSpPr>
          <a:xfrm rot="0">
            <a:off x="1818610" y="12511703"/>
            <a:ext cx="5505905" cy="2530781"/>
            <a:chOff x="0" y="0"/>
            <a:chExt cx="1869988" cy="859537"/>
          </a:xfrm>
        </p:grpSpPr>
        <p:sp>
          <p:nvSpPr>
            <p:cNvPr name="Freeform 112" id="112"/>
            <p:cNvSpPr/>
            <p:nvPr/>
          </p:nvSpPr>
          <p:spPr>
            <a:xfrm flipH="false" flipV="false" rot="0">
              <a:off x="0" y="0"/>
              <a:ext cx="1869988" cy="859537"/>
            </a:xfrm>
            <a:custGeom>
              <a:avLst/>
              <a:gdLst/>
              <a:ahLst/>
              <a:cxnLst/>
              <a:rect r="r" b="b" t="t" l="l"/>
              <a:pathLst>
                <a:path h="859537" w="1869988">
                  <a:moveTo>
                    <a:pt x="0" y="0"/>
                  </a:moveTo>
                  <a:lnTo>
                    <a:pt x="1869988" y="0"/>
                  </a:lnTo>
                  <a:lnTo>
                    <a:pt x="1869988" y="859537"/>
                  </a:lnTo>
                  <a:lnTo>
                    <a:pt x="0" y="859537"/>
                  </a:lnTo>
                  <a:close/>
                </a:path>
              </a:pathLst>
            </a:custGeom>
            <a:solidFill>
              <a:srgbClr val="FF914D"/>
            </a:solidFill>
            <a:ln w="28575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13" id="113"/>
            <p:cNvSpPr txBox="true"/>
            <p:nvPr/>
          </p:nvSpPr>
          <p:spPr>
            <a:xfrm>
              <a:off x="0" y="-57150"/>
              <a:ext cx="1869988" cy="9166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14" id="114"/>
          <p:cNvGrpSpPr/>
          <p:nvPr/>
        </p:nvGrpSpPr>
        <p:grpSpPr>
          <a:xfrm rot="0">
            <a:off x="1947945" y="12677739"/>
            <a:ext cx="5227108" cy="2209406"/>
            <a:chOff x="0" y="0"/>
            <a:chExt cx="1775299" cy="750388"/>
          </a:xfrm>
        </p:grpSpPr>
        <p:sp>
          <p:nvSpPr>
            <p:cNvPr name="Freeform 115" id="115"/>
            <p:cNvSpPr/>
            <p:nvPr/>
          </p:nvSpPr>
          <p:spPr>
            <a:xfrm flipH="false" flipV="false" rot="0">
              <a:off x="0" y="0"/>
              <a:ext cx="1775299" cy="750388"/>
            </a:xfrm>
            <a:custGeom>
              <a:avLst/>
              <a:gdLst/>
              <a:ahLst/>
              <a:cxnLst/>
              <a:rect r="r" b="b" t="t" l="l"/>
              <a:pathLst>
                <a:path h="750388" w="1775299">
                  <a:moveTo>
                    <a:pt x="0" y="0"/>
                  </a:moveTo>
                  <a:lnTo>
                    <a:pt x="1775299" y="0"/>
                  </a:lnTo>
                  <a:lnTo>
                    <a:pt x="1775299" y="750388"/>
                  </a:lnTo>
                  <a:lnTo>
                    <a:pt x="0" y="750388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16" id="116"/>
            <p:cNvSpPr txBox="true"/>
            <p:nvPr/>
          </p:nvSpPr>
          <p:spPr>
            <a:xfrm>
              <a:off x="0" y="-57150"/>
              <a:ext cx="1775299" cy="807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17" id="117"/>
          <p:cNvGrpSpPr/>
          <p:nvPr/>
        </p:nvGrpSpPr>
        <p:grpSpPr>
          <a:xfrm rot="0">
            <a:off x="2045477" y="12806978"/>
            <a:ext cx="121846" cy="126487"/>
            <a:chOff x="0" y="0"/>
            <a:chExt cx="180019" cy="186876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6921594" y="12806978"/>
            <a:ext cx="121846" cy="126487"/>
            <a:chOff x="0" y="0"/>
            <a:chExt cx="180019" cy="186876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23" id="123"/>
          <p:cNvGrpSpPr/>
          <p:nvPr/>
        </p:nvGrpSpPr>
        <p:grpSpPr>
          <a:xfrm rot="0">
            <a:off x="6921594" y="14640311"/>
            <a:ext cx="121846" cy="126487"/>
            <a:chOff x="0" y="0"/>
            <a:chExt cx="180019" cy="186876"/>
          </a:xfrm>
        </p:grpSpPr>
        <p:sp>
          <p:nvSpPr>
            <p:cNvPr name="Freeform 124" id="124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25" id="125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26" id="126"/>
          <p:cNvGrpSpPr/>
          <p:nvPr/>
        </p:nvGrpSpPr>
        <p:grpSpPr>
          <a:xfrm rot="0">
            <a:off x="2045477" y="14640311"/>
            <a:ext cx="121846" cy="126487"/>
            <a:chOff x="0" y="0"/>
            <a:chExt cx="180019" cy="186876"/>
          </a:xfrm>
        </p:grpSpPr>
        <p:sp>
          <p:nvSpPr>
            <p:cNvPr name="Freeform 127" id="127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28" id="128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29" id="129"/>
          <p:cNvGrpSpPr/>
          <p:nvPr/>
        </p:nvGrpSpPr>
        <p:grpSpPr>
          <a:xfrm rot="0">
            <a:off x="2720370" y="12412144"/>
            <a:ext cx="3636298" cy="506095"/>
            <a:chOff x="0" y="0"/>
            <a:chExt cx="1235007" cy="171887"/>
          </a:xfrm>
        </p:grpSpPr>
        <p:sp>
          <p:nvSpPr>
            <p:cNvPr name="Freeform 130" id="130"/>
            <p:cNvSpPr/>
            <p:nvPr/>
          </p:nvSpPr>
          <p:spPr>
            <a:xfrm flipH="false" flipV="false" rot="0">
              <a:off x="0" y="0"/>
              <a:ext cx="1235007" cy="171887"/>
            </a:xfrm>
            <a:custGeom>
              <a:avLst/>
              <a:gdLst/>
              <a:ahLst/>
              <a:cxnLst/>
              <a:rect r="r" b="b" t="t" l="l"/>
              <a:pathLst>
                <a:path h="171887" w="1235007">
                  <a:moveTo>
                    <a:pt x="0" y="0"/>
                  </a:moveTo>
                  <a:lnTo>
                    <a:pt x="1235007" y="0"/>
                  </a:lnTo>
                  <a:lnTo>
                    <a:pt x="1235007" y="171887"/>
                  </a:lnTo>
                  <a:lnTo>
                    <a:pt x="0" y="171887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31" id="131"/>
            <p:cNvSpPr txBox="true"/>
            <p:nvPr/>
          </p:nvSpPr>
          <p:spPr>
            <a:xfrm>
              <a:off x="0" y="-28575"/>
              <a:ext cx="1235007" cy="200462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859"/>
                </a:lnSpc>
              </a:pPr>
              <a:r>
                <a:rPr lang="en-US" sz="2199">
                  <a:solidFill>
                    <a:srgbClr val="1B1616"/>
                  </a:solidFill>
                  <a:latin typeface="Sweet Apricot"/>
                  <a:ea typeface="Sweet Apricot"/>
                  <a:cs typeface="Sweet Apricot"/>
                  <a:sym typeface="Sweet Apricot"/>
                </a:rPr>
                <a:t>Relación entre ellos</a:t>
              </a:r>
            </a:p>
          </p:txBody>
        </p:sp>
      </p:grpSp>
      <p:grpSp>
        <p:nvGrpSpPr>
          <p:cNvPr name="Group 132" id="132"/>
          <p:cNvGrpSpPr/>
          <p:nvPr/>
        </p:nvGrpSpPr>
        <p:grpSpPr>
          <a:xfrm rot="-69935">
            <a:off x="394575" y="12598893"/>
            <a:ext cx="834989" cy="775146"/>
            <a:chOff x="0" y="0"/>
            <a:chExt cx="1113319" cy="1033528"/>
          </a:xfrm>
        </p:grpSpPr>
        <p:sp>
          <p:nvSpPr>
            <p:cNvPr name="AutoShape 133" id="133"/>
            <p:cNvSpPr/>
            <p:nvPr/>
          </p:nvSpPr>
          <p:spPr>
            <a:xfrm rot="-3622071">
              <a:off x="-230562" y="581885"/>
              <a:ext cx="973041" cy="0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34" id="134"/>
            <p:cNvSpPr/>
            <p:nvPr/>
          </p:nvSpPr>
          <p:spPr>
            <a:xfrm rot="-7521753">
              <a:off x="282941" y="584075"/>
              <a:ext cx="1033632" cy="0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35" id="135"/>
            <p:cNvGrpSpPr/>
            <p:nvPr/>
          </p:nvGrpSpPr>
          <p:grpSpPr>
            <a:xfrm rot="69935">
              <a:off x="339498" y="3290"/>
              <a:ext cx="326748" cy="322501"/>
              <a:chOff x="0" y="0"/>
              <a:chExt cx="72763" cy="71817"/>
            </a:xfrm>
          </p:grpSpPr>
          <p:sp>
            <p:nvSpPr>
              <p:cNvPr name="Freeform 136" id="136"/>
              <p:cNvSpPr/>
              <p:nvPr/>
            </p:nvSpPr>
            <p:spPr>
              <a:xfrm flipH="false" flipV="false" rot="0">
                <a:off x="0" y="0"/>
                <a:ext cx="72763" cy="71817"/>
              </a:xfrm>
              <a:custGeom>
                <a:avLst/>
                <a:gdLst/>
                <a:ahLst/>
                <a:cxnLst/>
                <a:rect r="r" b="b" t="t" l="l"/>
                <a:pathLst>
                  <a:path h="71817" w="72763">
                    <a:moveTo>
                      <a:pt x="36381" y="0"/>
                    </a:moveTo>
                    <a:cubicBezTo>
                      <a:pt x="16289" y="0"/>
                      <a:pt x="0" y="16077"/>
                      <a:pt x="0" y="35909"/>
                    </a:cubicBezTo>
                    <a:cubicBezTo>
                      <a:pt x="0" y="55740"/>
                      <a:pt x="16289" y="71817"/>
                      <a:pt x="36381" y="71817"/>
                    </a:cubicBezTo>
                    <a:cubicBezTo>
                      <a:pt x="56474" y="71817"/>
                      <a:pt x="72763" y="55740"/>
                      <a:pt x="72763" y="35909"/>
                    </a:cubicBezTo>
                    <a:cubicBezTo>
                      <a:pt x="72763" y="16077"/>
                      <a:pt x="56474" y="0"/>
                      <a:pt x="36381" y="0"/>
                    </a:cubicBezTo>
                    <a:close/>
                  </a:path>
                </a:pathLst>
              </a:custGeom>
              <a:solidFill>
                <a:srgbClr val="F3FFA6"/>
              </a:solidFill>
              <a:ln w="28575" cap="sq">
                <a:solidFill>
                  <a:srgbClr val="1B1616"/>
                </a:solidFill>
                <a:prstDash val="solid"/>
                <a:miter/>
              </a:ln>
            </p:spPr>
          </p:sp>
          <p:sp>
            <p:nvSpPr>
              <p:cNvPr name="TextBox 137" id="137"/>
              <p:cNvSpPr txBox="true"/>
              <p:nvPr/>
            </p:nvSpPr>
            <p:spPr>
              <a:xfrm>
                <a:off x="6822" y="-2792"/>
                <a:ext cx="59120" cy="67876"/>
              </a:xfrm>
              <a:prstGeom prst="rect">
                <a:avLst/>
              </a:prstGeom>
            </p:spPr>
            <p:txBody>
              <a:bodyPr anchor="ctr" rtlCol="false" tIns="181976" lIns="181976" bIns="181976" rIns="181976"/>
              <a:lstStyle/>
              <a:p>
                <a:pPr algn="ctr">
                  <a:lnSpc>
                    <a:spcPts val="2109"/>
                  </a:lnSpc>
                </a:pPr>
              </a:p>
            </p:txBody>
          </p:sp>
        </p:grpSp>
      </p:grpSp>
      <p:grpSp>
        <p:nvGrpSpPr>
          <p:cNvPr name="Group 138" id="138"/>
          <p:cNvGrpSpPr/>
          <p:nvPr/>
        </p:nvGrpSpPr>
        <p:grpSpPr>
          <a:xfrm rot="0">
            <a:off x="174193" y="13044551"/>
            <a:ext cx="1261053" cy="1756554"/>
            <a:chOff x="0" y="0"/>
            <a:chExt cx="448374" cy="624552"/>
          </a:xfrm>
        </p:grpSpPr>
        <p:sp>
          <p:nvSpPr>
            <p:cNvPr name="Freeform 139" id="139"/>
            <p:cNvSpPr/>
            <p:nvPr/>
          </p:nvSpPr>
          <p:spPr>
            <a:xfrm flipH="false" flipV="false" rot="0">
              <a:off x="0" y="0"/>
              <a:ext cx="448374" cy="624552"/>
            </a:xfrm>
            <a:custGeom>
              <a:avLst/>
              <a:gdLst/>
              <a:ahLst/>
              <a:cxnLst/>
              <a:rect r="r" b="b" t="t" l="l"/>
              <a:pathLst>
                <a:path h="624552" w="448374">
                  <a:moveTo>
                    <a:pt x="0" y="0"/>
                  </a:moveTo>
                  <a:lnTo>
                    <a:pt x="448374" y="0"/>
                  </a:lnTo>
                  <a:lnTo>
                    <a:pt x="448374" y="624552"/>
                  </a:lnTo>
                  <a:lnTo>
                    <a:pt x="0" y="62455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40" id="140"/>
            <p:cNvSpPr txBox="true"/>
            <p:nvPr/>
          </p:nvSpPr>
          <p:spPr>
            <a:xfrm>
              <a:off x="0" y="-57150"/>
              <a:ext cx="448374" cy="681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41" id="141"/>
          <p:cNvGrpSpPr/>
          <p:nvPr/>
        </p:nvGrpSpPr>
        <p:grpSpPr>
          <a:xfrm rot="0">
            <a:off x="264521" y="13143517"/>
            <a:ext cx="1080396" cy="1231451"/>
            <a:chOff x="0" y="0"/>
            <a:chExt cx="384141" cy="437849"/>
          </a:xfrm>
        </p:grpSpPr>
        <p:sp>
          <p:nvSpPr>
            <p:cNvPr name="Freeform 142" id="142"/>
            <p:cNvSpPr/>
            <p:nvPr/>
          </p:nvSpPr>
          <p:spPr>
            <a:xfrm flipH="false" flipV="false" rot="0">
              <a:off x="0" y="0"/>
              <a:ext cx="384141" cy="437849"/>
            </a:xfrm>
            <a:custGeom>
              <a:avLst/>
              <a:gdLst/>
              <a:ahLst/>
              <a:cxnLst/>
              <a:rect r="r" b="b" t="t" l="l"/>
              <a:pathLst>
                <a:path h="437849" w="384141">
                  <a:moveTo>
                    <a:pt x="0" y="0"/>
                  </a:moveTo>
                  <a:lnTo>
                    <a:pt x="384141" y="0"/>
                  </a:lnTo>
                  <a:lnTo>
                    <a:pt x="384141" y="437849"/>
                  </a:lnTo>
                  <a:lnTo>
                    <a:pt x="0" y="4378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43" id="143"/>
            <p:cNvSpPr txBox="true"/>
            <p:nvPr/>
          </p:nvSpPr>
          <p:spPr>
            <a:xfrm>
              <a:off x="0" y="-57150"/>
              <a:ext cx="384141" cy="49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44" id="144"/>
          <p:cNvGrpSpPr/>
          <p:nvPr/>
        </p:nvGrpSpPr>
        <p:grpSpPr>
          <a:xfrm rot="0">
            <a:off x="284282" y="13169613"/>
            <a:ext cx="1032176" cy="1182393"/>
            <a:chOff x="0" y="0"/>
            <a:chExt cx="1376235" cy="1576524"/>
          </a:xfrm>
        </p:grpSpPr>
        <p:pic>
          <p:nvPicPr>
            <p:cNvPr name="Picture 145" id="145"/>
            <p:cNvPicPr>
              <a:picLocks noChangeAspect="true"/>
            </p:cNvPicPr>
            <p:nvPr/>
          </p:nvPicPr>
          <p:blipFill>
            <a:blip r:embed="rId6"/>
            <a:srcRect l="24029" t="0" r="24029" b="0"/>
            <a:stretch>
              <a:fillRect/>
            </a:stretch>
          </p:blipFill>
          <p:spPr>
            <a:xfrm flipH="false" flipV="false">
              <a:off x="0" y="0"/>
              <a:ext cx="1376235" cy="1576524"/>
            </a:xfrm>
            <a:prstGeom prst="rect">
              <a:avLst/>
            </a:prstGeom>
          </p:spPr>
        </p:pic>
      </p:grpSp>
      <p:grpSp>
        <p:nvGrpSpPr>
          <p:cNvPr name="Group 146" id="146"/>
          <p:cNvGrpSpPr/>
          <p:nvPr/>
        </p:nvGrpSpPr>
        <p:grpSpPr>
          <a:xfrm rot="0">
            <a:off x="1195294" y="2308697"/>
            <a:ext cx="116390" cy="120823"/>
            <a:chOff x="0" y="0"/>
            <a:chExt cx="180019" cy="186876"/>
          </a:xfrm>
        </p:grpSpPr>
        <p:sp>
          <p:nvSpPr>
            <p:cNvPr name="Freeform 147" id="147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48" id="148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49" id="149"/>
          <p:cNvGrpSpPr/>
          <p:nvPr/>
        </p:nvGrpSpPr>
        <p:grpSpPr>
          <a:xfrm rot="0">
            <a:off x="6476390" y="860897"/>
            <a:ext cx="116390" cy="120823"/>
            <a:chOff x="0" y="0"/>
            <a:chExt cx="180019" cy="186876"/>
          </a:xfrm>
        </p:grpSpPr>
        <p:sp>
          <p:nvSpPr>
            <p:cNvPr name="Freeform 150" id="150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51" id="151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52" id="152"/>
          <p:cNvGrpSpPr/>
          <p:nvPr/>
        </p:nvGrpSpPr>
        <p:grpSpPr>
          <a:xfrm rot="0">
            <a:off x="1137099" y="860897"/>
            <a:ext cx="116390" cy="120823"/>
            <a:chOff x="0" y="0"/>
            <a:chExt cx="180019" cy="186876"/>
          </a:xfrm>
        </p:grpSpPr>
        <p:sp>
          <p:nvSpPr>
            <p:cNvPr name="Freeform 153" id="153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54" id="154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55" id="155"/>
          <p:cNvGrpSpPr/>
          <p:nvPr/>
        </p:nvGrpSpPr>
        <p:grpSpPr>
          <a:xfrm rot="0">
            <a:off x="1630100" y="15385908"/>
            <a:ext cx="3180304" cy="688788"/>
            <a:chOff x="0" y="0"/>
            <a:chExt cx="1106846" cy="239720"/>
          </a:xfrm>
        </p:grpSpPr>
        <p:sp>
          <p:nvSpPr>
            <p:cNvPr name="Freeform 156" id="156"/>
            <p:cNvSpPr/>
            <p:nvPr/>
          </p:nvSpPr>
          <p:spPr>
            <a:xfrm flipH="false" flipV="false" rot="0">
              <a:off x="0" y="0"/>
              <a:ext cx="1106846" cy="239720"/>
            </a:xfrm>
            <a:custGeom>
              <a:avLst/>
              <a:gdLst/>
              <a:ahLst/>
              <a:cxnLst/>
              <a:rect r="r" b="b" t="t" l="l"/>
              <a:pathLst>
                <a:path h="239720" w="1106846">
                  <a:moveTo>
                    <a:pt x="0" y="0"/>
                  </a:moveTo>
                  <a:lnTo>
                    <a:pt x="1106846" y="0"/>
                  </a:lnTo>
                  <a:lnTo>
                    <a:pt x="1106846" y="239720"/>
                  </a:lnTo>
                  <a:lnTo>
                    <a:pt x="0" y="239720"/>
                  </a:lnTo>
                  <a:close/>
                </a:path>
              </a:pathLst>
            </a:custGeom>
            <a:solidFill>
              <a:srgbClr val="004AAD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57" id="157"/>
            <p:cNvSpPr txBox="true"/>
            <p:nvPr/>
          </p:nvSpPr>
          <p:spPr>
            <a:xfrm>
              <a:off x="0" y="-28575"/>
              <a:ext cx="1106846" cy="268295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2339"/>
                </a:lnSpc>
              </a:pPr>
            </a:p>
          </p:txBody>
        </p:sp>
      </p:grpSp>
      <p:grpSp>
        <p:nvGrpSpPr>
          <p:cNvPr name="Group 158" id="158"/>
          <p:cNvGrpSpPr/>
          <p:nvPr/>
        </p:nvGrpSpPr>
        <p:grpSpPr>
          <a:xfrm rot="0">
            <a:off x="174193" y="15749704"/>
            <a:ext cx="5853946" cy="1921918"/>
            <a:chOff x="0" y="0"/>
            <a:chExt cx="2037358" cy="668888"/>
          </a:xfrm>
        </p:grpSpPr>
        <p:sp>
          <p:nvSpPr>
            <p:cNvPr name="Freeform 159" id="159"/>
            <p:cNvSpPr/>
            <p:nvPr/>
          </p:nvSpPr>
          <p:spPr>
            <a:xfrm flipH="false" flipV="false" rot="0">
              <a:off x="0" y="0"/>
              <a:ext cx="2037358" cy="668888"/>
            </a:xfrm>
            <a:custGeom>
              <a:avLst/>
              <a:gdLst/>
              <a:ahLst/>
              <a:cxnLst/>
              <a:rect r="r" b="b" t="t" l="l"/>
              <a:pathLst>
                <a:path h="668888" w="2037358">
                  <a:moveTo>
                    <a:pt x="0" y="0"/>
                  </a:moveTo>
                  <a:lnTo>
                    <a:pt x="2037358" y="0"/>
                  </a:lnTo>
                  <a:lnTo>
                    <a:pt x="2037358" y="668888"/>
                  </a:lnTo>
                  <a:lnTo>
                    <a:pt x="0" y="668888"/>
                  </a:lnTo>
                  <a:close/>
                </a:path>
              </a:pathLst>
            </a:custGeom>
            <a:solidFill>
              <a:srgbClr val="004AAD"/>
            </a:solidFill>
            <a:ln w="28575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60" id="160"/>
            <p:cNvSpPr txBox="true"/>
            <p:nvPr/>
          </p:nvSpPr>
          <p:spPr>
            <a:xfrm>
              <a:off x="0" y="-57150"/>
              <a:ext cx="2037358" cy="7260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61" id="161"/>
          <p:cNvGrpSpPr/>
          <p:nvPr/>
        </p:nvGrpSpPr>
        <p:grpSpPr>
          <a:xfrm rot="0">
            <a:off x="281135" y="15869768"/>
            <a:ext cx="5610646" cy="1665622"/>
            <a:chOff x="0" y="0"/>
            <a:chExt cx="1952682" cy="579689"/>
          </a:xfrm>
        </p:grpSpPr>
        <p:sp>
          <p:nvSpPr>
            <p:cNvPr name="Freeform 162" id="162"/>
            <p:cNvSpPr/>
            <p:nvPr/>
          </p:nvSpPr>
          <p:spPr>
            <a:xfrm flipH="false" flipV="false" rot="0">
              <a:off x="0" y="0"/>
              <a:ext cx="1952682" cy="579689"/>
            </a:xfrm>
            <a:custGeom>
              <a:avLst/>
              <a:gdLst/>
              <a:ahLst/>
              <a:cxnLst/>
              <a:rect r="r" b="b" t="t" l="l"/>
              <a:pathLst>
                <a:path h="579689" w="1952682">
                  <a:moveTo>
                    <a:pt x="0" y="0"/>
                  </a:moveTo>
                  <a:lnTo>
                    <a:pt x="1952682" y="0"/>
                  </a:lnTo>
                  <a:lnTo>
                    <a:pt x="1952682" y="579689"/>
                  </a:lnTo>
                  <a:lnTo>
                    <a:pt x="0" y="579689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63" id="163"/>
            <p:cNvSpPr txBox="true"/>
            <p:nvPr/>
          </p:nvSpPr>
          <p:spPr>
            <a:xfrm>
              <a:off x="0" y="-57150"/>
              <a:ext cx="1952682" cy="636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64" id="164"/>
          <p:cNvGrpSpPr/>
          <p:nvPr/>
        </p:nvGrpSpPr>
        <p:grpSpPr>
          <a:xfrm rot="0">
            <a:off x="428555" y="15939055"/>
            <a:ext cx="128463" cy="123435"/>
            <a:chOff x="0" y="0"/>
            <a:chExt cx="194487" cy="186876"/>
          </a:xfrm>
        </p:grpSpPr>
        <p:sp>
          <p:nvSpPr>
            <p:cNvPr name="Freeform 165" id="165"/>
            <p:cNvSpPr/>
            <p:nvPr/>
          </p:nvSpPr>
          <p:spPr>
            <a:xfrm flipH="false" flipV="false" rot="0">
              <a:off x="0" y="0"/>
              <a:ext cx="194487" cy="186876"/>
            </a:xfrm>
            <a:custGeom>
              <a:avLst/>
              <a:gdLst/>
              <a:ahLst/>
              <a:cxnLst/>
              <a:rect r="r" b="b" t="t" l="l"/>
              <a:pathLst>
                <a:path h="186876" w="194487">
                  <a:moveTo>
                    <a:pt x="97244" y="0"/>
                  </a:moveTo>
                  <a:cubicBezTo>
                    <a:pt x="43537" y="0"/>
                    <a:pt x="0" y="41834"/>
                    <a:pt x="0" y="93438"/>
                  </a:cubicBezTo>
                  <a:cubicBezTo>
                    <a:pt x="0" y="145042"/>
                    <a:pt x="43537" y="186876"/>
                    <a:pt x="97244" y="186876"/>
                  </a:cubicBezTo>
                  <a:cubicBezTo>
                    <a:pt x="150950" y="186876"/>
                    <a:pt x="194487" y="145042"/>
                    <a:pt x="194487" y="93438"/>
                  </a:cubicBezTo>
                  <a:cubicBezTo>
                    <a:pt x="194487" y="41834"/>
                    <a:pt x="150950" y="0"/>
                    <a:pt x="97244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66" id="166"/>
            <p:cNvSpPr txBox="true"/>
            <p:nvPr/>
          </p:nvSpPr>
          <p:spPr>
            <a:xfrm>
              <a:off x="18233" y="-39630"/>
              <a:ext cx="158021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5656667" y="15939055"/>
            <a:ext cx="128463" cy="123435"/>
            <a:chOff x="0" y="0"/>
            <a:chExt cx="194487" cy="186876"/>
          </a:xfrm>
        </p:grpSpPr>
        <p:sp>
          <p:nvSpPr>
            <p:cNvPr name="Freeform 168" id="168"/>
            <p:cNvSpPr/>
            <p:nvPr/>
          </p:nvSpPr>
          <p:spPr>
            <a:xfrm flipH="false" flipV="false" rot="0">
              <a:off x="0" y="0"/>
              <a:ext cx="194487" cy="186876"/>
            </a:xfrm>
            <a:custGeom>
              <a:avLst/>
              <a:gdLst/>
              <a:ahLst/>
              <a:cxnLst/>
              <a:rect r="r" b="b" t="t" l="l"/>
              <a:pathLst>
                <a:path h="186876" w="194487">
                  <a:moveTo>
                    <a:pt x="97244" y="0"/>
                  </a:moveTo>
                  <a:cubicBezTo>
                    <a:pt x="43537" y="0"/>
                    <a:pt x="0" y="41834"/>
                    <a:pt x="0" y="93438"/>
                  </a:cubicBezTo>
                  <a:cubicBezTo>
                    <a:pt x="0" y="145042"/>
                    <a:pt x="43537" y="186876"/>
                    <a:pt x="97244" y="186876"/>
                  </a:cubicBezTo>
                  <a:cubicBezTo>
                    <a:pt x="150950" y="186876"/>
                    <a:pt x="194487" y="145042"/>
                    <a:pt x="194487" y="93438"/>
                  </a:cubicBezTo>
                  <a:cubicBezTo>
                    <a:pt x="194487" y="41834"/>
                    <a:pt x="150950" y="0"/>
                    <a:pt x="97244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69" id="169"/>
            <p:cNvSpPr txBox="true"/>
            <p:nvPr/>
          </p:nvSpPr>
          <p:spPr>
            <a:xfrm>
              <a:off x="18233" y="-39630"/>
              <a:ext cx="158021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70" id="170"/>
          <p:cNvGrpSpPr/>
          <p:nvPr/>
        </p:nvGrpSpPr>
        <p:grpSpPr>
          <a:xfrm rot="0">
            <a:off x="5604982" y="17298497"/>
            <a:ext cx="128463" cy="123435"/>
            <a:chOff x="0" y="0"/>
            <a:chExt cx="194487" cy="186876"/>
          </a:xfrm>
        </p:grpSpPr>
        <p:sp>
          <p:nvSpPr>
            <p:cNvPr name="Freeform 171" id="171"/>
            <p:cNvSpPr/>
            <p:nvPr/>
          </p:nvSpPr>
          <p:spPr>
            <a:xfrm flipH="false" flipV="false" rot="0">
              <a:off x="0" y="0"/>
              <a:ext cx="194487" cy="186876"/>
            </a:xfrm>
            <a:custGeom>
              <a:avLst/>
              <a:gdLst/>
              <a:ahLst/>
              <a:cxnLst/>
              <a:rect r="r" b="b" t="t" l="l"/>
              <a:pathLst>
                <a:path h="186876" w="194487">
                  <a:moveTo>
                    <a:pt x="97244" y="0"/>
                  </a:moveTo>
                  <a:cubicBezTo>
                    <a:pt x="43537" y="0"/>
                    <a:pt x="0" y="41834"/>
                    <a:pt x="0" y="93438"/>
                  </a:cubicBezTo>
                  <a:cubicBezTo>
                    <a:pt x="0" y="145042"/>
                    <a:pt x="43537" y="186876"/>
                    <a:pt x="97244" y="186876"/>
                  </a:cubicBezTo>
                  <a:cubicBezTo>
                    <a:pt x="150950" y="186876"/>
                    <a:pt x="194487" y="145042"/>
                    <a:pt x="194487" y="93438"/>
                  </a:cubicBezTo>
                  <a:cubicBezTo>
                    <a:pt x="194487" y="41834"/>
                    <a:pt x="150950" y="0"/>
                    <a:pt x="97244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72" id="172"/>
            <p:cNvSpPr txBox="true"/>
            <p:nvPr/>
          </p:nvSpPr>
          <p:spPr>
            <a:xfrm>
              <a:off x="18233" y="-39630"/>
              <a:ext cx="158021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73" id="173"/>
          <p:cNvGrpSpPr/>
          <p:nvPr/>
        </p:nvGrpSpPr>
        <p:grpSpPr>
          <a:xfrm rot="0">
            <a:off x="428555" y="17269073"/>
            <a:ext cx="128463" cy="123435"/>
            <a:chOff x="0" y="0"/>
            <a:chExt cx="194487" cy="186876"/>
          </a:xfrm>
        </p:grpSpPr>
        <p:sp>
          <p:nvSpPr>
            <p:cNvPr name="Freeform 174" id="174"/>
            <p:cNvSpPr/>
            <p:nvPr/>
          </p:nvSpPr>
          <p:spPr>
            <a:xfrm flipH="false" flipV="false" rot="0">
              <a:off x="0" y="0"/>
              <a:ext cx="194487" cy="186876"/>
            </a:xfrm>
            <a:custGeom>
              <a:avLst/>
              <a:gdLst/>
              <a:ahLst/>
              <a:cxnLst/>
              <a:rect r="r" b="b" t="t" l="l"/>
              <a:pathLst>
                <a:path h="186876" w="194487">
                  <a:moveTo>
                    <a:pt x="97244" y="0"/>
                  </a:moveTo>
                  <a:cubicBezTo>
                    <a:pt x="43537" y="0"/>
                    <a:pt x="0" y="41834"/>
                    <a:pt x="0" y="93438"/>
                  </a:cubicBezTo>
                  <a:cubicBezTo>
                    <a:pt x="0" y="145042"/>
                    <a:pt x="43537" y="186876"/>
                    <a:pt x="97244" y="186876"/>
                  </a:cubicBezTo>
                  <a:cubicBezTo>
                    <a:pt x="150950" y="186876"/>
                    <a:pt x="194487" y="145042"/>
                    <a:pt x="194487" y="93438"/>
                  </a:cubicBezTo>
                  <a:cubicBezTo>
                    <a:pt x="194487" y="41834"/>
                    <a:pt x="150950" y="0"/>
                    <a:pt x="97244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175" id="175"/>
            <p:cNvSpPr txBox="true"/>
            <p:nvPr/>
          </p:nvSpPr>
          <p:spPr>
            <a:xfrm>
              <a:off x="18233" y="-39630"/>
              <a:ext cx="158021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76" id="176"/>
          <p:cNvGrpSpPr/>
          <p:nvPr/>
        </p:nvGrpSpPr>
        <p:grpSpPr>
          <a:xfrm rot="-69935">
            <a:off x="6377236" y="15403322"/>
            <a:ext cx="834989" cy="775146"/>
            <a:chOff x="0" y="0"/>
            <a:chExt cx="1113319" cy="1033528"/>
          </a:xfrm>
        </p:grpSpPr>
        <p:sp>
          <p:nvSpPr>
            <p:cNvPr name="AutoShape 177" id="177"/>
            <p:cNvSpPr/>
            <p:nvPr/>
          </p:nvSpPr>
          <p:spPr>
            <a:xfrm rot="-3622071">
              <a:off x="-230562" y="581885"/>
              <a:ext cx="973041" cy="0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178" id="178"/>
            <p:cNvSpPr/>
            <p:nvPr/>
          </p:nvSpPr>
          <p:spPr>
            <a:xfrm rot="-7521753">
              <a:off x="282941" y="584075"/>
              <a:ext cx="1033632" cy="0"/>
            </a:xfrm>
            <a:prstGeom prst="line">
              <a:avLst/>
            </a:prstGeom>
            <a:ln cap="flat" w="35453">
              <a:solidFill>
                <a:srgbClr val="1B1616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179" id="179"/>
            <p:cNvGrpSpPr/>
            <p:nvPr/>
          </p:nvGrpSpPr>
          <p:grpSpPr>
            <a:xfrm rot="69935">
              <a:off x="339498" y="3290"/>
              <a:ext cx="326748" cy="322501"/>
              <a:chOff x="0" y="0"/>
              <a:chExt cx="72763" cy="71817"/>
            </a:xfrm>
          </p:grpSpPr>
          <p:sp>
            <p:nvSpPr>
              <p:cNvPr name="Freeform 180" id="180"/>
              <p:cNvSpPr/>
              <p:nvPr/>
            </p:nvSpPr>
            <p:spPr>
              <a:xfrm flipH="false" flipV="false" rot="0">
                <a:off x="0" y="0"/>
                <a:ext cx="72763" cy="71817"/>
              </a:xfrm>
              <a:custGeom>
                <a:avLst/>
                <a:gdLst/>
                <a:ahLst/>
                <a:cxnLst/>
                <a:rect r="r" b="b" t="t" l="l"/>
                <a:pathLst>
                  <a:path h="71817" w="72763">
                    <a:moveTo>
                      <a:pt x="36381" y="0"/>
                    </a:moveTo>
                    <a:cubicBezTo>
                      <a:pt x="16289" y="0"/>
                      <a:pt x="0" y="16077"/>
                      <a:pt x="0" y="35909"/>
                    </a:cubicBezTo>
                    <a:cubicBezTo>
                      <a:pt x="0" y="55740"/>
                      <a:pt x="16289" y="71817"/>
                      <a:pt x="36381" y="71817"/>
                    </a:cubicBezTo>
                    <a:cubicBezTo>
                      <a:pt x="56474" y="71817"/>
                      <a:pt x="72763" y="55740"/>
                      <a:pt x="72763" y="35909"/>
                    </a:cubicBezTo>
                    <a:cubicBezTo>
                      <a:pt x="72763" y="16077"/>
                      <a:pt x="56474" y="0"/>
                      <a:pt x="36381" y="0"/>
                    </a:cubicBezTo>
                    <a:close/>
                  </a:path>
                </a:pathLst>
              </a:custGeom>
              <a:solidFill>
                <a:srgbClr val="E2A5F8"/>
              </a:solidFill>
              <a:ln w="28575" cap="sq">
                <a:solidFill>
                  <a:srgbClr val="1B1616"/>
                </a:solidFill>
                <a:prstDash val="solid"/>
                <a:miter/>
              </a:ln>
            </p:spPr>
          </p:sp>
          <p:sp>
            <p:nvSpPr>
              <p:cNvPr name="TextBox 181" id="181"/>
              <p:cNvSpPr txBox="true"/>
              <p:nvPr/>
            </p:nvSpPr>
            <p:spPr>
              <a:xfrm>
                <a:off x="6822" y="-2792"/>
                <a:ext cx="59120" cy="67876"/>
              </a:xfrm>
              <a:prstGeom prst="rect">
                <a:avLst/>
              </a:prstGeom>
            </p:spPr>
            <p:txBody>
              <a:bodyPr anchor="ctr" rtlCol="false" tIns="181976" lIns="181976" bIns="181976" rIns="181976"/>
              <a:lstStyle/>
              <a:p>
                <a:pPr algn="ctr">
                  <a:lnSpc>
                    <a:spcPts val="2109"/>
                  </a:lnSpc>
                </a:pPr>
              </a:p>
            </p:txBody>
          </p:sp>
        </p:grpSp>
      </p:grpSp>
      <p:grpSp>
        <p:nvGrpSpPr>
          <p:cNvPr name="Group 182" id="182"/>
          <p:cNvGrpSpPr/>
          <p:nvPr/>
        </p:nvGrpSpPr>
        <p:grpSpPr>
          <a:xfrm rot="0">
            <a:off x="6164204" y="15834507"/>
            <a:ext cx="1261053" cy="1756554"/>
            <a:chOff x="0" y="0"/>
            <a:chExt cx="448374" cy="624552"/>
          </a:xfrm>
        </p:grpSpPr>
        <p:sp>
          <p:nvSpPr>
            <p:cNvPr name="Freeform 183" id="183"/>
            <p:cNvSpPr/>
            <p:nvPr/>
          </p:nvSpPr>
          <p:spPr>
            <a:xfrm flipH="false" flipV="false" rot="0">
              <a:off x="0" y="0"/>
              <a:ext cx="448374" cy="624552"/>
            </a:xfrm>
            <a:custGeom>
              <a:avLst/>
              <a:gdLst/>
              <a:ahLst/>
              <a:cxnLst/>
              <a:rect r="r" b="b" t="t" l="l"/>
              <a:pathLst>
                <a:path h="624552" w="448374">
                  <a:moveTo>
                    <a:pt x="0" y="0"/>
                  </a:moveTo>
                  <a:lnTo>
                    <a:pt x="448374" y="0"/>
                  </a:lnTo>
                  <a:lnTo>
                    <a:pt x="448374" y="624552"/>
                  </a:lnTo>
                  <a:lnTo>
                    <a:pt x="0" y="62455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84" id="184"/>
            <p:cNvSpPr txBox="true"/>
            <p:nvPr/>
          </p:nvSpPr>
          <p:spPr>
            <a:xfrm>
              <a:off x="0" y="-57150"/>
              <a:ext cx="448374" cy="6817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85" id="185"/>
          <p:cNvGrpSpPr/>
          <p:nvPr/>
        </p:nvGrpSpPr>
        <p:grpSpPr>
          <a:xfrm rot="0">
            <a:off x="6254533" y="15938551"/>
            <a:ext cx="1080396" cy="1231451"/>
            <a:chOff x="0" y="0"/>
            <a:chExt cx="384141" cy="437849"/>
          </a:xfrm>
        </p:grpSpPr>
        <p:sp>
          <p:nvSpPr>
            <p:cNvPr name="Freeform 186" id="186"/>
            <p:cNvSpPr/>
            <p:nvPr/>
          </p:nvSpPr>
          <p:spPr>
            <a:xfrm flipH="false" flipV="false" rot="0">
              <a:off x="0" y="0"/>
              <a:ext cx="384141" cy="437849"/>
            </a:xfrm>
            <a:custGeom>
              <a:avLst/>
              <a:gdLst/>
              <a:ahLst/>
              <a:cxnLst/>
              <a:rect r="r" b="b" t="t" l="l"/>
              <a:pathLst>
                <a:path h="437849" w="384141">
                  <a:moveTo>
                    <a:pt x="0" y="0"/>
                  </a:moveTo>
                  <a:lnTo>
                    <a:pt x="384141" y="0"/>
                  </a:lnTo>
                  <a:lnTo>
                    <a:pt x="384141" y="437849"/>
                  </a:lnTo>
                  <a:lnTo>
                    <a:pt x="0" y="43784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87" id="187"/>
            <p:cNvSpPr txBox="true"/>
            <p:nvPr/>
          </p:nvSpPr>
          <p:spPr>
            <a:xfrm>
              <a:off x="0" y="-57150"/>
              <a:ext cx="384141" cy="49499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88" id="188"/>
          <p:cNvGrpSpPr/>
          <p:nvPr/>
        </p:nvGrpSpPr>
        <p:grpSpPr>
          <a:xfrm rot="0">
            <a:off x="6274294" y="15964647"/>
            <a:ext cx="1032176" cy="1182393"/>
            <a:chOff x="0" y="0"/>
            <a:chExt cx="1376235" cy="1576524"/>
          </a:xfrm>
        </p:grpSpPr>
        <p:pic>
          <p:nvPicPr>
            <p:cNvPr name="Picture 189" id="189"/>
            <p:cNvPicPr>
              <a:picLocks noChangeAspect="true"/>
            </p:cNvPicPr>
            <p:nvPr/>
          </p:nvPicPr>
          <p:blipFill>
            <a:blip r:embed="rId7"/>
            <a:srcRect l="28176" t="0" r="28176" b="0"/>
            <a:stretch>
              <a:fillRect/>
            </a:stretch>
          </p:blipFill>
          <p:spPr>
            <a:xfrm flipH="false" flipV="false">
              <a:off x="0" y="0"/>
              <a:ext cx="1376235" cy="1576524"/>
            </a:xfrm>
            <a:prstGeom prst="rect">
              <a:avLst/>
            </a:prstGeom>
          </p:spPr>
        </p:pic>
      </p:grpSp>
      <p:grpSp>
        <p:nvGrpSpPr>
          <p:cNvPr name="Group 190" id="190"/>
          <p:cNvGrpSpPr/>
          <p:nvPr/>
        </p:nvGrpSpPr>
        <p:grpSpPr>
          <a:xfrm rot="0">
            <a:off x="1754911" y="15443058"/>
            <a:ext cx="2916599" cy="581660"/>
            <a:chOff x="0" y="0"/>
            <a:chExt cx="1015069" cy="202436"/>
          </a:xfrm>
        </p:grpSpPr>
        <p:sp>
          <p:nvSpPr>
            <p:cNvPr name="Freeform 191" id="191"/>
            <p:cNvSpPr/>
            <p:nvPr/>
          </p:nvSpPr>
          <p:spPr>
            <a:xfrm flipH="false" flipV="false" rot="0">
              <a:off x="0" y="0"/>
              <a:ext cx="1015069" cy="202436"/>
            </a:xfrm>
            <a:custGeom>
              <a:avLst/>
              <a:gdLst/>
              <a:ahLst/>
              <a:cxnLst/>
              <a:rect r="r" b="b" t="t" l="l"/>
              <a:pathLst>
                <a:path h="202436" w="1015069">
                  <a:moveTo>
                    <a:pt x="0" y="0"/>
                  </a:moveTo>
                  <a:lnTo>
                    <a:pt x="1015069" y="0"/>
                  </a:lnTo>
                  <a:lnTo>
                    <a:pt x="1015069" y="202436"/>
                  </a:lnTo>
                  <a:lnTo>
                    <a:pt x="0" y="202436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92" id="192"/>
            <p:cNvSpPr txBox="true"/>
            <p:nvPr/>
          </p:nvSpPr>
          <p:spPr>
            <a:xfrm>
              <a:off x="0" y="-28575"/>
              <a:ext cx="1015069" cy="231011"/>
            </a:xfrm>
            <a:prstGeom prst="rect">
              <a:avLst/>
            </a:prstGeom>
          </p:spPr>
          <p:txBody>
            <a:bodyPr anchor="ctr" rtlCol="false" tIns="38100" lIns="38100" bIns="38100" rIns="38100"/>
            <a:lstStyle/>
            <a:p>
              <a:pPr algn="ctr">
                <a:lnSpc>
                  <a:spcPts val="3379"/>
                </a:lnSpc>
              </a:pPr>
              <a:r>
                <a:rPr lang="en-US" sz="2599">
                  <a:solidFill>
                    <a:srgbClr val="1B1616"/>
                  </a:solidFill>
                  <a:latin typeface="Sweet Apricot"/>
                  <a:ea typeface="Sweet Apricot"/>
                  <a:cs typeface="Sweet Apricot"/>
                  <a:sym typeface="Sweet Apricot"/>
                </a:rPr>
                <a:t>Conclusión</a:t>
              </a:r>
            </a:p>
          </p:txBody>
        </p:sp>
      </p:grpSp>
      <p:grpSp>
        <p:nvGrpSpPr>
          <p:cNvPr name="Group 193" id="193"/>
          <p:cNvGrpSpPr/>
          <p:nvPr/>
        </p:nvGrpSpPr>
        <p:grpSpPr>
          <a:xfrm rot="0">
            <a:off x="378853" y="17905551"/>
            <a:ext cx="6919525" cy="926126"/>
            <a:chOff x="0" y="0"/>
            <a:chExt cx="2460276" cy="329289"/>
          </a:xfrm>
        </p:grpSpPr>
        <p:sp>
          <p:nvSpPr>
            <p:cNvPr name="Freeform 194" id="194"/>
            <p:cNvSpPr/>
            <p:nvPr/>
          </p:nvSpPr>
          <p:spPr>
            <a:xfrm flipH="false" flipV="false" rot="0">
              <a:off x="0" y="0"/>
              <a:ext cx="2460276" cy="329289"/>
            </a:xfrm>
            <a:custGeom>
              <a:avLst/>
              <a:gdLst/>
              <a:ahLst/>
              <a:cxnLst/>
              <a:rect r="r" b="b" t="t" l="l"/>
              <a:pathLst>
                <a:path h="329289" w="2460276">
                  <a:moveTo>
                    <a:pt x="0" y="0"/>
                  </a:moveTo>
                  <a:lnTo>
                    <a:pt x="2460276" y="0"/>
                  </a:lnTo>
                  <a:lnTo>
                    <a:pt x="2460276" y="329289"/>
                  </a:lnTo>
                  <a:lnTo>
                    <a:pt x="0" y="329289"/>
                  </a:lnTo>
                  <a:close/>
                </a:path>
              </a:pathLst>
            </a:custGeom>
            <a:solidFill>
              <a:srgbClr val="91B9FF"/>
            </a:solidFill>
            <a:ln w="28575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95" id="195"/>
            <p:cNvSpPr txBox="true"/>
            <p:nvPr/>
          </p:nvSpPr>
          <p:spPr>
            <a:xfrm>
              <a:off x="0" y="-57150"/>
              <a:ext cx="2460276" cy="3864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196" id="196"/>
          <p:cNvGrpSpPr/>
          <p:nvPr/>
        </p:nvGrpSpPr>
        <p:grpSpPr>
          <a:xfrm rot="0">
            <a:off x="499222" y="18000801"/>
            <a:ext cx="6698773" cy="750465"/>
            <a:chOff x="0" y="0"/>
            <a:chExt cx="2381786" cy="266832"/>
          </a:xfrm>
        </p:grpSpPr>
        <p:sp>
          <p:nvSpPr>
            <p:cNvPr name="Freeform 197" id="197"/>
            <p:cNvSpPr/>
            <p:nvPr/>
          </p:nvSpPr>
          <p:spPr>
            <a:xfrm flipH="false" flipV="false" rot="0">
              <a:off x="0" y="0"/>
              <a:ext cx="2381786" cy="266832"/>
            </a:xfrm>
            <a:custGeom>
              <a:avLst/>
              <a:gdLst/>
              <a:ahLst/>
              <a:cxnLst/>
              <a:rect r="r" b="b" t="t" l="l"/>
              <a:pathLst>
                <a:path h="266832" w="2381786">
                  <a:moveTo>
                    <a:pt x="0" y="0"/>
                  </a:moveTo>
                  <a:lnTo>
                    <a:pt x="2381786" y="0"/>
                  </a:lnTo>
                  <a:lnTo>
                    <a:pt x="2381786" y="266832"/>
                  </a:lnTo>
                  <a:lnTo>
                    <a:pt x="0" y="266832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1B1616"/>
              </a:solidFill>
              <a:prstDash val="solid"/>
              <a:miter/>
            </a:ln>
          </p:spPr>
        </p:sp>
        <p:sp>
          <p:nvSpPr>
            <p:cNvPr name="TextBox 198" id="198"/>
            <p:cNvSpPr txBox="true"/>
            <p:nvPr/>
          </p:nvSpPr>
          <p:spPr>
            <a:xfrm>
              <a:off x="0" y="-57150"/>
              <a:ext cx="2381786" cy="3239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aphicFrame>
        <p:nvGraphicFramePr>
          <p:cNvPr name="Table 199" id="199"/>
          <p:cNvGraphicFramePr>
            <a:graphicFrameLocks noGrp="true"/>
          </p:cNvGraphicFramePr>
          <p:nvPr/>
        </p:nvGraphicFramePr>
        <p:xfrm>
          <a:off x="2183630" y="6086813"/>
          <a:ext cx="4572000" cy="3009144"/>
        </p:xfrm>
        <a:graphic>
          <a:graphicData uri="http://schemas.openxmlformats.org/drawingml/2006/table">
            <a:tbl>
              <a:tblPr/>
              <a:tblGrid>
                <a:gridCol w="1524000"/>
                <a:gridCol w="1524000"/>
                <a:gridCol w="1524000"/>
              </a:tblGrid>
              <a:tr h="41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Aspecto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Machine Learning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 b="true">
                          <a:solidFill>
                            <a:srgbClr val="000000"/>
                          </a:solidFill>
                          <a:latin typeface="Agrandir Bold"/>
                          <a:ea typeface="Agrandir Bold"/>
                          <a:cs typeface="Agrandir Bold"/>
                          <a:sym typeface="Agrandir Bold"/>
                        </a:rPr>
                        <a:t>Deep Learning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006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Tipo de modelo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Algoritmos clásicos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Redes neuronales profundas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2146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Datos necesarios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Pocos o medianos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Muchos datos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Extracción de características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Manual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Automática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Interpretabilidad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Alta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Baja (caja negra)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Aplicaciones típicas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Tablas, predicción numérica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Imágenes, audio, texto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95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Requiere GPU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No necesariamente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1260"/>
                        </a:lnSpc>
                        <a:defRPr/>
                      </a:pPr>
                      <a:r>
                        <a:rPr lang="en-US" sz="900">
                          <a:solidFill>
                            <a:srgbClr val="000000"/>
                          </a:solidFill>
                          <a:latin typeface="Agrandir"/>
                          <a:ea typeface="Agrandir"/>
                          <a:cs typeface="Agrandir"/>
                          <a:sym typeface="Agrandir"/>
                        </a:rPr>
                        <a:t>Sí, para entrenamiento eficiente</a:t>
                      </a:r>
                      <a:endParaRPr lang="en-US" sz="1100"/>
                    </a:p>
                  </a:txBody>
                  <a:tcPr marL="0" marR="0" marT="0" marB="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200" id="200"/>
          <p:cNvSpPr txBox="true"/>
          <p:nvPr/>
        </p:nvSpPr>
        <p:spPr>
          <a:xfrm rot="0">
            <a:off x="662648" y="956147"/>
            <a:ext cx="6371922" cy="1314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75"/>
              </a:lnSpc>
            </a:pPr>
            <a:r>
              <a:rPr lang="en-US" sz="4062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MACH</a:t>
            </a:r>
            <a:r>
              <a:rPr lang="en-US" sz="4062">
                <a:solidFill>
                  <a:srgbClr val="000000"/>
                </a:solidFill>
                <a:latin typeface="Funtastic"/>
                <a:ea typeface="Funtastic"/>
                <a:cs typeface="Funtastic"/>
                <a:sym typeface="Funtastic"/>
              </a:rPr>
              <a:t>INE LEARNING VS DEEP LEARNING</a:t>
            </a:r>
          </a:p>
        </p:txBody>
      </p:sp>
      <p:sp>
        <p:nvSpPr>
          <p:cNvPr name="TextBox 201" id="201"/>
          <p:cNvSpPr txBox="true"/>
          <p:nvPr/>
        </p:nvSpPr>
        <p:spPr>
          <a:xfrm rot="0">
            <a:off x="470551" y="3539616"/>
            <a:ext cx="5198662" cy="1625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8"/>
              </a:lnSpc>
            </a:pPr>
            <a:r>
              <a:rPr lang="en-US" sz="1257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Machine Learning: Rama de la inteligencia artificial que permite a las máquinas aprender de los datos sin ser programadas explícitamente.</a:t>
            </a:r>
          </a:p>
          <a:p>
            <a:pPr algn="ctr">
              <a:lnSpc>
                <a:spcPts val="1508"/>
              </a:lnSpc>
            </a:pPr>
            <a:r>
              <a:rPr lang="en-US" sz="1257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Usa algoritmos para encontrar patrones y hacer predicciones.</a:t>
            </a:r>
          </a:p>
          <a:p>
            <a:pPr algn="ctr">
              <a:lnSpc>
                <a:spcPts val="908"/>
              </a:lnSpc>
              <a:spcBef>
                <a:spcPct val="0"/>
              </a:spcBef>
            </a:pPr>
          </a:p>
          <a:p>
            <a:pPr algn="ctr">
              <a:lnSpc>
                <a:spcPts val="1508"/>
              </a:lnSpc>
              <a:spcBef>
                <a:spcPct val="0"/>
              </a:spcBef>
            </a:pPr>
            <a:r>
              <a:rPr lang="en-US" sz="1257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Deep Learning: Subcampo del Machine Learning que utiliza redes neuronales artificiales con muchas capas (profundas) para procesar grandes volúmenes de datos.</a:t>
            </a:r>
          </a:p>
          <a:p>
            <a:pPr algn="ctr">
              <a:lnSpc>
                <a:spcPts val="1508"/>
              </a:lnSpc>
              <a:spcBef>
                <a:spcPct val="0"/>
              </a:spcBef>
            </a:pPr>
            <a:r>
              <a:rPr lang="en-US" sz="1257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Se inspira en el funcionamiento del cerebro humano.</a:t>
            </a:r>
          </a:p>
          <a:p>
            <a:pPr algn="ctr">
              <a:lnSpc>
                <a:spcPts val="1508"/>
              </a:lnSpc>
              <a:spcBef>
                <a:spcPct val="0"/>
              </a:spcBef>
            </a:pPr>
          </a:p>
        </p:txBody>
      </p:sp>
      <p:sp>
        <p:nvSpPr>
          <p:cNvPr name="TextBox 202" id="202"/>
          <p:cNvSpPr txBox="true"/>
          <p:nvPr/>
        </p:nvSpPr>
        <p:spPr>
          <a:xfrm rot="0">
            <a:off x="572447" y="10348723"/>
            <a:ext cx="5148452" cy="154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9"/>
              </a:lnSpc>
            </a:pPr>
            <a:r>
              <a:rPr lang="en-US" sz="1141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Machine Learning se aplica en tareas estructuradas como detección de fraudes y recomendaciones personalizadas, mientras que Deep Learning destaca en procesamiento de imágenes, voz y texto no estructurado</a:t>
            </a:r>
          </a:p>
          <a:p>
            <a:pPr algn="ctr">
              <a:lnSpc>
                <a:spcPts val="1369"/>
              </a:lnSpc>
            </a:pPr>
            <a:r>
              <a:rPr lang="en-US" sz="1141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Machine Learning se basa en algoritmos que aprenden de datos estructurados y etiquetados. Es ideal para tareas donde los patrones son claros y los datos están organizados.</a:t>
            </a:r>
          </a:p>
          <a:p>
            <a:pPr algn="ctr">
              <a:lnSpc>
                <a:spcPts val="1369"/>
              </a:lnSpc>
              <a:spcBef>
                <a:spcPct val="0"/>
              </a:spcBef>
            </a:pPr>
            <a:r>
              <a:rPr lang="en-US" sz="1141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Deep Learning utiliza redes neuronales profundas para procesar grandes volúmenes de datos no estructurados como imágenes, audio y texto. Requiere más datos y potencia computacional.</a:t>
            </a:r>
          </a:p>
        </p:txBody>
      </p:sp>
      <p:sp>
        <p:nvSpPr>
          <p:cNvPr name="TextBox 203" id="203"/>
          <p:cNvSpPr txBox="true"/>
          <p:nvPr/>
        </p:nvSpPr>
        <p:spPr>
          <a:xfrm rot="0">
            <a:off x="2166277" y="12923941"/>
            <a:ext cx="4790443" cy="2119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3"/>
              </a:lnSpc>
            </a:pPr>
            <a:r>
              <a:rPr lang="en-US" sz="106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La relación entre Machine Learning (ML) y Deep Learning</a:t>
            </a:r>
            <a:r>
              <a:rPr lang="en-US" sz="106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 (DL)</a:t>
            </a:r>
            <a:r>
              <a:rPr lang="en-US" sz="106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 es como la de padre e hijo: Deep Learning es una subcategoría dentro del campo más amplio de Machine Learning. Ambos comparten el objetivo de que las máquinas aprendan de los datos, pero lo hacen con enfoques y niveles de complejidad distintos.</a:t>
            </a:r>
          </a:p>
          <a:p>
            <a:pPr algn="ctr" marL="230847" indent="-115424" lvl="1">
              <a:lnSpc>
                <a:spcPts val="1283"/>
              </a:lnSpc>
              <a:buFont typeface="Arial"/>
              <a:buChar char="•"/>
            </a:pPr>
            <a:r>
              <a:rPr lang="en-US" sz="106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Machine Learning abarca todos los métodos que permiten a las computadoras aprender patrones a partir de datos sin ser programadas explícitamente.</a:t>
            </a:r>
          </a:p>
          <a:p>
            <a:pPr algn="ctr" marL="230847" indent="-115424" lvl="1">
              <a:lnSpc>
                <a:spcPts val="1283"/>
              </a:lnSpc>
              <a:buFont typeface="Arial"/>
              <a:buChar char="•"/>
            </a:pPr>
            <a:r>
              <a:rPr lang="en-US" sz="106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Deep Learning es una técnica específica dentro de ML que utiliza redes neuronales profundas para aprender representaciones complejas, especialmente útil con grandes volúmenes de datos no estructurados como imágenes, texto o audio.</a:t>
            </a:r>
          </a:p>
          <a:p>
            <a:pPr algn="ctr">
              <a:lnSpc>
                <a:spcPts val="1283"/>
              </a:lnSpc>
              <a:spcBef>
                <a:spcPct val="0"/>
              </a:spcBef>
            </a:pPr>
          </a:p>
        </p:txBody>
      </p:sp>
      <p:sp>
        <p:nvSpPr>
          <p:cNvPr name="TextBox 204" id="204"/>
          <p:cNvSpPr txBox="true"/>
          <p:nvPr/>
        </p:nvSpPr>
        <p:spPr>
          <a:xfrm rot="0">
            <a:off x="662648" y="16024390"/>
            <a:ext cx="5147719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7"/>
              </a:lnSpc>
            </a:pPr>
            <a:r>
              <a:rPr lang="en-US" sz="113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Machine Learning = Aprende d</a:t>
            </a:r>
            <a:r>
              <a:rPr lang="en-US" sz="113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e datos con algoritmos más simples y rápidos.</a:t>
            </a:r>
          </a:p>
          <a:p>
            <a:pPr algn="l">
              <a:lnSpc>
                <a:spcPts val="1367"/>
              </a:lnSpc>
            </a:pPr>
          </a:p>
          <a:p>
            <a:pPr algn="l">
              <a:lnSpc>
                <a:spcPts val="1367"/>
              </a:lnSpc>
            </a:pPr>
            <a:r>
              <a:rPr lang="en-US" sz="113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Deep Learning = Aprende de grandes volúmenes de datos con redes neuronales profundas.</a:t>
            </a:r>
          </a:p>
          <a:p>
            <a:pPr algn="l">
              <a:lnSpc>
                <a:spcPts val="1367"/>
              </a:lnSpc>
            </a:pPr>
          </a:p>
          <a:p>
            <a:pPr algn="l">
              <a:lnSpc>
                <a:spcPts val="1367"/>
              </a:lnSpc>
              <a:spcBef>
                <a:spcPct val="0"/>
              </a:spcBef>
            </a:pPr>
            <a:r>
              <a:rPr lang="en-US" sz="113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Amb</a:t>
            </a:r>
            <a:r>
              <a:rPr lang="en-US" sz="1139">
                <a:solidFill>
                  <a:srgbClr val="1B1616"/>
                </a:solidFill>
                <a:latin typeface="Agrandir"/>
                <a:ea typeface="Agrandir"/>
                <a:cs typeface="Agrandir"/>
                <a:sym typeface="Agrandir"/>
              </a:rPr>
              <a:t>os impulsan la IA moderna, pero se aplican según la complejidad del problema y los recursos disponibles.</a:t>
            </a:r>
          </a:p>
        </p:txBody>
      </p:sp>
      <p:sp>
        <p:nvSpPr>
          <p:cNvPr name="TextBox 205" id="205"/>
          <p:cNvSpPr txBox="true"/>
          <p:nvPr/>
        </p:nvSpPr>
        <p:spPr>
          <a:xfrm rot="0">
            <a:off x="6184217" y="4703604"/>
            <a:ext cx="1085421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1B1616"/>
                </a:solidFill>
                <a:latin typeface="Sweet Apricot"/>
                <a:ea typeface="Sweet Apricot"/>
                <a:cs typeface="Sweet Apricot"/>
                <a:sym typeface="Sweet Apricot"/>
              </a:rPr>
              <a:t>Analisis</a:t>
            </a:r>
          </a:p>
        </p:txBody>
      </p:sp>
      <p:sp>
        <p:nvSpPr>
          <p:cNvPr name="TextBox 206" id="206"/>
          <p:cNvSpPr txBox="true"/>
          <p:nvPr/>
        </p:nvSpPr>
        <p:spPr>
          <a:xfrm rot="0">
            <a:off x="134048" y="7649736"/>
            <a:ext cx="1212732" cy="323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478"/>
              </a:lnSpc>
              <a:spcBef>
                <a:spcPct val="0"/>
              </a:spcBef>
            </a:pPr>
            <a:r>
              <a:rPr lang="en-US" sz="2065">
                <a:solidFill>
                  <a:srgbClr val="1B1616"/>
                </a:solidFill>
                <a:latin typeface="Sweet Apricot"/>
                <a:ea typeface="Sweet Apricot"/>
                <a:cs typeface="Sweet Apricot"/>
                <a:sym typeface="Sweet Apricot"/>
              </a:rPr>
              <a:t>Procesamiento</a:t>
            </a:r>
          </a:p>
        </p:txBody>
      </p:sp>
      <p:sp>
        <p:nvSpPr>
          <p:cNvPr name="TextBox 207" id="207"/>
          <p:cNvSpPr txBox="true"/>
          <p:nvPr/>
        </p:nvSpPr>
        <p:spPr>
          <a:xfrm rot="0">
            <a:off x="6261747" y="11323643"/>
            <a:ext cx="1083206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1B1616"/>
                </a:solidFill>
                <a:latin typeface="Sweet Apricot"/>
                <a:ea typeface="Sweet Apricot"/>
                <a:cs typeface="Sweet Apricot"/>
                <a:sym typeface="Sweet Apricot"/>
              </a:rPr>
              <a:t>Aprendizaje</a:t>
            </a:r>
          </a:p>
        </p:txBody>
      </p:sp>
      <p:sp>
        <p:nvSpPr>
          <p:cNvPr name="TextBox 208" id="208"/>
          <p:cNvSpPr txBox="true"/>
          <p:nvPr/>
        </p:nvSpPr>
        <p:spPr>
          <a:xfrm rot="0">
            <a:off x="263871" y="14391668"/>
            <a:ext cx="1085421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1B1616"/>
                </a:solidFill>
                <a:latin typeface="Sweet Apricot"/>
                <a:ea typeface="Sweet Apricot"/>
                <a:cs typeface="Sweet Apricot"/>
                <a:sym typeface="Sweet Apricot"/>
              </a:rPr>
              <a:t>Comprensión</a:t>
            </a:r>
          </a:p>
        </p:txBody>
      </p:sp>
      <p:sp>
        <p:nvSpPr>
          <p:cNvPr name="TextBox 209" id="209"/>
          <p:cNvSpPr txBox="true"/>
          <p:nvPr/>
        </p:nvSpPr>
        <p:spPr>
          <a:xfrm rot="0">
            <a:off x="6254533" y="17189307"/>
            <a:ext cx="1085421" cy="342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39"/>
              </a:lnSpc>
              <a:spcBef>
                <a:spcPct val="0"/>
              </a:spcBef>
            </a:pPr>
            <a:r>
              <a:rPr lang="en-US" sz="2199">
                <a:solidFill>
                  <a:srgbClr val="1B1616"/>
                </a:solidFill>
                <a:latin typeface="Sweet Apricot"/>
                <a:ea typeface="Sweet Apricot"/>
                <a:cs typeface="Sweet Apricot"/>
                <a:sym typeface="Sweet Apricot"/>
              </a:rPr>
              <a:t>Algoritmo</a:t>
            </a:r>
          </a:p>
        </p:txBody>
      </p:sp>
      <p:sp>
        <p:nvSpPr>
          <p:cNvPr name="TextBox 210" id="210"/>
          <p:cNvSpPr txBox="true"/>
          <p:nvPr/>
        </p:nvSpPr>
        <p:spPr>
          <a:xfrm rot="0">
            <a:off x="594653" y="18099174"/>
            <a:ext cx="3633456" cy="49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20"/>
              </a:lnSpc>
            </a:pPr>
            <a:r>
              <a:rPr lang="en-US" sz="1400" b="true">
                <a:solidFill>
                  <a:srgbClr val="1B1616"/>
                </a:solidFill>
                <a:latin typeface="Agrandir Bold"/>
                <a:ea typeface="Agrandir Bold"/>
                <a:cs typeface="Agrandir Bold"/>
                <a:sym typeface="Agrandir Bold"/>
              </a:rPr>
              <a:t>Estudiante: Jose Zabala</a:t>
            </a:r>
          </a:p>
          <a:p>
            <a:pPr algn="l">
              <a:lnSpc>
                <a:spcPts val="1820"/>
              </a:lnSpc>
              <a:spcBef>
                <a:spcPct val="0"/>
              </a:spcBef>
            </a:pPr>
            <a:r>
              <a:rPr lang="en-US" b="true" sz="1400">
                <a:solidFill>
                  <a:srgbClr val="1B1616"/>
                </a:solidFill>
                <a:latin typeface="Agrandir Bold"/>
                <a:ea typeface="Agrandir Bold"/>
                <a:cs typeface="Agrandir Bold"/>
                <a:sym typeface="Agrandir Bold"/>
              </a:rPr>
              <a:t>Codigo: 245960</a:t>
            </a:r>
          </a:p>
        </p:txBody>
      </p:sp>
      <p:sp>
        <p:nvSpPr>
          <p:cNvPr name="TextBox 211" id="211"/>
          <p:cNvSpPr txBox="true"/>
          <p:nvPr/>
        </p:nvSpPr>
        <p:spPr>
          <a:xfrm rot="0">
            <a:off x="4396817" y="18165876"/>
            <a:ext cx="2519701" cy="338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69"/>
              </a:lnSpc>
              <a:spcBef>
                <a:spcPct val="0"/>
              </a:spcBef>
            </a:pPr>
            <a:r>
              <a:rPr lang="en-US" b="true" sz="1822">
                <a:solidFill>
                  <a:srgbClr val="1B1616"/>
                </a:solidFill>
                <a:latin typeface="Agrandir Bold"/>
                <a:ea typeface="Agrandir Bold"/>
                <a:cs typeface="Agrandir Bold"/>
                <a:sym typeface="Agrandir Bold"/>
              </a:rPr>
              <a:t>Avances tecnológicos</a:t>
            </a:r>
          </a:p>
        </p:txBody>
      </p:sp>
      <p:grpSp>
        <p:nvGrpSpPr>
          <p:cNvPr name="Group 212" id="212"/>
          <p:cNvGrpSpPr/>
          <p:nvPr/>
        </p:nvGrpSpPr>
        <p:grpSpPr>
          <a:xfrm rot="0">
            <a:off x="1754911" y="5934741"/>
            <a:ext cx="127397" cy="132250"/>
            <a:chOff x="0" y="0"/>
            <a:chExt cx="180019" cy="186876"/>
          </a:xfrm>
        </p:grpSpPr>
        <p:sp>
          <p:nvSpPr>
            <p:cNvPr name="Freeform 213" id="213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14" id="214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15" id="215"/>
          <p:cNvGrpSpPr/>
          <p:nvPr/>
        </p:nvGrpSpPr>
        <p:grpSpPr>
          <a:xfrm rot="0">
            <a:off x="1754911" y="8893649"/>
            <a:ext cx="127397" cy="132250"/>
            <a:chOff x="0" y="0"/>
            <a:chExt cx="180019" cy="186876"/>
          </a:xfrm>
        </p:grpSpPr>
        <p:sp>
          <p:nvSpPr>
            <p:cNvPr name="Freeform 216" id="216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17" id="217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18" id="218"/>
          <p:cNvGrpSpPr/>
          <p:nvPr/>
        </p:nvGrpSpPr>
        <p:grpSpPr>
          <a:xfrm rot="0">
            <a:off x="7024577" y="8893649"/>
            <a:ext cx="127397" cy="132250"/>
            <a:chOff x="0" y="0"/>
            <a:chExt cx="180019" cy="186876"/>
          </a:xfrm>
        </p:grpSpPr>
        <p:sp>
          <p:nvSpPr>
            <p:cNvPr name="Freeform 219" id="219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20" id="220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21" id="221"/>
          <p:cNvGrpSpPr/>
          <p:nvPr/>
        </p:nvGrpSpPr>
        <p:grpSpPr>
          <a:xfrm rot="0">
            <a:off x="7024577" y="5934963"/>
            <a:ext cx="127397" cy="132250"/>
            <a:chOff x="0" y="0"/>
            <a:chExt cx="180019" cy="186876"/>
          </a:xfrm>
        </p:grpSpPr>
        <p:sp>
          <p:nvSpPr>
            <p:cNvPr name="Freeform 222" id="222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23" id="223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24" id="224"/>
          <p:cNvGrpSpPr/>
          <p:nvPr/>
        </p:nvGrpSpPr>
        <p:grpSpPr>
          <a:xfrm rot="0">
            <a:off x="5529270" y="10197423"/>
            <a:ext cx="127397" cy="132250"/>
            <a:chOff x="0" y="0"/>
            <a:chExt cx="180019" cy="186876"/>
          </a:xfrm>
        </p:grpSpPr>
        <p:sp>
          <p:nvSpPr>
            <p:cNvPr name="Freeform 225" id="225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26" id="226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27" id="227"/>
          <p:cNvGrpSpPr/>
          <p:nvPr/>
        </p:nvGrpSpPr>
        <p:grpSpPr>
          <a:xfrm rot="0">
            <a:off x="557018" y="10197423"/>
            <a:ext cx="127397" cy="132250"/>
            <a:chOff x="0" y="0"/>
            <a:chExt cx="180019" cy="186876"/>
          </a:xfrm>
        </p:grpSpPr>
        <p:sp>
          <p:nvSpPr>
            <p:cNvPr name="Freeform 228" id="228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29" id="229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30" id="230"/>
          <p:cNvGrpSpPr/>
          <p:nvPr/>
        </p:nvGrpSpPr>
        <p:grpSpPr>
          <a:xfrm rot="0">
            <a:off x="557018" y="11786055"/>
            <a:ext cx="127397" cy="132250"/>
            <a:chOff x="0" y="0"/>
            <a:chExt cx="180019" cy="186876"/>
          </a:xfrm>
        </p:grpSpPr>
        <p:sp>
          <p:nvSpPr>
            <p:cNvPr name="Freeform 231" id="231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32" id="232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  <p:grpSp>
        <p:nvGrpSpPr>
          <p:cNvPr name="Group 233" id="233"/>
          <p:cNvGrpSpPr/>
          <p:nvPr/>
        </p:nvGrpSpPr>
        <p:grpSpPr>
          <a:xfrm rot="0">
            <a:off x="5505153" y="11777473"/>
            <a:ext cx="127397" cy="132250"/>
            <a:chOff x="0" y="0"/>
            <a:chExt cx="180019" cy="186876"/>
          </a:xfrm>
        </p:grpSpPr>
        <p:sp>
          <p:nvSpPr>
            <p:cNvPr name="Freeform 234" id="234"/>
            <p:cNvSpPr/>
            <p:nvPr/>
          </p:nvSpPr>
          <p:spPr>
            <a:xfrm flipH="false" flipV="false" rot="0">
              <a:off x="0" y="0"/>
              <a:ext cx="180019" cy="186876"/>
            </a:xfrm>
            <a:custGeom>
              <a:avLst/>
              <a:gdLst/>
              <a:ahLst/>
              <a:cxnLst/>
              <a:rect r="r" b="b" t="t" l="l"/>
              <a:pathLst>
                <a:path h="186876" w="180019">
                  <a:moveTo>
                    <a:pt x="90009" y="0"/>
                  </a:moveTo>
                  <a:cubicBezTo>
                    <a:pt x="40299" y="0"/>
                    <a:pt x="0" y="41834"/>
                    <a:pt x="0" y="93438"/>
                  </a:cubicBezTo>
                  <a:cubicBezTo>
                    <a:pt x="0" y="145042"/>
                    <a:pt x="40299" y="186876"/>
                    <a:pt x="90009" y="186876"/>
                  </a:cubicBezTo>
                  <a:cubicBezTo>
                    <a:pt x="139720" y="186876"/>
                    <a:pt x="180019" y="145042"/>
                    <a:pt x="180019" y="93438"/>
                  </a:cubicBezTo>
                  <a:cubicBezTo>
                    <a:pt x="180019" y="41834"/>
                    <a:pt x="139720" y="0"/>
                    <a:pt x="90009" y="0"/>
                  </a:cubicBezTo>
                  <a:close/>
                </a:path>
              </a:pathLst>
            </a:custGeom>
            <a:solidFill>
              <a:srgbClr val="1B1616"/>
            </a:solidFill>
          </p:spPr>
        </p:sp>
        <p:sp>
          <p:nvSpPr>
            <p:cNvPr name="TextBox 235" id="235"/>
            <p:cNvSpPr txBox="true"/>
            <p:nvPr/>
          </p:nvSpPr>
          <p:spPr>
            <a:xfrm>
              <a:off x="16877" y="-39630"/>
              <a:ext cx="146265" cy="2089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DAGiOXlHz8Y</dc:identifier>
  <dcterms:modified xsi:type="dcterms:W3CDTF">2011-08-01T06:04:30Z</dcterms:modified>
  <cp:revision>1</cp:revision>
  <dc:title>Infografia Informativa</dc:title>
</cp:coreProperties>
</file>