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6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2AC8-2CC7-D016-CB8B-4F650B4BD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3361" y="1695449"/>
            <a:ext cx="6594768" cy="3445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bs-Latn-BA" dirty="0">
                <a:latin typeface="Arial" panose="020B0604020202020204" pitchFamily="34" charset="0"/>
                <a:cs typeface="Arial" panose="020B0604020202020204" pitchFamily="34" charset="0"/>
              </a:rPr>
              <a:t>Poslovna inteligencija – skladištenje podataka i otkrivanje znanja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3E65C-899F-1C0C-A805-98AE7747A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789" y="5334000"/>
            <a:ext cx="6594768" cy="747568"/>
          </a:xfrm>
        </p:spPr>
        <p:txBody>
          <a:bodyPr/>
          <a:lstStyle/>
          <a:p>
            <a:r>
              <a:rPr lang="bs-Latn-BA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Zulka Musić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 descr="A circle of colorful icons&#10;&#10;Description automatically generated with medium confidence">
            <a:extLst>
              <a:ext uri="{FF2B5EF4-FFF2-40B4-BE49-F238E27FC236}">
                <a16:creationId xmlns:a16="http://schemas.microsoft.com/office/drawing/2014/main" id="{DE94B320-A821-4D2D-F038-5A0B79D564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-7049" r="7107" b="-12410"/>
          <a:stretch/>
        </p:blipFill>
        <p:spPr>
          <a:xfrm>
            <a:off x="-304800" y="0"/>
            <a:ext cx="4376057" cy="6836229"/>
          </a:xfrm>
        </p:spPr>
      </p:pic>
    </p:spTree>
    <p:extLst>
      <p:ext uri="{BB962C8B-B14F-4D97-AF65-F5344CB8AC3E}">
        <p14:creationId xmlns:p14="http://schemas.microsoft.com/office/powerpoint/2010/main" val="259440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BA22-A3EB-4781-24A3-1D5564FD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77" y="898524"/>
            <a:ext cx="7606895" cy="745219"/>
          </a:xfrm>
        </p:spPr>
        <p:txBody>
          <a:bodyPr/>
          <a:lstStyle/>
          <a:p>
            <a:r>
              <a:rPr lang="bs-Latn-BA" dirty="0"/>
              <a:t>Upravljanje znanjem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1B87-92B0-CA9C-ACE2-3954F955F087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069770" y="1752600"/>
            <a:ext cx="8904515" cy="5018314"/>
          </a:xfrm>
        </p:spPr>
        <p:txBody>
          <a:bodyPr>
            <a:normAutofit fontScale="92500"/>
          </a:bodyPr>
          <a:lstStyle/>
          <a:p>
            <a:pPr indent="457200" algn="just">
              <a:lnSpc>
                <a:spcPct val="170000"/>
              </a:lnSpc>
              <a:spcAft>
                <a:spcPts val="800"/>
              </a:spcAft>
            </a:pPr>
            <a:r>
              <a:rPr lang="bs-Latn-BA" sz="24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Upravljanje znanjem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predstavlja formu kolaborativnog računarstva čiji je cilj prikupljanje, smještanje,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održavanje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 isporuka korisnog znanja svima u organizaciji kojima je potrebno.</a:t>
            </a:r>
            <a:endParaRPr lang="en-US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indent="457200" algn="just">
              <a:lnSpc>
                <a:spcPct val="170000"/>
              </a:lnSpc>
              <a:spcAft>
                <a:spcPts val="800"/>
              </a:spcAft>
            </a:pP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Znanje se razlikuje od podatka i informacije. Informacija je obrađeni podatak, znanje je kontekstno zavisna, relevantna informacija ili podatak.</a:t>
            </a:r>
            <a:endParaRPr lang="bs-Latn-BA" sz="24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Znanje se može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posmatrati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kroz dvije osnovne forme eksplicitno i implicitno znanje.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55A-D11A-18B2-5EB3-316C59929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2988746"/>
            <a:ext cx="6449786" cy="880508"/>
          </a:xfrm>
        </p:spPr>
        <p:txBody>
          <a:bodyPr/>
          <a:lstStyle/>
          <a:p>
            <a:r>
              <a:rPr lang="bs-Latn-BA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2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4F11-8111-B1EE-43B8-D777C6B6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263435"/>
            <a:ext cx="8033657" cy="7815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s-Latn-BA" dirty="0">
                <a:latin typeface="Arial" panose="020B0604020202020204" pitchFamily="34" charset="0"/>
                <a:cs typeface="Arial" panose="020B0604020202020204" pitchFamily="34" charset="0"/>
              </a:rPr>
              <a:t>Poslovna inteligencija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61DEB-7454-A6C2-19AB-085E4D3A57B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0" y="1132114"/>
            <a:ext cx="8142514" cy="5725886"/>
          </a:xfrm>
        </p:spPr>
        <p:txBody>
          <a:bodyPr>
            <a:normAutofit fontScale="92500" lnSpcReduction="20000"/>
          </a:bodyPr>
          <a:lstStyle/>
          <a:p>
            <a:pPr indent="228600" algn="just">
              <a:lnSpc>
                <a:spcPct val="170000"/>
              </a:lnSpc>
              <a:spcAft>
                <a:spcPts val="800"/>
              </a:spcAft>
            </a:pPr>
            <a:r>
              <a:rPr lang="bs-Latn-BA" sz="24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Poslovna inteligencija 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(Business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Intelligence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BI) je naziv za arhitekturu i skup integrisanih alata, aplikacija i baza podataka, koji se koriste u analizi poslovnih podataka za podršku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odlučivanju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indent="228600" algn="just">
              <a:lnSpc>
                <a:spcPct val="170000"/>
              </a:lnSpc>
              <a:spcAft>
                <a:spcPts val="800"/>
              </a:spcAft>
            </a:pP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Osnovna arhitektura sistema poslovne inteligencije se sastoji od:</a:t>
            </a:r>
            <a:endParaRPr lang="en-US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70000"/>
              </a:lnSpc>
              <a:buFont typeface="Symbol" panose="05050102010706020507" pitchFamily="18" charset="2"/>
              <a:buChar char=""/>
            </a:pP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Izvora podataka (Data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sources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70000"/>
              </a:lnSpc>
              <a:buFont typeface="Symbol" panose="05050102010706020507" pitchFamily="18" charset="2"/>
              <a:buChar char=""/>
            </a:pP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Skladišta podataka (Data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Warehouses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Data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Marts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7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Metoda poslovne inteligencije (Business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Intelligence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methodologies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3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366E-2B97-7AF5-6BCA-C4747EC2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50" y="362712"/>
            <a:ext cx="9389288" cy="136245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bs-Latn-BA" dirty="0">
                <a:latin typeface="Arial" panose="020B0604020202020204" pitchFamily="34" charset="0"/>
                <a:cs typeface="Arial" panose="020B0604020202020204" pitchFamily="34" charset="0"/>
              </a:rPr>
              <a:t>Komponente sistema poslovne inteligencije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48CF7-6231-82CF-CF60-ED8BFDC4C85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4543" y="1725168"/>
            <a:ext cx="10308772" cy="513283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Skladište podataka (Data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Warehouse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Skup korisničkih alata za kreiranje upita i izvještaja, te njihovu analizu i vizualizaciju (Business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Analytics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Metode za otkrivanje netrivijalnih relacija u podacima (Data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Mining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 Web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Mining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Metode i alati za upravljanje performansima poslovanja (Business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Performance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Management)</a:t>
            </a:r>
            <a:endParaRPr lang="en-US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4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316A87-1B2D-2B69-2FCA-73A3F0CE50B0}"/>
              </a:ext>
            </a:extLst>
          </p:cNvPr>
          <p:cNvSpPr txBox="1"/>
          <p:nvPr/>
        </p:nvSpPr>
        <p:spPr>
          <a:xfrm>
            <a:off x="4463143" y="370114"/>
            <a:ext cx="714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SKLADIŠTE PODATAKA</a:t>
            </a:r>
            <a:endParaRPr lang="en-US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5AA58-4BEC-0261-4B36-FF9FE7A6C6DC}"/>
              </a:ext>
            </a:extLst>
          </p:cNvPr>
          <p:cNvSpPr txBox="1"/>
          <p:nvPr/>
        </p:nvSpPr>
        <p:spPr>
          <a:xfrm>
            <a:off x="4463143" y="1502229"/>
            <a:ext cx="722811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bs-Latn-BA" sz="24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Skladi</a:t>
            </a:r>
            <a:r>
              <a:rPr lang="bs-Latn-BA" sz="2400" b="1" dirty="0">
                <a:solidFill>
                  <a:schemeClr val="tx2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šte podataka</a:t>
            </a:r>
            <a:r>
              <a:rPr lang="bs-Latn-BA" sz="24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bs-Latn-BA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je arhitektonska konstrukcija informacijskog sistema koja korisnicima pruža trenutne i prethodne informacije za podršku </a:t>
            </a:r>
            <a:r>
              <a:rPr lang="bs-Latn-BA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odlučivanju</a:t>
            </a:r>
            <a:r>
              <a:rPr lang="bs-Latn-BA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kojima je teško pristupiti ili ih je teško prikazati u tradicionalnoj pohrani operativnih podataka. 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9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C8FA-ECCE-5D7E-9F44-D64DDACDD04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4" y="576944"/>
            <a:ext cx="10116911" cy="5540828"/>
          </a:xfrm>
        </p:spPr>
        <p:txBody>
          <a:bodyPr>
            <a:normAutofit/>
          </a:bodyPr>
          <a:lstStyle/>
          <a:p>
            <a:pPr indent="228600" algn="just">
              <a:lnSpc>
                <a:spcPct val="150000"/>
              </a:lnSpc>
              <a:spcAft>
                <a:spcPts val="800"/>
              </a:spcAft>
            </a:pPr>
            <a:r>
              <a:rPr lang="bs-Latn-BA" sz="24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Integracija podataka 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obuhvata pripremu podataka za upotrebu od strane drugih alata za skladištenje: </a:t>
            </a:r>
            <a:endParaRPr lang="en-US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Pristup (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access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različitim izvorima podataka,</a:t>
            </a:r>
            <a:endParaRPr lang="en-US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Objedinjavanje (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federation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podataka iz različitih internih i eksternih izvora i sistema,</a:t>
            </a:r>
            <a:endParaRPr lang="en-US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Izdvajanje promjena (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change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capture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Tehnologije koje se koriste u integraciji podataka su integracija aplikacija (EAI), integracija informacija (EII) i </a:t>
            </a:r>
            <a:r>
              <a:rPr lang="bs-Latn-BA" sz="24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tehnologija izdvajanja, transformacije i punjenja skladišta podataka (ETL)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9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2BD30E5-D84F-A94E-93AB-98AB2EE499F2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8" t="11572" r="5658" b="12327"/>
          <a:stretch/>
        </p:blipFill>
        <p:spPr bwMode="auto">
          <a:xfrm>
            <a:off x="849940" y="2536372"/>
            <a:ext cx="10492120" cy="3166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7411EA-9E47-0578-8645-7DFF2C7CA03A}"/>
              </a:ext>
            </a:extLst>
          </p:cNvPr>
          <p:cNvSpPr txBox="1"/>
          <p:nvPr/>
        </p:nvSpPr>
        <p:spPr>
          <a:xfrm>
            <a:off x="1676400" y="1349828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800" dirty="0">
                <a:latin typeface="Arial" panose="020B0604020202020204" pitchFamily="34" charset="0"/>
                <a:cs typeface="Arial" panose="020B0604020202020204" pitchFamily="34" charset="0"/>
              </a:rPr>
              <a:t>Ekstrakcija, transformacija i punjenje/učitavanje (ETL)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557A-99AA-702B-F091-95246FF5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latin typeface="Arial" panose="020B0604020202020204" pitchFamily="34" charset="0"/>
                <a:cs typeface="Arial" panose="020B0604020202020204" pitchFamily="34" charset="0"/>
              </a:rPr>
              <a:t>Vrste skladišta podataka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B01CAFC-E745-0619-0737-89A1266990F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91886" y="1774371"/>
            <a:ext cx="11484428" cy="478971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bs-Latn-BA" sz="24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Enterprise Data </a:t>
            </a:r>
            <a:r>
              <a:rPr lang="bs-Latn-BA" sz="2400" b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Warehouse</a:t>
            </a:r>
            <a:r>
              <a:rPr lang="bs-Latn-BA" sz="24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(EDW) 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je centralizirano skladište. Pruža uslugu podrške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odlučivanju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u cijelom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preduzeću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bs-Latn-BA" sz="2400" b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OperaNacionalna</a:t>
            </a:r>
            <a:r>
              <a:rPr lang="bs-Latn-BA" sz="24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pohrana podataka 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nije ništa drugo nego potrebna pohrana podataka kada ni skladište podataka ni OLTP sistemi ne </a:t>
            </a:r>
            <a:r>
              <a:rPr lang="bs-Latn-BA" sz="24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podržavaju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potrebe organizacije za izvješćivanjem.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bs-Latn-BA" sz="24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Mart: </a:t>
            </a:r>
            <a:r>
              <a:rPr lang="bs-Latn-BA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 data mart je podskup skladišta podataka. </a:t>
            </a:r>
            <a:endParaRPr lang="en-US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6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A5E1-1E43-4B85-AF25-8F8DED00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23" y="264741"/>
            <a:ext cx="6589150" cy="134634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bs-Latn-BA" dirty="0" err="1">
                <a:latin typeface="Arial" panose="020B0604020202020204" pitchFamily="34" charset="0"/>
                <a:cs typeface="Arial" panose="020B0604020202020204" pitchFamily="34" charset="0"/>
              </a:rPr>
              <a:t>Istraživanje</a:t>
            </a:r>
            <a:r>
              <a:rPr lang="bs-Latn-BA" dirty="0">
                <a:latin typeface="Arial" panose="020B0604020202020204" pitchFamily="34" charset="0"/>
                <a:cs typeface="Arial" panose="020B0604020202020204" pitchFamily="34" charset="0"/>
              </a:rPr>
              <a:t> podataka – data </a:t>
            </a:r>
            <a:r>
              <a:rPr lang="bs-Latn-BA" dirty="0" err="1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1C826-ABC1-F0BF-C10D-740FEFA5B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06829" y="2144485"/>
            <a:ext cx="7815942" cy="461554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bs-Latn-BA" sz="23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Postoje brojne definicije pojma </a:t>
            </a:r>
            <a:r>
              <a:rPr lang="bs-Latn-BA" sz="23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istraživanja</a:t>
            </a:r>
            <a:r>
              <a:rPr lang="bs-Latn-BA" sz="23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podataka (data </a:t>
            </a:r>
            <a:r>
              <a:rPr lang="bs-Latn-BA" sz="23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mining</a:t>
            </a:r>
            <a:r>
              <a:rPr lang="bs-Latn-BA" sz="23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):</a:t>
            </a:r>
            <a:endParaRPr lang="en-US" sz="23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bs-Latn-BA" sz="23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Proces otkrivanja novih smislenih korelacija, obrazaca i trendova uvidom u veliki obim podataka </a:t>
            </a:r>
            <a:r>
              <a:rPr lang="bs-Latn-BA" sz="23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smještenih</a:t>
            </a:r>
            <a:r>
              <a:rPr lang="bs-Latn-BA" sz="23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na računaru, korištenjem tehnologije.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bs-Latn-BA" sz="23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Proces otkrivanja novih obrazaca u velikim skupovima podataka metodima vještačke inteligencije, mašinskog učenja, statistike i baza podataka...</a:t>
            </a:r>
            <a:endParaRPr lang="en-US" sz="23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8876-F7C6-E9AB-D564-047B9024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229" y="319169"/>
            <a:ext cx="8380291" cy="14552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s-Latn-BA" dirty="0">
                <a:latin typeface="Arial" panose="020B0604020202020204" pitchFamily="34" charset="0"/>
                <a:cs typeface="Arial" panose="020B0604020202020204" pitchFamily="34" charset="0"/>
              </a:rPr>
              <a:t>Zadaci </a:t>
            </a:r>
            <a:r>
              <a:rPr lang="bs-Latn-BA" dirty="0" err="1">
                <a:latin typeface="Arial" panose="020B0604020202020204" pitchFamily="34" charset="0"/>
                <a:cs typeface="Arial" panose="020B0604020202020204" pitchFamily="34" charset="0"/>
              </a:rPr>
              <a:t>istraživanja</a:t>
            </a:r>
            <a:r>
              <a:rPr lang="bs-Latn-BA" dirty="0">
                <a:latin typeface="Arial" panose="020B0604020202020204" pitchFamily="34" charset="0"/>
                <a:cs typeface="Arial" panose="020B0604020202020204" pitchFamily="34" charset="0"/>
              </a:rPr>
              <a:t> podataka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8C7C5-327E-10AC-0E2F-62B0D3499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6229" y="1774372"/>
            <a:ext cx="8937171" cy="493122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bs-Latn-BA" sz="20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Deskripcija</a:t>
            </a:r>
            <a:r>
              <a:rPr lang="bs-Latn-BA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predstavlja opisivanje obrazaca i trendova koji postoje u podacima.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bs-Latn-BA" sz="2000" b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Estimacija</a:t>
            </a:r>
            <a:r>
              <a:rPr lang="bs-Latn-BA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je ustanovljavanje pravila za </a:t>
            </a:r>
            <a:r>
              <a:rPr lang="bs-Latn-BA" sz="20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predviđanje</a:t>
            </a:r>
            <a:r>
              <a:rPr lang="bs-Latn-BA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numeričkih veličina.</a:t>
            </a:r>
            <a:endParaRPr lang="en-US" sz="20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bs-Latn-BA" sz="20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Predikcija</a:t>
            </a:r>
            <a:r>
              <a:rPr lang="bs-Latn-BA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je </a:t>
            </a:r>
            <a:r>
              <a:rPr lang="bs-Latn-BA" sz="20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predviđanje</a:t>
            </a:r>
            <a:r>
              <a:rPr lang="bs-Latn-BA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nenumeričkih i numeričkih veličina u budućnosti.</a:t>
            </a:r>
            <a:endParaRPr lang="en-US" sz="20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bs-Latn-BA" sz="20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Klasifikacija</a:t>
            </a:r>
            <a:r>
              <a:rPr lang="bs-Latn-BA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je ustanovljavanje pravila za </a:t>
            </a:r>
            <a:r>
              <a:rPr lang="bs-Latn-BA" sz="20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predviđanje</a:t>
            </a:r>
            <a:r>
              <a:rPr lang="bs-Latn-BA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nenumeričkih veličina ili kategorija.</a:t>
            </a:r>
            <a:endParaRPr lang="en-US" sz="20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bs-Latn-BA" sz="2000" b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Klastering</a:t>
            </a:r>
            <a:r>
              <a:rPr lang="bs-Latn-BA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je grupisanje sličnih opservacija ili slučajeva u grupe ili klastere, na takav način da se razlikuju od pripadnika drugih klastera.</a:t>
            </a:r>
            <a:endParaRPr lang="en-US" sz="20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bs-Latn-BA" sz="20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Analiza asocijacija </a:t>
            </a:r>
            <a:r>
              <a:rPr lang="bs-Latn-BA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 bavi grupisanjem sličnih atributa.</a:t>
            </a:r>
            <a:endParaRPr lang="en-US" sz="20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4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1515</TotalTime>
  <Words>502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Courier New</vt:lpstr>
      <vt:lpstr>Symbol</vt:lpstr>
      <vt:lpstr>Custom</vt:lpstr>
      <vt:lpstr>Poslovna inteligencija – skladištenje podataka i otkrivanje znanja</vt:lpstr>
      <vt:lpstr>Poslovna inteligencija</vt:lpstr>
      <vt:lpstr>Komponente sistema poslovne inteligencije</vt:lpstr>
      <vt:lpstr>PowerPoint Presentation</vt:lpstr>
      <vt:lpstr>PowerPoint Presentation</vt:lpstr>
      <vt:lpstr>PowerPoint Presentation</vt:lpstr>
      <vt:lpstr>Vrste skladišta podataka</vt:lpstr>
      <vt:lpstr>Istraživanje podataka – data mining</vt:lpstr>
      <vt:lpstr>Zadaci istraživanja podataka</vt:lpstr>
      <vt:lpstr>Upravljanje znanjem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Zulka Musić</dc:creator>
  <cp:lastModifiedBy>Zulka Musić</cp:lastModifiedBy>
  <cp:revision>1</cp:revision>
  <dcterms:created xsi:type="dcterms:W3CDTF">2024-10-20T18:15:28Z</dcterms:created>
  <dcterms:modified xsi:type="dcterms:W3CDTF">2024-10-21T19:30:48Z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