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78" r:id="rId19"/>
    <p:sldId id="271" r:id="rId20"/>
    <p:sldId id="279" r:id="rId21"/>
    <p:sldId id="280" r:id="rId22"/>
    <p:sldId id="281" r:id="rId23"/>
    <p:sldId id="272" r:id="rId24"/>
    <p:sldId id="273" r:id="rId25"/>
    <p:sldId id="274" r:id="rId26"/>
    <p:sldId id="275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E55-F740-4528-A445-7E9AF9EB8891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A6D-1D48-4077-823B-7C6AD32B6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E55-F740-4528-A445-7E9AF9EB8891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A6D-1D48-4077-823B-7C6AD32B6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E55-F740-4528-A445-7E9AF9EB8891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A6D-1D48-4077-823B-7C6AD32B6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E55-F740-4528-A445-7E9AF9EB8891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A6D-1D48-4077-823B-7C6AD32B6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E55-F740-4528-A445-7E9AF9EB8891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A6D-1D48-4077-823B-7C6AD32B6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E55-F740-4528-A445-7E9AF9EB8891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A6D-1D48-4077-823B-7C6AD32B6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E55-F740-4528-A445-7E9AF9EB8891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A6D-1D48-4077-823B-7C6AD32B6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E55-F740-4528-A445-7E9AF9EB8891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A6D-1D48-4077-823B-7C6AD32B6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E55-F740-4528-A445-7E9AF9EB8891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A6D-1D48-4077-823B-7C6AD32B6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E55-F740-4528-A445-7E9AF9EB8891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A6D-1D48-4077-823B-7C6AD32B6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E55-F740-4528-A445-7E9AF9EB8891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A6D-1D48-4077-823B-7C6AD32B6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6E55-F740-4528-A445-7E9AF9EB8891}" type="datetimeFigureOut">
              <a:rPr lang="en-US" smtClean="0"/>
              <a:pPr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DA6D-1D48-4077-823B-7C6AD32B6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990099"/>
                </a:solidFill>
              </a:rPr>
              <a:t>Regular Expressions</a:t>
            </a:r>
            <a:endParaRPr lang="en-US" b="1" dirty="0">
              <a:solidFill>
                <a:srgbClr val="99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CC"/>
                </a:solidFill>
              </a:rPr>
              <a:t>Mohammad Hasan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CSE, CUET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Examples</a:t>
            </a:r>
            <a:r>
              <a:rPr lang="en-US"/>
              <a:t>: RE’s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{01}.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{01, 0}.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 = {01, 00}.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order of precedence of operators.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*) = {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ε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0, 00, 000,… }.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L((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)*(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ε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 = all strings of 0’s and 1’s without two consecutive 1’s.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Example: 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 = {0, 1}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0*10* = {</a:t>
            </a:r>
            <a:r>
              <a:rPr lang="en-US" dirty="0" err="1" smtClean="0"/>
              <a:t>w|w</a:t>
            </a:r>
            <a:r>
              <a:rPr lang="en-US" dirty="0" smtClean="0"/>
              <a:t> has exactly a single 1}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  <a:sym typeface="Symbol"/>
              </a:rPr>
              <a:t>*1 * = {</a:t>
            </a:r>
            <a:r>
              <a:rPr lang="en-US" b="1" dirty="0" err="1" smtClean="0">
                <a:solidFill>
                  <a:srgbClr val="002060"/>
                </a:solidFill>
                <a:sym typeface="Symbol"/>
              </a:rPr>
              <a:t>w|w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 has at least one 1}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  <a:sym typeface="Symbol"/>
              </a:rPr>
              <a:t>*001 * = </a:t>
            </a:r>
            <a:r>
              <a:rPr lang="en-US" sz="2400" b="1" dirty="0" smtClean="0">
                <a:solidFill>
                  <a:srgbClr val="002060"/>
                </a:solidFill>
                <a:sym typeface="Symbol"/>
              </a:rPr>
              <a:t>{</a:t>
            </a:r>
            <a:r>
              <a:rPr lang="en-US" sz="2400" b="1" dirty="0" err="1" smtClean="0">
                <a:solidFill>
                  <a:srgbClr val="002060"/>
                </a:solidFill>
                <a:sym typeface="Symbol"/>
              </a:rPr>
              <a:t>w|w</a:t>
            </a:r>
            <a:r>
              <a:rPr lang="en-US" sz="2400" b="1" dirty="0" smtClean="0">
                <a:solidFill>
                  <a:srgbClr val="002060"/>
                </a:solidFill>
                <a:sym typeface="Symbol"/>
              </a:rPr>
              <a:t> contains the strings 001 as a substring}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  <a:sym typeface="Symbol"/>
              </a:rPr>
              <a:t>( )* = {</a:t>
            </a:r>
            <a:r>
              <a:rPr lang="en-US" b="1" dirty="0" err="1" smtClean="0">
                <a:solidFill>
                  <a:srgbClr val="002060"/>
                </a:solidFill>
                <a:sym typeface="Symbol"/>
              </a:rPr>
              <a:t>w|w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 is a string of even length}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2060"/>
                </a:solidFill>
                <a:sym typeface="Symbol"/>
              </a:rPr>
              <a:t>-the length of a string is the number of symbols that it contains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2060"/>
                </a:solidFill>
                <a:sym typeface="Symbol"/>
              </a:rPr>
              <a:t>5. (  )* = {</a:t>
            </a:r>
            <a:r>
              <a:rPr lang="en-US" sz="2400" b="1" dirty="0" smtClean="0">
                <a:solidFill>
                  <a:srgbClr val="002060"/>
                </a:solidFill>
                <a:sym typeface="Symbol"/>
              </a:rPr>
              <a:t>w| the length of w is a multiple of three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}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2060"/>
                </a:solidFill>
                <a:sym typeface="Symbol"/>
              </a:rPr>
              <a:t>6.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01 U 10 = {01, 10}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2060"/>
                </a:solidFill>
                <a:sym typeface="Symbol"/>
              </a:rPr>
              <a:t>7.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0 * 0 U 1 * 1 U 0 U 1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 = {</a:t>
            </a:r>
            <a:r>
              <a:rPr lang="en-US" b="1" dirty="0" err="1" smtClean="0">
                <a:solidFill>
                  <a:srgbClr val="002060"/>
                </a:solidFill>
                <a:sym typeface="Symbol"/>
              </a:rPr>
              <a:t>w|w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 starts &amp; ends with the same symbol}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2060"/>
                </a:solidFill>
                <a:sym typeface="Symbol"/>
              </a:rPr>
              <a:t>8. (0 U ) 1* = 01* U 1*     the expression 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0 U 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 describes the language {0, }, so the concatenation operation adds either 0 or  before every string in 1*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Example: 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 = {0, 1}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b="1" dirty="0" smtClean="0">
                <a:solidFill>
                  <a:srgbClr val="002060"/>
                </a:solidFill>
                <a:sym typeface="Symbol"/>
              </a:rPr>
              <a:t>9. (0U ) (1 U ) = {, 0, 1, 01}</a:t>
            </a:r>
          </a:p>
          <a:p>
            <a:pPr marL="514350" indent="-514350" algn="just">
              <a:buNone/>
            </a:pPr>
            <a:r>
              <a:rPr lang="en-US" b="1" dirty="0" smtClean="0">
                <a:solidFill>
                  <a:srgbClr val="002060"/>
                </a:solidFill>
                <a:sym typeface="Symbol"/>
              </a:rPr>
              <a:t>10. 1 *  =      Concatenating the empty set to any set yields the empty set</a:t>
            </a:r>
          </a:p>
          <a:p>
            <a:pPr marL="514350" indent="-514350" algn="just">
              <a:buNone/>
            </a:pPr>
            <a:r>
              <a:rPr lang="en-US" b="1" dirty="0" smtClean="0">
                <a:solidFill>
                  <a:srgbClr val="002060"/>
                </a:solidFill>
                <a:sym typeface="Symbol"/>
              </a:rPr>
              <a:t>11. * = </a:t>
            </a:r>
            <a:r>
              <a:rPr lang="en-US" dirty="0" smtClean="0">
                <a:solidFill>
                  <a:srgbClr val="002060"/>
                </a:solidFill>
                <a:sym typeface="Symbol"/>
              </a:rPr>
              <a:t>{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002060"/>
                </a:solidFill>
                <a:sym typeface="Symbol"/>
              </a:rPr>
              <a:t>}</a:t>
            </a:r>
          </a:p>
          <a:p>
            <a:pPr marL="514350" indent="-514350" algn="just">
              <a:buNone/>
            </a:pPr>
            <a:r>
              <a:rPr lang="en-US" b="1" dirty="0" smtClean="0">
                <a:solidFill>
                  <a:srgbClr val="002060"/>
                </a:solidFill>
                <a:sym typeface="Symbol"/>
              </a:rPr>
              <a:t>The Star operation puts together any number of strings from the language to get a string in the result. If the language is empty, the star operation can put together 0 strings, giving only the empty string.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Example: 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 = {0, 1}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90099"/>
                </a:solidFill>
              </a:rPr>
              <a:t>R U 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 = R</a:t>
            </a:r>
            <a:r>
              <a:rPr lang="en-US" dirty="0" smtClean="0">
                <a:sym typeface="Symbol"/>
              </a:rPr>
              <a:t>: adding the empty language to any other language will not change it</a:t>
            </a:r>
          </a:p>
          <a:p>
            <a:r>
              <a:rPr lang="en-US" b="1" dirty="0" smtClean="0">
                <a:solidFill>
                  <a:srgbClr val="990099"/>
                </a:solidFill>
                <a:sym typeface="Symbol"/>
              </a:rPr>
              <a:t>R o  = R</a:t>
            </a:r>
            <a:r>
              <a:rPr lang="en-US" dirty="0" smtClean="0">
                <a:sym typeface="Symbol"/>
              </a:rPr>
              <a:t>: adding the empty string to any string will not change it</a:t>
            </a:r>
          </a:p>
          <a:p>
            <a:r>
              <a:rPr lang="en-US" b="1" dirty="0" smtClean="0">
                <a:solidFill>
                  <a:srgbClr val="FF0000"/>
                </a:solidFill>
                <a:sym typeface="Symbol"/>
              </a:rPr>
              <a:t>R U   R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If R = 0, then L(R) = {0} but L (RU ) = {0, }</a:t>
            </a:r>
          </a:p>
          <a:p>
            <a:r>
              <a:rPr lang="en-US" b="1" dirty="0" smtClean="0">
                <a:solidFill>
                  <a:srgbClr val="FF0000"/>
                </a:solidFill>
                <a:sym typeface="Symbol"/>
              </a:rPr>
              <a:t>R o   R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If R = 0, the L (R) = {0} but L (R o) = 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400" dirty="0" smtClean="0"/>
              <a:t>REs are useful tools in the design of compilers for programming languages. </a:t>
            </a:r>
          </a:p>
          <a:p>
            <a:pPr algn="just"/>
            <a:r>
              <a:rPr lang="en-US" sz="3400" dirty="0" smtClean="0"/>
              <a:t>Elemental objects in a programming language, called </a:t>
            </a:r>
            <a:r>
              <a:rPr lang="en-US" sz="3400" i="1" dirty="0" smtClean="0">
                <a:solidFill>
                  <a:srgbClr val="FF0000"/>
                </a:solidFill>
              </a:rPr>
              <a:t>tokens</a:t>
            </a:r>
            <a:r>
              <a:rPr lang="en-US" sz="3400" dirty="0" smtClean="0"/>
              <a:t>, such as the variable names and constants, may be described with RE.</a:t>
            </a:r>
          </a:p>
          <a:p>
            <a:pPr algn="just"/>
            <a:r>
              <a:rPr lang="en-US" sz="4000" dirty="0" smtClean="0"/>
              <a:t>A numerical constant that may include a fractional part and/or a sign may be described as a member of the language</a:t>
            </a:r>
          </a:p>
          <a:p>
            <a:pPr algn="just"/>
            <a:r>
              <a:rPr lang="en-US" sz="4000" b="1" dirty="0" smtClean="0">
                <a:solidFill>
                  <a:srgbClr val="FF0000"/>
                </a:solidFill>
              </a:rPr>
              <a:t>{+, -, </a:t>
            </a:r>
            <a:r>
              <a:rPr lang="en-US" sz="4000" b="1" dirty="0" smtClean="0">
                <a:solidFill>
                  <a:srgbClr val="FF0000"/>
                </a:solidFill>
                <a:sym typeface="Symbol"/>
              </a:rPr>
              <a:t></a:t>
            </a:r>
            <a:r>
              <a:rPr lang="en-US" sz="4000" b="1" dirty="0" smtClean="0">
                <a:solidFill>
                  <a:srgbClr val="FF0000"/>
                </a:solidFill>
              </a:rPr>
              <a:t>} {D </a:t>
            </a:r>
            <a:r>
              <a:rPr lang="en-US" sz="4000" b="1" dirty="0" err="1" smtClean="0">
                <a:solidFill>
                  <a:srgbClr val="FF0000"/>
                </a:solidFill>
              </a:rPr>
              <a:t>D</a:t>
            </a:r>
            <a:r>
              <a:rPr lang="en-US" sz="4000" b="1" dirty="0" smtClean="0">
                <a:solidFill>
                  <a:srgbClr val="FF0000"/>
                </a:solidFill>
              </a:rPr>
              <a:t>* </a:t>
            </a:r>
            <a:r>
              <a:rPr lang="en-US" sz="4600" b="1" dirty="0" smtClean="0">
                <a:solidFill>
                  <a:srgbClr val="FF0000"/>
                </a:solidFill>
              </a:rPr>
              <a:t>.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0000CC"/>
                </a:solidFill>
              </a:rPr>
              <a:t>U</a:t>
            </a:r>
            <a:r>
              <a:rPr lang="en-US" sz="4000" b="1" dirty="0" smtClean="0">
                <a:solidFill>
                  <a:srgbClr val="FF0000"/>
                </a:solidFill>
              </a:rPr>
              <a:t> D </a:t>
            </a:r>
            <a:r>
              <a:rPr lang="en-US" sz="4000" b="1" dirty="0" err="1" smtClean="0">
                <a:solidFill>
                  <a:srgbClr val="FF0000"/>
                </a:solidFill>
              </a:rPr>
              <a:t>D</a:t>
            </a:r>
            <a:r>
              <a:rPr lang="en-US" sz="4000" b="1" dirty="0" smtClean="0">
                <a:solidFill>
                  <a:srgbClr val="FF0000"/>
                </a:solidFill>
              </a:rPr>
              <a:t>* . D* </a:t>
            </a:r>
            <a:r>
              <a:rPr lang="en-US" sz="4000" b="1" dirty="0" smtClean="0">
                <a:solidFill>
                  <a:srgbClr val="0000CC"/>
                </a:solidFill>
              </a:rPr>
              <a:t>U</a:t>
            </a:r>
            <a:r>
              <a:rPr lang="en-US" sz="4000" b="1" dirty="0" smtClean="0">
                <a:solidFill>
                  <a:srgbClr val="FF0000"/>
                </a:solidFill>
              </a:rPr>
              <a:t> D* . D </a:t>
            </a:r>
            <a:r>
              <a:rPr lang="en-US" sz="4000" b="1" dirty="0" err="1" smtClean="0">
                <a:solidFill>
                  <a:srgbClr val="FF0000"/>
                </a:solidFill>
              </a:rPr>
              <a:t>D</a:t>
            </a:r>
            <a:r>
              <a:rPr lang="en-US" sz="4000" b="1" dirty="0" smtClean="0">
                <a:solidFill>
                  <a:srgbClr val="FF0000"/>
                </a:solidFill>
              </a:rPr>
              <a:t>*}</a:t>
            </a:r>
          </a:p>
          <a:p>
            <a:pPr algn="just"/>
            <a:r>
              <a:rPr lang="en-US" dirty="0" smtClean="0"/>
              <a:t>Where, </a:t>
            </a:r>
            <a:r>
              <a:rPr lang="en-US" sz="4000" dirty="0" smtClean="0">
                <a:solidFill>
                  <a:srgbClr val="0000CC"/>
                </a:solidFill>
              </a:rPr>
              <a:t>D = {0, 1, 2, 3, 4, 5, 6, 7, 8, 9}</a:t>
            </a:r>
            <a:endParaRPr lang="en-US" dirty="0" smtClean="0">
              <a:solidFill>
                <a:srgbClr val="0000CC"/>
              </a:solidFill>
            </a:endParaRPr>
          </a:p>
          <a:p>
            <a:pPr algn="just"/>
            <a:r>
              <a:rPr lang="en-US" sz="4000" b="1" dirty="0" smtClean="0"/>
              <a:t>Expressions</a:t>
            </a:r>
            <a:r>
              <a:rPr lang="en-US" sz="4000" dirty="0" smtClean="0"/>
              <a:t>: </a:t>
            </a:r>
            <a:r>
              <a:rPr lang="en-US" sz="4000" b="1" dirty="0" smtClean="0">
                <a:solidFill>
                  <a:srgbClr val="0000CC"/>
                </a:solidFill>
              </a:rPr>
              <a:t>72, 3.14159, + 7. , and -.01</a:t>
            </a:r>
          </a:p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Once the syntax of the tokens have been described with the REs, automatic systems can generate the lexical analyzer, the part of a compiler that initially processes the input program.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Theorem 1: The class of regular languages is closed under the union operation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Proof Idea:</a:t>
            </a:r>
          </a:p>
          <a:p>
            <a:r>
              <a:rPr lang="en-US" b="1" dirty="0" smtClean="0"/>
              <a:t>Regular languages A</a:t>
            </a:r>
            <a:r>
              <a:rPr lang="en-US" b="1" baseline="-25000" dirty="0" smtClean="0"/>
              <a:t>1</a:t>
            </a:r>
            <a:r>
              <a:rPr lang="en-US" b="1" dirty="0" smtClean="0"/>
              <a:t> and A</a:t>
            </a:r>
            <a:r>
              <a:rPr lang="en-US" b="1" baseline="-25000" dirty="0" smtClean="0"/>
              <a:t>2</a:t>
            </a:r>
          </a:p>
          <a:p>
            <a:r>
              <a:rPr lang="en-US" b="1" dirty="0" smtClean="0"/>
              <a:t>Prove that </a:t>
            </a:r>
            <a:r>
              <a:rPr lang="en-US" b="1" dirty="0" smtClean="0">
                <a:solidFill>
                  <a:srgbClr val="002060"/>
                </a:solidFill>
              </a:rPr>
              <a:t>A</a:t>
            </a:r>
            <a:r>
              <a:rPr lang="en-US" b="1" baseline="-25000" dirty="0" smtClean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 U A</a:t>
            </a:r>
            <a:r>
              <a:rPr lang="en-US" b="1" baseline="-25000" dirty="0" smtClean="0">
                <a:solidFill>
                  <a:srgbClr val="002060"/>
                </a:solidFill>
              </a:rPr>
              <a:t>2</a:t>
            </a:r>
            <a:r>
              <a:rPr lang="en-US" b="1" dirty="0" smtClean="0"/>
              <a:t> is regular</a:t>
            </a:r>
          </a:p>
          <a:p>
            <a:r>
              <a:rPr lang="en-US" b="1" dirty="0" smtClean="0"/>
              <a:t>Take two NFAs N</a:t>
            </a:r>
            <a:r>
              <a:rPr lang="en-US" b="1" baseline="-25000" dirty="0" smtClean="0"/>
              <a:t>1</a:t>
            </a:r>
            <a:r>
              <a:rPr lang="en-US" b="1" dirty="0" smtClean="0"/>
              <a:t> &amp; N</a:t>
            </a:r>
            <a:r>
              <a:rPr lang="en-US" b="1" baseline="-25000" dirty="0" smtClean="0"/>
              <a:t>2</a:t>
            </a:r>
            <a:r>
              <a:rPr lang="en-US" b="1" dirty="0" smtClean="0"/>
              <a:t> for A</a:t>
            </a:r>
            <a:r>
              <a:rPr lang="en-US" b="1" baseline="-25000" dirty="0" smtClean="0"/>
              <a:t>1</a:t>
            </a:r>
            <a:r>
              <a:rPr lang="en-US" b="1" dirty="0" smtClean="0"/>
              <a:t> &amp; A</a:t>
            </a:r>
            <a:r>
              <a:rPr lang="en-US" b="1" baseline="-25000" dirty="0" smtClean="0"/>
              <a:t>2</a:t>
            </a:r>
            <a:r>
              <a:rPr lang="en-US" b="1" dirty="0" smtClean="0"/>
              <a:t> and combined them into one new NFA, N</a:t>
            </a:r>
          </a:p>
          <a:p>
            <a:r>
              <a:rPr lang="en-US" b="1" dirty="0" smtClean="0"/>
              <a:t>Machine N must accept its input if either N</a:t>
            </a:r>
            <a:r>
              <a:rPr lang="en-US" b="1" baseline="-25000" dirty="0" smtClean="0"/>
              <a:t>1 </a:t>
            </a:r>
            <a:r>
              <a:rPr lang="en-US" b="1" dirty="0" smtClean="0"/>
              <a:t>or N</a:t>
            </a:r>
            <a:r>
              <a:rPr lang="en-US" b="1" baseline="-25000" dirty="0" smtClean="0"/>
              <a:t>2</a:t>
            </a:r>
            <a:r>
              <a:rPr lang="en-US" b="1" dirty="0" smtClean="0"/>
              <a:t> accepts this input</a:t>
            </a:r>
          </a:p>
          <a:p>
            <a:r>
              <a:rPr lang="en-US" b="1" dirty="0" smtClean="0"/>
              <a:t>The new machine has a new state that branches to the start states of the old machines with </a:t>
            </a:r>
            <a:r>
              <a:rPr lang="en-US" b="1" dirty="0" smtClean="0">
                <a:sym typeface="Symbol"/>
              </a:rPr>
              <a:t></a:t>
            </a:r>
            <a:r>
              <a:rPr lang="en-US" b="1" dirty="0" smtClean="0"/>
              <a:t>arrows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Construction of NFA N to recognize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 U A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P5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9300" y="2026920"/>
            <a:ext cx="5802412" cy="429768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9033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Proof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= (Q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, </a:t>
            </a:r>
            <a:r>
              <a:rPr lang="en-US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, q</a:t>
            </a:r>
            <a:r>
              <a:rPr lang="en-US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, F</a:t>
            </a:r>
            <a:r>
              <a:rPr lang="en-US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dirty="0" smtClean="0">
                <a:sym typeface="Symbol"/>
              </a:rPr>
              <a:t> recognize 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N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 = (Q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dirty="0" smtClean="0">
                <a:solidFill>
                  <a:srgbClr val="0000CC"/>
                </a:solidFill>
                <a:sym typeface="Symbol"/>
              </a:rPr>
              <a:t>, </a:t>
            </a:r>
            <a:r>
              <a:rPr lang="en-US" baseline="-25000" dirty="0" smtClean="0">
                <a:solidFill>
                  <a:srgbClr val="0000CC"/>
                </a:solidFill>
                <a:sym typeface="Symbol"/>
              </a:rPr>
              <a:t>2</a:t>
            </a:r>
            <a:r>
              <a:rPr lang="en-US" dirty="0" smtClean="0">
                <a:solidFill>
                  <a:srgbClr val="0000CC"/>
                </a:solidFill>
                <a:sym typeface="Symbol"/>
              </a:rPr>
              <a:t>, q</a:t>
            </a:r>
            <a:r>
              <a:rPr lang="en-US" baseline="-25000" dirty="0" smtClean="0">
                <a:solidFill>
                  <a:srgbClr val="0000CC"/>
                </a:solidFill>
                <a:sym typeface="Symbol"/>
              </a:rPr>
              <a:t>2</a:t>
            </a:r>
            <a:r>
              <a:rPr lang="en-US" dirty="0" smtClean="0">
                <a:solidFill>
                  <a:srgbClr val="0000CC"/>
                </a:solidFill>
                <a:sym typeface="Symbol"/>
              </a:rPr>
              <a:t>, F</a:t>
            </a:r>
            <a:r>
              <a:rPr lang="en-US" baseline="-25000" dirty="0" smtClean="0">
                <a:solidFill>
                  <a:srgbClr val="0000CC"/>
                </a:solidFill>
                <a:sym typeface="Symbol"/>
              </a:rPr>
              <a:t>2</a:t>
            </a:r>
            <a:r>
              <a:rPr lang="en-US" dirty="0" smtClean="0">
                <a:solidFill>
                  <a:srgbClr val="0000CC"/>
                </a:solidFill>
                <a:sym typeface="Symbol"/>
              </a:rPr>
              <a:t>)</a:t>
            </a:r>
            <a:r>
              <a:rPr lang="en-US" dirty="0" smtClean="0">
                <a:sym typeface="Symbol"/>
              </a:rPr>
              <a:t> recognize A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</a:t>
            </a:r>
          </a:p>
          <a:p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Construct </a:t>
            </a:r>
            <a:r>
              <a:rPr lang="en-US" dirty="0" smtClean="0">
                <a:solidFill>
                  <a:srgbClr val="990099"/>
                </a:solidFill>
              </a:rPr>
              <a:t>N = (Q, </a:t>
            </a:r>
            <a:r>
              <a:rPr lang="en-US" dirty="0" smtClean="0">
                <a:solidFill>
                  <a:srgbClr val="990099"/>
                </a:solidFill>
                <a:sym typeface="Symbol"/>
              </a:rPr>
              <a:t>, , q</a:t>
            </a:r>
            <a:r>
              <a:rPr lang="en-US" baseline="-25000" dirty="0" smtClean="0">
                <a:solidFill>
                  <a:srgbClr val="990099"/>
                </a:solidFill>
                <a:sym typeface="Symbol"/>
              </a:rPr>
              <a:t>0</a:t>
            </a:r>
            <a:r>
              <a:rPr lang="en-US" dirty="0" smtClean="0">
                <a:solidFill>
                  <a:srgbClr val="990099"/>
                </a:solidFill>
                <a:sym typeface="Symbol"/>
              </a:rPr>
              <a:t>, F)</a:t>
            </a:r>
            <a:r>
              <a:rPr lang="en-US" dirty="0" smtClean="0">
                <a:sym typeface="Symbol"/>
              </a:rPr>
              <a:t> recognize 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A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U A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2</a:t>
            </a:r>
          </a:p>
          <a:p>
            <a:pPr>
              <a:buNone/>
            </a:pPr>
            <a:endParaRPr lang="en-US" b="1" baseline="-25000" dirty="0" smtClean="0">
              <a:solidFill>
                <a:srgbClr val="990099"/>
              </a:solidFill>
              <a:sym typeface="Symbol"/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990099"/>
                </a:solidFill>
                <a:sym typeface="Symbol"/>
              </a:rPr>
              <a:t>Q = {q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0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} U Q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 U Q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2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The states of N are all the states of N</a:t>
            </a:r>
            <a:r>
              <a:rPr lang="en-US" b="1" baseline="-25000" dirty="0" smtClean="0">
                <a:sym typeface="Symbol"/>
              </a:rPr>
              <a:t>1</a:t>
            </a:r>
            <a:r>
              <a:rPr lang="en-US" b="1" dirty="0" smtClean="0">
                <a:sym typeface="Symbol"/>
              </a:rPr>
              <a:t> &amp; N</a:t>
            </a:r>
            <a:r>
              <a:rPr lang="en-US" b="1" baseline="-25000" dirty="0" smtClean="0">
                <a:sym typeface="Symbol"/>
              </a:rPr>
              <a:t>2</a:t>
            </a:r>
            <a:r>
              <a:rPr lang="en-US" b="1" dirty="0" smtClean="0">
                <a:sym typeface="Symbol"/>
              </a:rPr>
              <a:t>, with the addition of a new start state q</a:t>
            </a:r>
            <a:r>
              <a:rPr lang="en-US" b="1" baseline="-25000" dirty="0" smtClean="0">
                <a:sym typeface="Symbol"/>
              </a:rPr>
              <a:t>0</a:t>
            </a:r>
            <a:r>
              <a:rPr lang="en-US" b="1" dirty="0" smtClean="0">
                <a:sym typeface="Symbol"/>
              </a:rPr>
              <a:t>.</a:t>
            </a:r>
          </a:p>
          <a:p>
            <a:pPr marL="514350" indent="-514350">
              <a:buNone/>
            </a:pPr>
            <a:endParaRPr lang="en-US" b="1" dirty="0" smtClean="0">
              <a:sym typeface="Symbol"/>
            </a:endParaRPr>
          </a:p>
          <a:p>
            <a:pPr marL="514350" indent="-514350">
              <a:buNone/>
            </a:pPr>
            <a:r>
              <a:rPr lang="en-US" sz="3600" b="1" dirty="0" smtClean="0">
                <a:sym typeface="Symbol"/>
              </a:rPr>
              <a:t>2. The state q</a:t>
            </a:r>
            <a:r>
              <a:rPr lang="en-US" sz="3600" b="1" baseline="-25000" dirty="0" smtClean="0">
                <a:sym typeface="Symbol"/>
              </a:rPr>
              <a:t>0</a:t>
            </a:r>
            <a:r>
              <a:rPr lang="en-US" sz="3600" b="1" dirty="0" smtClean="0">
                <a:sym typeface="Symbol"/>
              </a:rPr>
              <a:t> is the start state of N.</a:t>
            </a:r>
          </a:p>
          <a:p>
            <a:pPr marL="514350" indent="-514350">
              <a:buNone/>
            </a:pPr>
            <a:endParaRPr lang="en-US" b="1" dirty="0" smtClean="0">
              <a:sym typeface="Symbol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447800"/>
            <a:ext cx="853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None/>
            </a:pPr>
            <a:r>
              <a:rPr lang="en-US" sz="3200" b="1" dirty="0" smtClean="0">
                <a:sym typeface="Symbol"/>
              </a:rPr>
              <a:t>3. The accept states </a:t>
            </a:r>
            <a:r>
              <a:rPr lang="en-US" sz="3200" b="1" dirty="0" smtClean="0">
                <a:solidFill>
                  <a:srgbClr val="0000CC"/>
                </a:solidFill>
                <a:sym typeface="Symbol"/>
              </a:rPr>
              <a:t>F = F</a:t>
            </a:r>
            <a:r>
              <a:rPr lang="en-US" sz="3200" b="1" baseline="-25000" dirty="0" smtClean="0">
                <a:solidFill>
                  <a:srgbClr val="0000CC"/>
                </a:solidFill>
                <a:sym typeface="Symbol"/>
              </a:rPr>
              <a:t>1</a:t>
            </a:r>
            <a:r>
              <a:rPr lang="en-US" sz="3200" b="1" dirty="0" smtClean="0">
                <a:solidFill>
                  <a:srgbClr val="0000CC"/>
                </a:solidFill>
                <a:sym typeface="Symbol"/>
              </a:rPr>
              <a:t> U F</a:t>
            </a:r>
            <a:r>
              <a:rPr lang="en-US" sz="3200" b="1" baseline="-25000" dirty="0" smtClean="0">
                <a:solidFill>
                  <a:srgbClr val="0000CC"/>
                </a:solidFill>
                <a:sym typeface="Symbol"/>
              </a:rPr>
              <a:t>2</a:t>
            </a:r>
            <a:r>
              <a:rPr lang="en-US" sz="3200" b="1" dirty="0" smtClean="0">
                <a:sym typeface="Symbol"/>
              </a:rPr>
              <a:t>.</a:t>
            </a:r>
          </a:p>
          <a:p>
            <a:pPr marL="514350" indent="-514350">
              <a:buNone/>
            </a:pPr>
            <a:r>
              <a:rPr lang="en-US" sz="3200" b="1" dirty="0" smtClean="0">
                <a:sym typeface="Symbol"/>
              </a:rPr>
              <a:t>The accept states of N are all the accept states of N</a:t>
            </a:r>
            <a:r>
              <a:rPr lang="en-US" sz="3200" b="1" baseline="-25000" dirty="0" smtClean="0">
                <a:sym typeface="Symbol"/>
              </a:rPr>
              <a:t>1</a:t>
            </a:r>
            <a:r>
              <a:rPr lang="en-US" sz="3200" b="1" dirty="0" smtClean="0">
                <a:sym typeface="Symbol"/>
              </a:rPr>
              <a:t> &amp; N</a:t>
            </a:r>
            <a:r>
              <a:rPr lang="en-US" sz="3200" b="1" baseline="-25000" dirty="0" smtClean="0">
                <a:sym typeface="Symbol"/>
              </a:rPr>
              <a:t>2</a:t>
            </a:r>
            <a:r>
              <a:rPr lang="en-US" sz="3200" b="1" dirty="0" smtClean="0">
                <a:sym typeface="Symbol"/>
              </a:rPr>
              <a:t>. That way N accepts if either N</a:t>
            </a:r>
            <a:r>
              <a:rPr lang="en-US" sz="3200" b="1" baseline="-25000" dirty="0" smtClean="0">
                <a:sym typeface="Symbol"/>
              </a:rPr>
              <a:t>1</a:t>
            </a:r>
            <a:r>
              <a:rPr lang="en-US" sz="3200" b="1" dirty="0" smtClean="0">
                <a:sym typeface="Symbol"/>
              </a:rPr>
              <a:t> accepts or N</a:t>
            </a:r>
            <a:r>
              <a:rPr lang="en-US" sz="3200" b="1" baseline="-25000" dirty="0" smtClean="0">
                <a:sym typeface="Symbol"/>
              </a:rPr>
              <a:t>2</a:t>
            </a:r>
            <a:r>
              <a:rPr lang="en-US" sz="3200" b="1" dirty="0" smtClean="0">
                <a:sym typeface="Symbol"/>
              </a:rPr>
              <a:t> accepts.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4. Define  so that for any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qQ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&amp; any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a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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81200" y="4876800"/>
          <a:ext cx="5410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3568680" imgH="1193760" progId="Equation.3">
                  <p:embed/>
                </p:oleObj>
              </mc:Choice>
              <mc:Fallback>
                <p:oleObj name="Equation" r:id="rId3" imgW="3568680" imgH="1193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6800"/>
                        <a:ext cx="5410200" cy="1676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CC"/>
                </a:solidFill>
              </a:rPr>
              <a:t>Theorem 2: The class of regular languages is closed under the concatenation operation</a:t>
            </a:r>
            <a:endParaRPr lang="en-US" sz="3200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Proof Idea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Regular languages A</a:t>
            </a:r>
            <a:r>
              <a:rPr lang="en-US" b="1" baseline="-25000" dirty="0" smtClean="0"/>
              <a:t>1</a:t>
            </a:r>
            <a:r>
              <a:rPr lang="en-US" b="1" dirty="0" smtClean="0"/>
              <a:t> and A</a:t>
            </a:r>
            <a:r>
              <a:rPr lang="en-US" b="1" baseline="-25000" dirty="0" smtClean="0"/>
              <a:t>2</a:t>
            </a:r>
          </a:p>
          <a:p>
            <a:r>
              <a:rPr lang="en-US" b="1" dirty="0" smtClean="0"/>
              <a:t>Prove that </a:t>
            </a:r>
            <a:r>
              <a:rPr lang="en-US" b="1" dirty="0" smtClean="0">
                <a:solidFill>
                  <a:srgbClr val="002060"/>
                </a:solidFill>
              </a:rPr>
              <a:t>A</a:t>
            </a:r>
            <a:r>
              <a:rPr lang="en-US" b="1" baseline="-25000" dirty="0" smtClean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 o A</a:t>
            </a:r>
            <a:r>
              <a:rPr lang="en-US" b="1" baseline="-25000" dirty="0" smtClean="0">
                <a:solidFill>
                  <a:srgbClr val="002060"/>
                </a:solidFill>
              </a:rPr>
              <a:t>2</a:t>
            </a:r>
            <a:r>
              <a:rPr lang="en-US" b="1" dirty="0" smtClean="0"/>
              <a:t> is regular</a:t>
            </a:r>
          </a:p>
          <a:p>
            <a:r>
              <a:rPr lang="en-US" b="1" dirty="0" smtClean="0"/>
              <a:t>Take two NFAs,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 &amp; N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/>
              <a:t> for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 &amp; A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/>
              <a:t> and combined them into a new NFA, N</a:t>
            </a:r>
          </a:p>
          <a:p>
            <a:r>
              <a:rPr lang="en-US" b="1" dirty="0" smtClean="0"/>
              <a:t>Assign N’s start state to be the state of N</a:t>
            </a:r>
            <a:r>
              <a:rPr lang="en-US" b="1" baseline="-25000" dirty="0" smtClean="0"/>
              <a:t>1</a:t>
            </a:r>
          </a:p>
          <a:p>
            <a:r>
              <a:rPr lang="en-US" b="1" dirty="0" smtClean="0"/>
              <a:t>The accept states of N</a:t>
            </a:r>
            <a:r>
              <a:rPr lang="en-US" b="1" baseline="-25000" dirty="0" smtClean="0"/>
              <a:t>1</a:t>
            </a:r>
            <a:r>
              <a:rPr lang="en-US" b="1" dirty="0" smtClean="0"/>
              <a:t> have additional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</a:t>
            </a:r>
            <a:r>
              <a:rPr lang="en-US" b="1" dirty="0" smtClean="0">
                <a:sym typeface="Symbol"/>
              </a:rPr>
              <a:t> arrows that allow branching to N</a:t>
            </a:r>
            <a:r>
              <a:rPr lang="en-US" b="1" baseline="-25000" dirty="0" smtClean="0">
                <a:sym typeface="Symbol"/>
              </a:rPr>
              <a:t>2</a:t>
            </a:r>
            <a:r>
              <a:rPr lang="en-US" b="1" dirty="0" smtClean="0">
                <a:sym typeface="Symbol"/>
              </a:rPr>
              <a:t> whenever N</a:t>
            </a:r>
            <a:r>
              <a:rPr lang="en-US" b="1" baseline="-25000" dirty="0" smtClean="0">
                <a:sym typeface="Symbol"/>
              </a:rPr>
              <a:t>1</a:t>
            </a:r>
            <a:r>
              <a:rPr lang="en-US" b="1" dirty="0" smtClean="0">
                <a:sym typeface="Symbol"/>
              </a:rPr>
              <a:t> is in an accept state, signifying that it has found an initial piece of the input that constitutes a string in A</a:t>
            </a:r>
            <a:r>
              <a:rPr lang="en-US" b="1" baseline="-25000" dirty="0" smtClean="0">
                <a:sym typeface="Symbol"/>
              </a:rPr>
              <a:t>1</a:t>
            </a:r>
            <a:r>
              <a:rPr lang="en-US" b="1" dirty="0" smtClean="0">
                <a:sym typeface="Symbol"/>
              </a:rPr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i="1" dirty="0" smtClean="0">
                <a:solidFill>
                  <a:srgbClr val="FF0066"/>
                </a:solidFill>
              </a:rPr>
              <a:t>Regular expressions</a:t>
            </a:r>
            <a:r>
              <a:rPr lang="en-US" dirty="0" smtClean="0"/>
              <a:t>  are an algebraic way to describe languages.</a:t>
            </a:r>
          </a:p>
          <a:p>
            <a:pPr algn="just"/>
            <a:r>
              <a:rPr lang="en-US" dirty="0" smtClean="0"/>
              <a:t>They describe exactly the regular languages.</a:t>
            </a:r>
          </a:p>
          <a:p>
            <a:pPr algn="just"/>
            <a:r>
              <a:rPr lang="en-US" dirty="0" smtClean="0"/>
              <a:t>If E is a regular expression, then L(E) is the language it defines.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Application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CC"/>
                </a:solidFill>
              </a:rPr>
              <a:t>text-search, compiler design, Utilities (AWK, GREP in UNIX), modern programming languages (PERL), and text editors all provide mechanisms for the description of patterns using RE.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667000"/>
          </a:xfrm>
        </p:spPr>
        <p:txBody>
          <a:bodyPr/>
          <a:lstStyle/>
          <a:p>
            <a:r>
              <a:rPr lang="en-US" b="1" dirty="0" smtClean="0">
                <a:sym typeface="Symbol"/>
              </a:rPr>
              <a:t>The accept states of N are the accept states of N</a:t>
            </a:r>
            <a:r>
              <a:rPr lang="en-US" b="1" baseline="-25000" dirty="0" smtClean="0">
                <a:sym typeface="Symbol"/>
              </a:rPr>
              <a:t>2</a:t>
            </a:r>
            <a:r>
              <a:rPr lang="en-US" b="1" dirty="0" smtClean="0">
                <a:sym typeface="Symbol"/>
              </a:rPr>
              <a:t> only.</a:t>
            </a:r>
          </a:p>
          <a:p>
            <a:r>
              <a:rPr lang="en-US" b="1" dirty="0" smtClean="0">
                <a:sym typeface="Symbol"/>
              </a:rPr>
              <a:t>Therefore, it accepts when the input can be split into two parts, the first accepted by N</a:t>
            </a:r>
            <a:r>
              <a:rPr lang="en-US" b="1" baseline="-25000" dirty="0" smtClean="0">
                <a:sym typeface="Symbol"/>
              </a:rPr>
              <a:t>1</a:t>
            </a:r>
            <a:r>
              <a:rPr lang="en-US" b="1" dirty="0" smtClean="0">
                <a:sym typeface="Symbol"/>
              </a:rPr>
              <a:t> and the second by N</a:t>
            </a:r>
            <a:r>
              <a:rPr lang="en-US" b="1" baseline="-25000" dirty="0" smtClean="0">
                <a:sym typeface="Symbol"/>
              </a:rPr>
              <a:t>2</a:t>
            </a:r>
            <a:r>
              <a:rPr lang="en-US" b="1" dirty="0" smtClean="0">
                <a:sym typeface="Symbol"/>
              </a:rPr>
              <a:t>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6688" y="2920283"/>
            <a:ext cx="5926171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= (Q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, </a:t>
            </a:r>
            <a:r>
              <a:rPr lang="en-US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, q</a:t>
            </a:r>
            <a:r>
              <a:rPr lang="en-US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, F</a:t>
            </a:r>
            <a:r>
              <a:rPr lang="en-US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dirty="0" smtClean="0">
                <a:sym typeface="Symbol"/>
              </a:rPr>
              <a:t> recognize 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N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 = (Q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dirty="0" smtClean="0">
                <a:solidFill>
                  <a:srgbClr val="0000CC"/>
                </a:solidFill>
                <a:sym typeface="Symbol"/>
              </a:rPr>
              <a:t>, </a:t>
            </a:r>
            <a:r>
              <a:rPr lang="en-US" baseline="-25000" dirty="0" smtClean="0">
                <a:solidFill>
                  <a:srgbClr val="0000CC"/>
                </a:solidFill>
                <a:sym typeface="Symbol"/>
              </a:rPr>
              <a:t>2</a:t>
            </a:r>
            <a:r>
              <a:rPr lang="en-US" dirty="0" smtClean="0">
                <a:solidFill>
                  <a:srgbClr val="0000CC"/>
                </a:solidFill>
                <a:sym typeface="Symbol"/>
              </a:rPr>
              <a:t>, q</a:t>
            </a:r>
            <a:r>
              <a:rPr lang="en-US" baseline="-25000" dirty="0" smtClean="0">
                <a:solidFill>
                  <a:srgbClr val="0000CC"/>
                </a:solidFill>
                <a:sym typeface="Symbol"/>
              </a:rPr>
              <a:t>2</a:t>
            </a:r>
            <a:r>
              <a:rPr lang="en-US" dirty="0" smtClean="0">
                <a:solidFill>
                  <a:srgbClr val="0000CC"/>
                </a:solidFill>
                <a:sym typeface="Symbol"/>
              </a:rPr>
              <a:t>, F</a:t>
            </a:r>
            <a:r>
              <a:rPr lang="en-US" baseline="-25000" dirty="0" smtClean="0">
                <a:solidFill>
                  <a:srgbClr val="0000CC"/>
                </a:solidFill>
                <a:sym typeface="Symbol"/>
              </a:rPr>
              <a:t>2</a:t>
            </a:r>
            <a:r>
              <a:rPr lang="en-US" dirty="0" smtClean="0">
                <a:solidFill>
                  <a:srgbClr val="0000CC"/>
                </a:solidFill>
                <a:sym typeface="Symbol"/>
              </a:rPr>
              <a:t>)</a:t>
            </a:r>
            <a:r>
              <a:rPr lang="en-US" dirty="0" smtClean="0">
                <a:sym typeface="Symbol"/>
              </a:rPr>
              <a:t> recognize A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</a:t>
            </a:r>
          </a:p>
          <a:p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Construct </a:t>
            </a:r>
            <a:r>
              <a:rPr lang="en-US" dirty="0" smtClean="0">
                <a:solidFill>
                  <a:srgbClr val="990099"/>
                </a:solidFill>
              </a:rPr>
              <a:t>N = (Q, </a:t>
            </a:r>
            <a:r>
              <a:rPr lang="en-US" dirty="0" smtClean="0">
                <a:solidFill>
                  <a:srgbClr val="990099"/>
                </a:solidFill>
                <a:sym typeface="Symbol"/>
              </a:rPr>
              <a:t>, , q</a:t>
            </a:r>
            <a:r>
              <a:rPr lang="en-US" baseline="-25000" dirty="0" smtClean="0">
                <a:solidFill>
                  <a:srgbClr val="990099"/>
                </a:solidFill>
                <a:sym typeface="Symbol"/>
              </a:rPr>
              <a:t>1</a:t>
            </a:r>
            <a:r>
              <a:rPr lang="en-US" dirty="0" smtClean="0">
                <a:solidFill>
                  <a:srgbClr val="990099"/>
                </a:solidFill>
                <a:sym typeface="Symbol"/>
              </a:rPr>
              <a:t>, F</a:t>
            </a:r>
            <a:r>
              <a:rPr lang="en-US" baseline="-25000" dirty="0" smtClean="0">
                <a:solidFill>
                  <a:srgbClr val="990099"/>
                </a:solidFill>
                <a:sym typeface="Symbol"/>
              </a:rPr>
              <a:t>2</a:t>
            </a:r>
            <a:r>
              <a:rPr lang="en-US" dirty="0" smtClean="0">
                <a:solidFill>
                  <a:srgbClr val="990099"/>
                </a:solidFill>
                <a:sym typeface="Symbol"/>
              </a:rPr>
              <a:t>)</a:t>
            </a:r>
            <a:r>
              <a:rPr lang="en-US" dirty="0" smtClean="0">
                <a:sym typeface="Symbol"/>
              </a:rPr>
              <a:t> recognize 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A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o A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2</a:t>
            </a:r>
          </a:p>
          <a:p>
            <a:pPr>
              <a:buNone/>
            </a:pPr>
            <a:endParaRPr lang="en-US" b="1" baseline="-25000" dirty="0" smtClean="0">
              <a:solidFill>
                <a:srgbClr val="990099"/>
              </a:solidFill>
              <a:sym typeface="Symbol"/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990099"/>
                </a:solidFill>
                <a:sym typeface="Symbol"/>
              </a:rPr>
              <a:t>Q = Q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 U Q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2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The states of N are all the states of N</a:t>
            </a:r>
            <a:r>
              <a:rPr lang="en-US" b="1" baseline="-25000" dirty="0" smtClean="0">
                <a:sym typeface="Symbol"/>
              </a:rPr>
              <a:t>1</a:t>
            </a:r>
            <a:r>
              <a:rPr lang="en-US" b="1" dirty="0" smtClean="0">
                <a:sym typeface="Symbol"/>
              </a:rPr>
              <a:t> &amp; N</a:t>
            </a:r>
            <a:r>
              <a:rPr lang="en-US" b="1" baseline="-25000" dirty="0" smtClean="0">
                <a:sym typeface="Symbol"/>
              </a:rPr>
              <a:t>2</a:t>
            </a:r>
            <a:r>
              <a:rPr lang="en-US" b="1" dirty="0" smtClean="0">
                <a:sym typeface="Symbol"/>
              </a:rPr>
              <a:t>, </a:t>
            </a:r>
          </a:p>
          <a:p>
            <a:pPr marL="514350" indent="-514350">
              <a:buNone/>
            </a:pPr>
            <a:endParaRPr lang="en-US" b="1" dirty="0" smtClean="0">
              <a:sym typeface="Symbol"/>
            </a:endParaRPr>
          </a:p>
          <a:p>
            <a:pPr marL="514350" indent="-514350">
              <a:buNone/>
            </a:pPr>
            <a:r>
              <a:rPr lang="en-US" sz="3600" b="1" dirty="0" smtClean="0">
                <a:sym typeface="Symbol"/>
              </a:rPr>
              <a:t>2. The state q</a:t>
            </a:r>
            <a:r>
              <a:rPr lang="en-US" sz="3600" b="1" baseline="-25000" dirty="0" smtClean="0">
                <a:sym typeface="Symbol"/>
              </a:rPr>
              <a:t>1</a:t>
            </a:r>
            <a:r>
              <a:rPr lang="en-US" sz="3600" b="1" dirty="0" smtClean="0">
                <a:sym typeface="Symbol"/>
              </a:rPr>
              <a:t> is the same as the start state of N</a:t>
            </a:r>
            <a:r>
              <a:rPr lang="en-US" sz="3600" b="1" baseline="-25000" dirty="0" smtClean="0">
                <a:sym typeface="Symbol"/>
              </a:rPr>
              <a:t>1</a:t>
            </a:r>
            <a:r>
              <a:rPr lang="en-US" sz="3600" b="1" dirty="0" smtClean="0">
                <a:sym typeface="Symbol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3. The accept states </a:t>
            </a:r>
            <a:r>
              <a:rPr lang="en-US" b="1" dirty="0" smtClean="0">
                <a:solidFill>
                  <a:srgbClr val="0000CC"/>
                </a:solidFill>
                <a:sym typeface="Symbol"/>
              </a:rPr>
              <a:t>F</a:t>
            </a:r>
            <a:r>
              <a:rPr lang="en-US" b="1" baseline="-25000" dirty="0" smtClean="0">
                <a:solidFill>
                  <a:srgbClr val="0000CC"/>
                </a:solidFill>
                <a:sym typeface="Symbol"/>
              </a:rPr>
              <a:t>2</a:t>
            </a:r>
            <a:r>
              <a:rPr lang="en-US" b="1" dirty="0" smtClean="0">
                <a:solidFill>
                  <a:srgbClr val="0000CC"/>
                </a:solidFill>
                <a:sym typeface="Symbol"/>
              </a:rPr>
              <a:t> are the same as the accept state of N</a:t>
            </a:r>
            <a:r>
              <a:rPr lang="en-US" b="1" baseline="-25000" dirty="0" smtClean="0">
                <a:solidFill>
                  <a:srgbClr val="0000CC"/>
                </a:solidFill>
                <a:sym typeface="Symbol"/>
              </a:rPr>
              <a:t>2</a:t>
            </a:r>
            <a:r>
              <a:rPr lang="en-US" b="1" dirty="0" smtClean="0">
                <a:sym typeface="Symbol"/>
              </a:rPr>
              <a:t>.</a:t>
            </a:r>
          </a:p>
          <a:p>
            <a:pPr marL="514350" lvl="0" indent="-514350">
              <a:buNone/>
              <a:defRPr/>
            </a:pPr>
            <a:r>
              <a:rPr lang="en-US" b="1" dirty="0" smtClean="0">
                <a:sym typeface="Symbol"/>
              </a:rPr>
              <a:t>4. Define  so that for any </a:t>
            </a:r>
            <a:r>
              <a:rPr lang="en-US" b="1" dirty="0" err="1" smtClean="0">
                <a:solidFill>
                  <a:srgbClr val="0000CC"/>
                </a:solidFill>
                <a:sym typeface="Symbol"/>
              </a:rPr>
              <a:t>qQ</a:t>
            </a:r>
            <a:r>
              <a:rPr lang="en-US" b="1" dirty="0" smtClean="0">
                <a:sym typeface="Symbol"/>
              </a:rPr>
              <a:t> &amp; any </a:t>
            </a:r>
            <a:r>
              <a:rPr lang="en-US" b="1" dirty="0" smtClean="0">
                <a:solidFill>
                  <a:srgbClr val="0000CC"/>
                </a:solidFill>
                <a:sym typeface="Symbol"/>
              </a:rPr>
              <a:t>a</a:t>
            </a:r>
            <a:r>
              <a:rPr lang="en-US" b="1" baseline="-25000" dirty="0" smtClean="0">
                <a:solidFill>
                  <a:srgbClr val="0000CC"/>
                </a:solidFill>
                <a:sym typeface="Symbol"/>
              </a:rPr>
              <a:t></a:t>
            </a:r>
          </a:p>
          <a:p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81138" y="4191000"/>
          <a:ext cx="641191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4228920" imgH="1193760" progId="Equation.3">
                  <p:embed/>
                </p:oleObj>
              </mc:Choice>
              <mc:Fallback>
                <p:oleObj name="Equation" r:id="rId3" imgW="4228920" imgH="1193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4191000"/>
                        <a:ext cx="6411912" cy="1676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Theorem 3: The class of regular languages is closed under the star operation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Proof Idea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Regular languages A</a:t>
            </a:r>
            <a:r>
              <a:rPr lang="en-US" b="1" baseline="-25000" dirty="0" smtClean="0"/>
              <a:t>1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Prove that </a:t>
            </a:r>
            <a:r>
              <a:rPr lang="en-US" b="1" dirty="0" smtClean="0">
                <a:solidFill>
                  <a:srgbClr val="002060"/>
                </a:solidFill>
              </a:rPr>
              <a:t>A</a:t>
            </a:r>
            <a:r>
              <a:rPr lang="en-US" b="1" baseline="-25000" dirty="0" smtClean="0">
                <a:solidFill>
                  <a:srgbClr val="002060"/>
                </a:solidFill>
              </a:rPr>
              <a:t>1</a:t>
            </a:r>
            <a:r>
              <a:rPr lang="en-US" b="1" baseline="30000" dirty="0" smtClean="0">
                <a:solidFill>
                  <a:srgbClr val="002060"/>
                </a:solidFill>
              </a:rPr>
              <a:t>*</a:t>
            </a:r>
            <a:r>
              <a:rPr lang="en-US" b="1" dirty="0" smtClean="0">
                <a:solidFill>
                  <a:srgbClr val="002060"/>
                </a:solidFill>
              </a:rPr>
              <a:t> also is regular</a:t>
            </a:r>
            <a:endParaRPr lang="en-US" b="1" dirty="0" smtClean="0"/>
          </a:p>
          <a:p>
            <a:r>
              <a:rPr lang="en-US" b="1" dirty="0" smtClean="0"/>
              <a:t>Take an NFA, </a:t>
            </a:r>
            <a:r>
              <a:rPr lang="en-US" b="1" dirty="0" smtClean="0">
                <a:solidFill>
                  <a:srgbClr val="FF0000"/>
                </a:solidFill>
              </a:rPr>
              <a:t>N for A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and modify it to recognize </a:t>
            </a:r>
            <a:r>
              <a:rPr lang="en-US" b="1" dirty="0" smtClean="0">
                <a:solidFill>
                  <a:srgbClr val="002060"/>
                </a:solidFill>
              </a:rPr>
              <a:t>A</a:t>
            </a:r>
            <a:r>
              <a:rPr lang="en-US" b="1" baseline="-25000" dirty="0" smtClean="0">
                <a:solidFill>
                  <a:srgbClr val="002060"/>
                </a:solidFill>
              </a:rPr>
              <a:t>1</a:t>
            </a:r>
            <a:r>
              <a:rPr lang="en-US" b="1" baseline="30000" dirty="0" smtClean="0">
                <a:solidFill>
                  <a:srgbClr val="002060"/>
                </a:solidFill>
              </a:rPr>
              <a:t>* </a:t>
            </a:r>
            <a:endParaRPr lang="en-US" b="1" dirty="0" smtClean="0"/>
          </a:p>
          <a:p>
            <a:r>
              <a:rPr lang="en-US" b="1" dirty="0" smtClean="0"/>
              <a:t>Resulting NFA N will accept its input whenever it can be broken into several pieces &amp; N</a:t>
            </a:r>
            <a:r>
              <a:rPr lang="en-US" b="1" baseline="-25000" dirty="0" smtClean="0"/>
              <a:t>1</a:t>
            </a:r>
            <a:r>
              <a:rPr lang="en-US" b="1" dirty="0" smtClean="0"/>
              <a:t> accepts each piece.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24731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048000"/>
            <a:ext cx="1178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Proof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733800"/>
            <a:ext cx="8382000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Let </a:t>
            </a:r>
            <a:r>
              <a:rPr lang="en-US" sz="2800" dirty="0" smtClean="0">
                <a:solidFill>
                  <a:srgbClr val="FF0000"/>
                </a:solidFill>
              </a:rPr>
              <a:t>N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 = (Q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, </a:t>
            </a:r>
            <a:r>
              <a:rPr lang="en-US" sz="28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, q</a:t>
            </a:r>
            <a:r>
              <a:rPr lang="en-US" sz="28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, F</a:t>
            </a:r>
            <a:r>
              <a:rPr lang="en-US" sz="2800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2800" dirty="0" smtClean="0">
                <a:sym typeface="Symbol"/>
              </a:rPr>
              <a:t> recognize A</a:t>
            </a:r>
            <a:r>
              <a:rPr lang="en-US" sz="2800" baseline="-25000" dirty="0" smtClean="0">
                <a:sym typeface="Symbol"/>
              </a:rPr>
              <a:t>1</a:t>
            </a:r>
            <a:r>
              <a:rPr lang="en-US" sz="2800" dirty="0" smtClean="0">
                <a:sym typeface="Symbol"/>
              </a:rPr>
              <a:t>,</a:t>
            </a:r>
          </a:p>
          <a:p>
            <a:endParaRPr lang="en-US" sz="2800" dirty="0" smtClean="0">
              <a:sym typeface="Symbol"/>
            </a:endParaRPr>
          </a:p>
          <a:p>
            <a:pPr>
              <a:buNone/>
            </a:pPr>
            <a:r>
              <a:rPr lang="en-US" sz="2800" dirty="0" smtClean="0">
                <a:sym typeface="Symbol"/>
              </a:rPr>
              <a:t>Construct </a:t>
            </a:r>
            <a:r>
              <a:rPr lang="en-US" sz="2800" dirty="0" smtClean="0">
                <a:solidFill>
                  <a:srgbClr val="990099"/>
                </a:solidFill>
              </a:rPr>
              <a:t>N = (Q, </a:t>
            </a:r>
            <a:r>
              <a:rPr lang="en-US" sz="2800" dirty="0" smtClean="0">
                <a:solidFill>
                  <a:srgbClr val="990099"/>
                </a:solidFill>
                <a:sym typeface="Symbol"/>
              </a:rPr>
              <a:t>, , q</a:t>
            </a:r>
            <a:r>
              <a:rPr lang="en-US" sz="2800" baseline="-25000" dirty="0" smtClean="0">
                <a:solidFill>
                  <a:srgbClr val="990099"/>
                </a:solidFill>
                <a:sym typeface="Symbol"/>
              </a:rPr>
              <a:t>0</a:t>
            </a:r>
            <a:r>
              <a:rPr lang="en-US" sz="2800" dirty="0" smtClean="0">
                <a:solidFill>
                  <a:srgbClr val="990099"/>
                </a:solidFill>
                <a:sym typeface="Symbol"/>
              </a:rPr>
              <a:t>, F)</a:t>
            </a:r>
            <a:r>
              <a:rPr lang="en-US" sz="2800" dirty="0" smtClean="0">
                <a:sym typeface="Symbol"/>
              </a:rPr>
              <a:t> recognize </a:t>
            </a:r>
            <a:r>
              <a:rPr lang="en-US" sz="2800" b="1" dirty="0" smtClean="0">
                <a:solidFill>
                  <a:srgbClr val="990099"/>
                </a:solidFill>
                <a:sym typeface="Symbol"/>
              </a:rPr>
              <a:t>A</a:t>
            </a:r>
            <a:r>
              <a:rPr lang="en-US" sz="2800" b="1" baseline="-25000" dirty="0" smtClean="0">
                <a:solidFill>
                  <a:srgbClr val="990099"/>
                </a:solidFill>
                <a:sym typeface="Symbol"/>
              </a:rPr>
              <a:t>1</a:t>
            </a:r>
            <a:r>
              <a:rPr lang="en-US" sz="2800" b="1" baseline="30000" dirty="0" smtClean="0">
                <a:solidFill>
                  <a:srgbClr val="990099"/>
                </a:solidFill>
                <a:sym typeface="Symbol"/>
              </a:rPr>
              <a:t>*</a:t>
            </a:r>
          </a:p>
          <a:p>
            <a:pPr>
              <a:buNone/>
            </a:pPr>
            <a:endParaRPr lang="en-US" sz="2800" b="1" baseline="-25000" dirty="0" smtClean="0">
              <a:solidFill>
                <a:srgbClr val="990099"/>
              </a:solidFill>
              <a:sym typeface="Symbol"/>
            </a:endParaRP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990099"/>
                </a:solidFill>
                <a:sym typeface="Symbol"/>
              </a:rPr>
              <a:t>Q = {q</a:t>
            </a:r>
            <a:r>
              <a:rPr lang="en-US" sz="2800" b="1" baseline="-25000" dirty="0" smtClean="0">
                <a:solidFill>
                  <a:srgbClr val="990099"/>
                </a:solidFill>
                <a:sym typeface="Symbol"/>
              </a:rPr>
              <a:t>0</a:t>
            </a:r>
            <a:r>
              <a:rPr lang="en-US" sz="2800" b="1" dirty="0" smtClean="0">
                <a:solidFill>
                  <a:srgbClr val="990099"/>
                </a:solidFill>
                <a:sym typeface="Symbol"/>
              </a:rPr>
              <a:t>} U Q</a:t>
            </a:r>
            <a:r>
              <a:rPr lang="en-US" sz="2800" b="1" baseline="-25000" dirty="0" smtClean="0">
                <a:solidFill>
                  <a:srgbClr val="990099"/>
                </a:solidFill>
                <a:sym typeface="Symbol"/>
              </a:rPr>
              <a:t>1</a:t>
            </a:r>
          </a:p>
          <a:p>
            <a:pPr marL="514350" indent="-514350">
              <a:buNone/>
            </a:pPr>
            <a:r>
              <a:rPr lang="en-US" sz="2800" b="1" dirty="0" smtClean="0">
                <a:sym typeface="Symbol"/>
              </a:rPr>
              <a:t>The states of N are the states of N</a:t>
            </a:r>
            <a:r>
              <a:rPr lang="en-US" sz="2800" b="1" baseline="-25000" dirty="0" smtClean="0">
                <a:sym typeface="Symbol"/>
              </a:rPr>
              <a:t>1 </a:t>
            </a:r>
            <a:r>
              <a:rPr lang="en-US" sz="2800" b="1" dirty="0" smtClean="0">
                <a:sym typeface="Symbol"/>
              </a:rPr>
              <a:t>+ a new state </a:t>
            </a:r>
          </a:p>
          <a:p>
            <a:pPr marL="514350" indent="-514350">
              <a:buNone/>
            </a:pPr>
            <a:r>
              <a:rPr lang="en-US" sz="2800" b="1" dirty="0" smtClean="0">
                <a:sym typeface="Symbol"/>
              </a:rPr>
              <a:t>2. The state q</a:t>
            </a:r>
            <a:r>
              <a:rPr lang="en-US" sz="2800" b="1" baseline="-25000" dirty="0" smtClean="0">
                <a:sym typeface="Symbol"/>
              </a:rPr>
              <a:t>0</a:t>
            </a:r>
            <a:r>
              <a:rPr lang="en-US" sz="2800" b="1" dirty="0" smtClean="0">
                <a:sym typeface="Symbol"/>
              </a:rPr>
              <a:t> is the new start state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3. </a:t>
            </a:r>
            <a:r>
              <a:rPr lang="en-US" b="1" dirty="0" smtClean="0">
                <a:solidFill>
                  <a:srgbClr val="0000CC"/>
                </a:solidFill>
                <a:sym typeface="Symbol"/>
              </a:rPr>
              <a:t>F = {q</a:t>
            </a:r>
            <a:r>
              <a:rPr lang="en-US" b="1" baseline="-25000" dirty="0" smtClean="0">
                <a:solidFill>
                  <a:srgbClr val="0000CC"/>
                </a:solidFill>
                <a:sym typeface="Symbol"/>
              </a:rPr>
              <a:t>0</a:t>
            </a:r>
            <a:r>
              <a:rPr lang="en-US" b="1" dirty="0" smtClean="0">
                <a:solidFill>
                  <a:srgbClr val="0000CC"/>
                </a:solidFill>
                <a:sym typeface="Symbol"/>
              </a:rPr>
              <a:t>} U F</a:t>
            </a:r>
            <a:r>
              <a:rPr lang="en-US" b="1" baseline="-25000" dirty="0" smtClean="0">
                <a:solidFill>
                  <a:srgbClr val="0000CC"/>
                </a:solidFill>
                <a:sym typeface="Symbol"/>
              </a:rPr>
              <a:t>1</a:t>
            </a:r>
            <a:r>
              <a:rPr lang="en-US" b="1" dirty="0" smtClean="0">
                <a:sym typeface="Symbol"/>
              </a:rPr>
              <a:t>.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The accept states are the old accept states + the new start state</a:t>
            </a:r>
          </a:p>
          <a:p>
            <a:pPr marL="514350" lvl="0" indent="-514350">
              <a:buNone/>
              <a:defRPr/>
            </a:pPr>
            <a:r>
              <a:rPr lang="en-US" b="1" dirty="0" smtClean="0">
                <a:sym typeface="Symbol"/>
              </a:rPr>
              <a:t>4. Define  so that for any </a:t>
            </a:r>
            <a:r>
              <a:rPr lang="en-US" b="1" dirty="0" err="1" smtClean="0">
                <a:solidFill>
                  <a:srgbClr val="0000CC"/>
                </a:solidFill>
                <a:sym typeface="Symbol"/>
              </a:rPr>
              <a:t>qQ</a:t>
            </a:r>
            <a:r>
              <a:rPr lang="en-US" b="1" dirty="0" smtClean="0">
                <a:sym typeface="Symbol"/>
              </a:rPr>
              <a:t> &amp; any </a:t>
            </a:r>
            <a:r>
              <a:rPr lang="en-US" b="1" dirty="0" smtClean="0">
                <a:solidFill>
                  <a:srgbClr val="0000CC"/>
                </a:solidFill>
                <a:sym typeface="Symbol"/>
              </a:rPr>
              <a:t>a</a:t>
            </a:r>
            <a:r>
              <a:rPr lang="en-US" b="1" baseline="-25000" dirty="0" smtClean="0">
                <a:solidFill>
                  <a:srgbClr val="0000CC"/>
                </a:solidFill>
                <a:sym typeface="Symbol"/>
              </a:rPr>
              <a:t></a:t>
            </a:r>
          </a:p>
          <a:p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990600" y="3711575"/>
          <a:ext cx="7392988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3" imgW="4876560" imgH="1473120" progId="Equation.3">
                  <p:embed/>
                </p:oleObj>
              </mc:Choice>
              <mc:Fallback>
                <p:oleObj name="Equation" r:id="rId3" imgW="4876560" imgH="1473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11575"/>
                        <a:ext cx="7392988" cy="23828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with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RE and FA are equivalent in their descriptive power. </a:t>
            </a:r>
          </a:p>
          <a:p>
            <a:pPr algn="just"/>
            <a:r>
              <a:rPr lang="en-US" dirty="0" smtClean="0"/>
              <a:t>This fact is rather remarkable, because FA &amp; RE superficially appear to be rather different. </a:t>
            </a:r>
          </a:p>
          <a:p>
            <a:pPr algn="just"/>
            <a:r>
              <a:rPr lang="en-US" dirty="0" smtClean="0"/>
              <a:t>However, any RE can be converted into a FA that recognizes the language it describes, &amp; vice-versa. </a:t>
            </a:r>
          </a:p>
          <a:p>
            <a:pPr algn="just"/>
            <a:r>
              <a:rPr lang="en-US" dirty="0" smtClean="0"/>
              <a:t>Recall that a Regular language is one that is recognize by some FA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Theorem</a:t>
            </a:r>
            <a:r>
              <a:rPr lang="en-US" sz="3600" b="1" dirty="0" smtClean="0">
                <a:solidFill>
                  <a:srgbClr val="FF0000"/>
                </a:solidFill>
              </a:rPr>
              <a:t>: A language is regular if and only if some regular expression describe it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directions: 02 lemmas</a:t>
            </a:r>
          </a:p>
          <a:p>
            <a:r>
              <a:rPr lang="en-US" b="1" dirty="0" smtClean="0"/>
              <a:t>Lemma 1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CC"/>
                </a:solidFill>
              </a:rPr>
              <a:t>if a language is described by a RE, then it is regular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Proof Idea</a:t>
            </a:r>
            <a:r>
              <a:rPr lang="en-US" dirty="0" smtClean="0">
                <a:solidFill>
                  <a:srgbClr val="0000CC"/>
                </a:solidFill>
              </a:rPr>
              <a:t>: Say that we have a RE R describing some language A.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 show how to convert R into an NFA recognizing A</a:t>
            </a:r>
          </a:p>
          <a:p>
            <a:r>
              <a:rPr lang="en-US" i="1" dirty="0" smtClean="0">
                <a:solidFill>
                  <a:srgbClr val="990099"/>
                </a:solidFill>
              </a:rPr>
              <a:t>If an NFA recognizes A then A is regular.</a:t>
            </a:r>
            <a:endParaRPr lang="en-US" i="1" dirty="0">
              <a:solidFill>
                <a:srgbClr val="9900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Let’s convert R into NFA N.</a:t>
            </a:r>
          </a:p>
          <a:p>
            <a:r>
              <a:rPr lang="en-US" b="1" u="sng" dirty="0" smtClean="0">
                <a:solidFill>
                  <a:srgbClr val="C00000"/>
                </a:solidFill>
              </a:rPr>
              <a:t>Six cases: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00CC"/>
                </a:solidFill>
              </a:rPr>
              <a:t>R = a </a:t>
            </a:r>
            <a:r>
              <a:rPr lang="en-US" dirty="0" smtClean="0"/>
              <a:t>for some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 in </a:t>
            </a:r>
            <a:r>
              <a:rPr lang="en-US" dirty="0" smtClean="0">
                <a:sym typeface="Symbol"/>
              </a:rPr>
              <a:t>. Then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L (R)={a},</a:t>
            </a:r>
            <a:r>
              <a:rPr lang="en-US" dirty="0" smtClean="0">
                <a:sym typeface="Symbol"/>
              </a:rPr>
              <a:t> and the following NFA recognizes L (R)</a:t>
            </a:r>
          </a:p>
          <a:p>
            <a:pPr marL="514350" indent="-514350">
              <a:buAutoNum type="arabicPeriod"/>
            </a:pPr>
            <a:endParaRPr lang="en-US" dirty="0" smtClean="0">
              <a:sym typeface="Symbol"/>
            </a:endParaRPr>
          </a:p>
          <a:p>
            <a:pPr marL="514350" indent="-514350">
              <a:buAutoNum type="arabicPeriod"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b="1" dirty="0">
              <a:solidFill>
                <a:srgbClr val="99009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124200" y="4572000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77874" y="4559121"/>
            <a:ext cx="762000" cy="685800"/>
            <a:chOff x="4800600" y="4572000"/>
            <a:chExt cx="762000" cy="685800"/>
          </a:xfrm>
        </p:grpSpPr>
        <p:sp>
          <p:nvSpPr>
            <p:cNvPr id="5" name="Oval 4"/>
            <p:cNvSpPr/>
            <p:nvPr/>
          </p:nvSpPr>
          <p:spPr>
            <a:xfrm>
              <a:off x="4800600" y="4572000"/>
              <a:ext cx="7620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863921" y="4632960"/>
              <a:ext cx="640080" cy="5486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286000" y="4902558"/>
            <a:ext cx="838200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86200" y="4876800"/>
            <a:ext cx="1005840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4800" y="445501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990099"/>
                </a:solidFill>
              </a:rPr>
              <a:t>a</a:t>
            </a:r>
            <a:endParaRPr lang="en-US" b="1" dirty="0">
              <a:solidFill>
                <a:srgbClr val="99009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002743"/>
          </a:xfrm>
        </p:spPr>
        <p:txBody>
          <a:bodyPr>
            <a:normAutofit fontScale="92500"/>
          </a:bodyPr>
          <a:lstStyle/>
          <a:p>
            <a:pPr marL="514350" indent="-514350" algn="just">
              <a:buNone/>
            </a:pPr>
            <a:r>
              <a:rPr lang="en-US" b="1" dirty="0" smtClean="0">
                <a:solidFill>
                  <a:srgbClr val="C00000"/>
                </a:solidFill>
                <a:sym typeface="Symbol"/>
              </a:rPr>
              <a:t>Note</a:t>
            </a:r>
            <a:r>
              <a:rPr lang="en-US" dirty="0" smtClean="0">
                <a:sym typeface="Symbol"/>
              </a:rPr>
              <a:t>: this machine fits the definition of an NFA but not that of a DFA because it has some states with no exiting arrow for each possible input symbol. </a:t>
            </a:r>
          </a:p>
          <a:p>
            <a:pPr marL="514350" indent="-514350" algn="just">
              <a:buNone/>
            </a:pPr>
            <a:endParaRPr lang="en-US" sz="1400" dirty="0" smtClean="0">
              <a:sym typeface="Symbol"/>
            </a:endParaRPr>
          </a:p>
          <a:p>
            <a:pPr marL="514350" indent="-514350" algn="just">
              <a:buNone/>
            </a:pPr>
            <a:r>
              <a:rPr lang="en-US" dirty="0" smtClean="0">
                <a:sym typeface="Symbol"/>
              </a:rPr>
              <a:t>Formally, 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N = ({q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, q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2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}, , , q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, {q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2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}), </a:t>
            </a:r>
            <a:r>
              <a:rPr lang="en-US" b="1" dirty="0" smtClean="0">
                <a:sym typeface="Symbol"/>
              </a:rPr>
              <a:t>where we describe  by saying that 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 (q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, a) = {q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2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}, </a:t>
            </a:r>
          </a:p>
          <a:p>
            <a:pPr marL="514350" indent="-514350" algn="just">
              <a:buFont typeface="Symbol"/>
              <a:buChar char="d"/>
            </a:pPr>
            <a:r>
              <a:rPr lang="en-US" b="1" dirty="0" smtClean="0">
                <a:solidFill>
                  <a:srgbClr val="990099"/>
                </a:solidFill>
                <a:sym typeface="Symbol"/>
              </a:rPr>
              <a:t>(r, b) =  for r q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 or b  a</a:t>
            </a:r>
          </a:p>
          <a:p>
            <a:pPr marL="514350" indent="-514350" algn="just">
              <a:buNone/>
            </a:pPr>
            <a:r>
              <a:rPr lang="en-US" b="1" dirty="0" smtClean="0">
                <a:solidFill>
                  <a:srgbClr val="990099"/>
                </a:solidFill>
                <a:sym typeface="Symbol"/>
              </a:rPr>
              <a:t>2. R = . Then L (R) = {}, </a:t>
            </a:r>
            <a:r>
              <a:rPr lang="en-US" dirty="0" smtClean="0">
                <a:sym typeface="Symbol"/>
              </a:rPr>
              <a:t>and the following NFA recognizes L (R).</a:t>
            </a:r>
          </a:p>
          <a:p>
            <a:pPr marL="514350" indent="-514350" algn="just">
              <a:buNone/>
            </a:pPr>
            <a:endParaRPr lang="en-US" dirty="0" smtClean="0">
              <a:sym typeface="Symbol"/>
            </a:endParaRPr>
          </a:p>
          <a:p>
            <a:pPr marL="514350" indent="-514350" algn="just">
              <a:buNone/>
            </a:pPr>
            <a:r>
              <a:rPr lang="en-US" dirty="0" smtClean="0">
                <a:sym typeface="Symbol"/>
              </a:rPr>
              <a:t>Formally, 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N = ({q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}, , , q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, {q</a:t>
            </a:r>
            <a:r>
              <a:rPr lang="en-US" b="1" baseline="-25000" dirty="0" smtClean="0">
                <a:solidFill>
                  <a:srgbClr val="990099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}), </a:t>
            </a:r>
            <a:r>
              <a:rPr lang="en-US" b="1" dirty="0" smtClean="0">
                <a:sym typeface="Symbol"/>
              </a:rPr>
              <a:t>where 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 (r, b) =  for any r and b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76800" y="4455006"/>
            <a:ext cx="762000" cy="685800"/>
            <a:chOff x="4800600" y="4572000"/>
            <a:chExt cx="762000" cy="685800"/>
          </a:xfrm>
        </p:grpSpPr>
        <p:sp>
          <p:nvSpPr>
            <p:cNvPr id="5" name="Oval 4"/>
            <p:cNvSpPr/>
            <p:nvPr/>
          </p:nvSpPr>
          <p:spPr>
            <a:xfrm>
              <a:off x="4800600" y="4572000"/>
              <a:ext cx="7620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863921" y="4632960"/>
              <a:ext cx="640080" cy="5486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4038600" y="4809174"/>
            <a:ext cx="838200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(5+3) x 4</a:t>
            </a:r>
            <a:r>
              <a:rPr lang="en-US" dirty="0" smtClean="0"/>
              <a:t>     </a:t>
            </a:r>
            <a:r>
              <a:rPr lang="en-US" b="1" dirty="0" smtClean="0">
                <a:solidFill>
                  <a:srgbClr val="0000CC"/>
                </a:solidFill>
              </a:rPr>
              <a:t>[arithmetic expression]</a:t>
            </a:r>
          </a:p>
          <a:p>
            <a:pPr algn="just"/>
            <a:r>
              <a:rPr lang="en-US" b="1" dirty="0" smtClean="0"/>
              <a:t>(0 U 1) * 1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00CC"/>
                </a:solidFill>
              </a:rPr>
              <a:t>[Regular expression]</a:t>
            </a:r>
          </a:p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RE offer something that automata do not: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endParaRPr lang="en-US" b="1" dirty="0" smtClean="0">
              <a:solidFill>
                <a:srgbClr val="0000CC"/>
              </a:solidFill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00CC"/>
                </a:solidFill>
              </a:rPr>
              <a:t>A declarative way to express the strings we want to accept. Thus, RE serve as the input language for many systems that process strings.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516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 R = </a:t>
            </a:r>
            <a:r>
              <a:rPr lang="en-US" b="1" dirty="0" smtClean="0">
                <a:solidFill>
                  <a:srgbClr val="990099"/>
                </a:solidFill>
                <a:sym typeface="Symbol"/>
              </a:rPr>
              <a:t>. Then</a:t>
            </a:r>
            <a:r>
              <a:rPr lang="en-US" b="1" dirty="0" smtClean="0">
                <a:sym typeface="Symbol"/>
              </a:rPr>
              <a:t> the following NFA recognizes L (R)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R = R</a:t>
            </a:r>
            <a:r>
              <a:rPr lang="en-US" baseline="-25000" dirty="0" smtClean="0"/>
              <a:t>1</a:t>
            </a:r>
            <a:r>
              <a:rPr lang="en-US" dirty="0" smtClean="0"/>
              <a:t> U R</a:t>
            </a:r>
            <a:r>
              <a:rPr lang="en-US" baseline="-25000" dirty="0" smtClean="0"/>
              <a:t>2</a:t>
            </a:r>
          </a:p>
          <a:p>
            <a:pPr>
              <a:buNone/>
            </a:pPr>
            <a:r>
              <a:rPr lang="en-US" dirty="0" smtClean="0"/>
              <a:t>5. R = R</a:t>
            </a:r>
            <a:r>
              <a:rPr lang="en-US" baseline="-25000" dirty="0" smtClean="0"/>
              <a:t>1</a:t>
            </a:r>
            <a:r>
              <a:rPr lang="en-US" dirty="0" smtClean="0"/>
              <a:t> o R</a:t>
            </a:r>
            <a:r>
              <a:rPr lang="en-US" baseline="-25000" dirty="0" smtClean="0"/>
              <a:t>2</a:t>
            </a:r>
          </a:p>
          <a:p>
            <a:pPr>
              <a:buNone/>
            </a:pPr>
            <a:r>
              <a:rPr lang="en-US" dirty="0" smtClean="0"/>
              <a:t>6. R = R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86200" y="1524000"/>
            <a:ext cx="7620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0" y="1854558"/>
            <a:ext cx="838200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2000" y="23622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None/>
            </a:pPr>
            <a:r>
              <a:rPr lang="en-US" sz="2800" b="1" dirty="0" smtClean="0">
                <a:sym typeface="Symbol"/>
              </a:rPr>
              <a:t>Formally, </a:t>
            </a:r>
            <a:r>
              <a:rPr lang="en-US" sz="2800" b="1" dirty="0" smtClean="0">
                <a:solidFill>
                  <a:srgbClr val="990099"/>
                </a:solidFill>
                <a:sym typeface="Symbol"/>
              </a:rPr>
              <a:t>N = ({q}, , , q, {}), for any r and b </a:t>
            </a:r>
            <a:endParaRPr lang="en-US" sz="28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RE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ab</a:t>
            </a:r>
            <a:r>
              <a:rPr lang="en-US" b="1" dirty="0" smtClean="0">
                <a:solidFill>
                  <a:srgbClr val="FF0000"/>
                </a:solidFill>
              </a:rPr>
              <a:t> U a)</a:t>
            </a:r>
            <a:r>
              <a:rPr lang="en-US" b="1" baseline="30000" dirty="0" smtClean="0">
                <a:solidFill>
                  <a:srgbClr val="FF0000"/>
                </a:solidFill>
              </a:rPr>
              <a:t>* </a:t>
            </a:r>
            <a:r>
              <a:rPr lang="en-US" b="1" dirty="0" smtClean="0">
                <a:solidFill>
                  <a:srgbClr val="FF0000"/>
                </a:solidFill>
              </a:rPr>
              <a:t>to NFA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197" y="1447799"/>
            <a:ext cx="5852160" cy="5231157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1066800" y="4342326"/>
            <a:ext cx="1600200" cy="296333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57200" y="3733800"/>
            <a:ext cx="2667000" cy="533400"/>
          </a:xfrm>
          <a:prstGeom prst="arc">
            <a:avLst>
              <a:gd name="adj1" fmla="val 11044295"/>
              <a:gd name="adj2" fmla="val 108630"/>
            </a:avLst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464820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</a:t>
            </a:r>
            <a:r>
              <a:rPr lang="en-US" sz="2800" b="1" baseline="-25000" dirty="0" smtClean="0"/>
              <a:t>1</a:t>
            </a:r>
            <a:endParaRPr lang="en-US" sz="2800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67237" y="3770289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</a:t>
            </a:r>
            <a:r>
              <a:rPr lang="en-US" sz="2800" b="1" baseline="-25000" dirty="0" smtClean="0"/>
              <a:t>2</a:t>
            </a:r>
            <a:endParaRPr lang="en-US" sz="2800" b="1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362200" y="6019800"/>
            <a:ext cx="685800" cy="523220"/>
            <a:chOff x="2362200" y="6019800"/>
            <a:chExt cx="685800" cy="52322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362200" y="60198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38400" y="6019800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A</a:t>
              </a:r>
              <a:r>
                <a:rPr lang="en-US" sz="2800" b="1" baseline="30000" dirty="0" smtClean="0"/>
                <a:t>*</a:t>
              </a:r>
              <a:endParaRPr lang="en-US" sz="2800" b="1" baseline="30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Convert </a:t>
            </a:r>
            <a:r>
              <a:rPr lang="en-US" b="1" dirty="0" smtClean="0">
                <a:solidFill>
                  <a:srgbClr val="FF0000"/>
                </a:solidFill>
              </a:rPr>
              <a:t>(a U b)*</a:t>
            </a:r>
            <a:r>
              <a:rPr lang="en-US" b="1" dirty="0" err="1" smtClean="0">
                <a:solidFill>
                  <a:srgbClr val="FF0000"/>
                </a:solidFill>
              </a:rPr>
              <a:t>aba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NFA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355" y="1314714"/>
            <a:ext cx="2227478" cy="64008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8903" y="1287881"/>
            <a:ext cx="2709176" cy="64008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1070012"/>
            <a:ext cx="3044067" cy="109728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9177" y="2286000"/>
            <a:ext cx="3553200" cy="152399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02301" y="2675582"/>
            <a:ext cx="5048250" cy="90581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962400"/>
            <a:ext cx="7924800" cy="262128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b="1" dirty="0" smtClean="0">
                <a:solidFill>
                  <a:srgbClr val="FF0000"/>
                </a:solidFill>
              </a:rPr>
              <a:t>(0+1)* 1 (0+1) </a:t>
            </a:r>
            <a:r>
              <a:rPr lang="en-US" dirty="0" smtClean="0"/>
              <a:t>to an </a:t>
            </a:r>
            <a:r>
              <a:rPr lang="en-US" dirty="0" smtClean="0">
                <a:sym typeface="Symbol"/>
              </a:rPr>
              <a:t>-</a:t>
            </a:r>
            <a:r>
              <a:rPr lang="en-US" dirty="0" smtClean="0"/>
              <a:t>NFA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27241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752600"/>
            <a:ext cx="40576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05000"/>
            <a:ext cx="6438089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Following to NFA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1. (0 U 1)</a:t>
            </a:r>
            <a:r>
              <a:rPr lang="en-US" b="1" baseline="30000" dirty="0" smtClean="0">
                <a:solidFill>
                  <a:srgbClr val="FF0000"/>
                </a:solidFill>
              </a:rPr>
              <a:t>*</a:t>
            </a:r>
            <a:r>
              <a:rPr lang="en-US" b="1" dirty="0" smtClean="0">
                <a:solidFill>
                  <a:srgbClr val="FF0000"/>
                </a:solidFill>
              </a:rPr>
              <a:t> 000 (0 U 1)</a:t>
            </a:r>
            <a:r>
              <a:rPr lang="en-US" b="1" baseline="30000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2. a</a:t>
            </a:r>
            <a:r>
              <a:rPr lang="en-US" b="1" baseline="30000" dirty="0" smtClean="0">
                <a:solidFill>
                  <a:srgbClr val="0000CC"/>
                </a:solidFill>
              </a:rPr>
              <a:t>*</a:t>
            </a:r>
            <a:r>
              <a:rPr lang="en-US" b="1" dirty="0" smtClean="0">
                <a:solidFill>
                  <a:srgbClr val="0000CC"/>
                </a:solidFill>
              </a:rPr>
              <a:t> U b</a:t>
            </a:r>
            <a:r>
              <a:rPr lang="en-US" b="1" baseline="30000" dirty="0" smtClean="0">
                <a:solidFill>
                  <a:srgbClr val="0000CC"/>
                </a:solidFill>
              </a:rPr>
              <a:t>*</a:t>
            </a:r>
          </a:p>
          <a:p>
            <a:r>
              <a:rPr lang="en-US" b="1" dirty="0" smtClean="0">
                <a:solidFill>
                  <a:srgbClr val="990099"/>
                </a:solidFill>
              </a:rPr>
              <a:t>3. </a:t>
            </a:r>
            <a:r>
              <a:rPr lang="en-US" b="1" dirty="0" err="1" smtClean="0">
                <a:solidFill>
                  <a:srgbClr val="990099"/>
                </a:solidFill>
              </a:rPr>
              <a:t>aba</a:t>
            </a:r>
            <a:r>
              <a:rPr lang="en-US" b="1" dirty="0" smtClean="0">
                <a:solidFill>
                  <a:srgbClr val="990099"/>
                </a:solidFill>
              </a:rPr>
              <a:t> U </a:t>
            </a:r>
            <a:r>
              <a:rPr lang="en-US" b="1" dirty="0" err="1" smtClean="0">
                <a:solidFill>
                  <a:srgbClr val="990099"/>
                </a:solidFill>
              </a:rPr>
              <a:t>bab</a:t>
            </a:r>
            <a:endParaRPr lang="en-US" b="1" dirty="0" smtClean="0">
              <a:solidFill>
                <a:srgbClr val="990099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4. a (</a:t>
            </a:r>
            <a:r>
              <a:rPr lang="en-US" b="1" dirty="0" err="1" smtClean="0">
                <a:solidFill>
                  <a:srgbClr val="0070C0"/>
                </a:solidFill>
              </a:rPr>
              <a:t>ba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r>
              <a:rPr lang="en-US" b="1" baseline="30000" dirty="0" smtClean="0">
                <a:solidFill>
                  <a:srgbClr val="0070C0"/>
                </a:solidFill>
              </a:rPr>
              <a:t>*</a:t>
            </a:r>
            <a:r>
              <a:rPr lang="en-US" b="1" dirty="0" smtClean="0">
                <a:solidFill>
                  <a:srgbClr val="0070C0"/>
                </a:solidFill>
              </a:rPr>
              <a:t> b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5. (</a:t>
            </a:r>
            <a:r>
              <a:rPr lang="en-US" b="1" dirty="0" smtClean="0">
                <a:solidFill>
                  <a:srgbClr val="002060"/>
                </a:solidFill>
                <a:sym typeface="Symbol"/>
              </a:rPr>
              <a:t> U a) b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990099"/>
                </a:solidFill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pPr marL="514350" indent="-514350" algn="just">
              <a:buClr>
                <a:srgbClr val="FF0000"/>
              </a:buClr>
              <a:buAutoNum type="arabicPeriod"/>
            </a:pPr>
            <a:r>
              <a:rPr lang="en-US" sz="2800" dirty="0" smtClean="0">
                <a:solidFill>
                  <a:srgbClr val="990099"/>
                </a:solidFill>
              </a:rPr>
              <a:t>Search commands such as the UNIX </a:t>
            </a:r>
            <a:r>
              <a:rPr lang="en-US" sz="2800" i="1" dirty="0" err="1" smtClean="0">
                <a:solidFill>
                  <a:srgbClr val="0000CC"/>
                </a:solidFill>
              </a:rPr>
              <a:t>grep</a:t>
            </a:r>
            <a:r>
              <a:rPr lang="en-US" sz="2800" dirty="0" smtClean="0">
                <a:solidFill>
                  <a:srgbClr val="990099"/>
                </a:solidFill>
              </a:rPr>
              <a:t> or equivalent commands for finding strings that one sees in Web browsers or text-formatting systems. </a:t>
            </a:r>
          </a:p>
          <a:p>
            <a:pPr marL="514350" indent="-51435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CC"/>
                </a:solidFill>
              </a:rPr>
              <a:t>These systems use a RE like notation for describing patterns that the user wants to find in a file.</a:t>
            </a:r>
          </a:p>
          <a:p>
            <a:pPr marL="514350" indent="-514350" algn="just">
              <a:buClr>
                <a:srgbClr val="FF0000"/>
              </a:buClr>
              <a:buNone/>
            </a:pPr>
            <a:r>
              <a:rPr lang="en-US" sz="2800" dirty="0" smtClean="0">
                <a:solidFill>
                  <a:srgbClr val="0000CC"/>
                </a:solidFill>
              </a:rPr>
              <a:t>2. L</a:t>
            </a:r>
            <a:r>
              <a:rPr lang="en-US" sz="2800" dirty="0" smtClean="0">
                <a:solidFill>
                  <a:srgbClr val="990099"/>
                </a:solidFill>
              </a:rPr>
              <a:t>exical-analyzer generators, such as </a:t>
            </a:r>
            <a:r>
              <a:rPr lang="en-US" sz="2800" b="1" dirty="0" err="1" smtClean="0">
                <a:solidFill>
                  <a:srgbClr val="0000CC"/>
                </a:solidFill>
              </a:rPr>
              <a:t>Lex</a:t>
            </a:r>
            <a:r>
              <a:rPr lang="en-US" sz="2800" b="1" dirty="0" smtClean="0">
                <a:solidFill>
                  <a:srgbClr val="0000CC"/>
                </a:solidFill>
              </a:rPr>
              <a:t>/Flex</a:t>
            </a:r>
            <a:r>
              <a:rPr lang="en-US" sz="2800" dirty="0" smtClean="0">
                <a:solidFill>
                  <a:srgbClr val="990099"/>
                </a:solidFill>
              </a:rPr>
              <a:t>. </a:t>
            </a:r>
          </a:p>
          <a:p>
            <a:pPr marL="514350" indent="-51435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CC"/>
                </a:solidFill>
              </a:rPr>
              <a:t>A generator accepts descriptions of the forms of tokens, which are essentially REs, and produces a DFA that recognizes which token appears next on the input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 </a:t>
            </a:r>
            <a:r>
              <a:rPr lang="en-US" b="1" dirty="0" smtClean="0"/>
              <a:t>regular expression</a:t>
            </a:r>
            <a:r>
              <a:rPr lang="en-US" dirty="0" smtClean="0"/>
              <a:t> if R is</a:t>
            </a:r>
          </a:p>
          <a:p>
            <a:pPr>
              <a:buNone/>
            </a:pPr>
            <a:r>
              <a:rPr lang="en-US" dirty="0" smtClean="0"/>
              <a:t>1. a for some </a:t>
            </a:r>
            <a:r>
              <a:rPr lang="en-US" i="1" dirty="0" smtClean="0"/>
              <a:t>a</a:t>
            </a:r>
            <a:r>
              <a:rPr lang="en-US" dirty="0" smtClean="0"/>
              <a:t> in the alphabet </a:t>
            </a:r>
            <a:r>
              <a:rPr lang="en-US" dirty="0" smtClean="0">
                <a:sym typeface="Symbol"/>
              </a:rPr>
              <a:t>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2. 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3. 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4. </a:t>
            </a:r>
            <a:r>
              <a:rPr lang="en-US" b="1" dirty="0" smtClean="0">
                <a:solidFill>
                  <a:srgbClr val="0000CC"/>
                </a:solidFill>
                <a:sym typeface="Symbol"/>
              </a:rPr>
              <a:t>(R</a:t>
            </a:r>
            <a:r>
              <a:rPr lang="en-US" b="1" baseline="-25000" dirty="0" smtClean="0">
                <a:solidFill>
                  <a:srgbClr val="0000CC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0000CC"/>
                </a:solidFill>
                <a:sym typeface="Symbol"/>
              </a:rPr>
              <a:t> U R</a:t>
            </a:r>
            <a:r>
              <a:rPr lang="en-US" b="1" baseline="-25000" dirty="0" smtClean="0">
                <a:solidFill>
                  <a:srgbClr val="0000CC"/>
                </a:solidFill>
                <a:sym typeface="Symbol"/>
              </a:rPr>
              <a:t>2</a:t>
            </a:r>
            <a:r>
              <a:rPr lang="en-US" b="1" dirty="0" smtClean="0">
                <a:solidFill>
                  <a:srgbClr val="0000CC"/>
                </a:solidFill>
                <a:sym typeface="Symbol"/>
              </a:rPr>
              <a:t>)</a:t>
            </a:r>
            <a:r>
              <a:rPr lang="en-US" dirty="0" smtClean="0">
                <a:sym typeface="Symbol"/>
              </a:rPr>
              <a:t>, where 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&amp; R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are RE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5. </a:t>
            </a:r>
            <a:r>
              <a:rPr lang="en-US" b="1" dirty="0" smtClean="0">
                <a:solidFill>
                  <a:srgbClr val="0000CC"/>
                </a:solidFill>
                <a:sym typeface="Symbol"/>
              </a:rPr>
              <a:t>(R</a:t>
            </a:r>
            <a:r>
              <a:rPr lang="en-US" b="1" baseline="-25000" dirty="0" smtClean="0">
                <a:solidFill>
                  <a:srgbClr val="0000CC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0000CC"/>
                </a:solidFill>
                <a:sym typeface="Symbol"/>
              </a:rPr>
              <a:t> o R</a:t>
            </a:r>
            <a:r>
              <a:rPr lang="en-US" b="1" baseline="-25000" dirty="0" smtClean="0">
                <a:solidFill>
                  <a:srgbClr val="0000CC"/>
                </a:solidFill>
                <a:sym typeface="Symbol"/>
              </a:rPr>
              <a:t>2</a:t>
            </a:r>
            <a:r>
              <a:rPr lang="en-US" b="1" dirty="0" smtClean="0">
                <a:solidFill>
                  <a:srgbClr val="0000CC"/>
                </a:solidFill>
                <a:sym typeface="Symbol"/>
              </a:rPr>
              <a:t>), </a:t>
            </a:r>
            <a:r>
              <a:rPr lang="en-US" dirty="0" smtClean="0">
                <a:sym typeface="Symbol"/>
              </a:rPr>
              <a:t>where 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&amp; R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are RE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6. </a:t>
            </a:r>
            <a:r>
              <a:rPr lang="en-US" b="1" dirty="0" smtClean="0">
                <a:solidFill>
                  <a:srgbClr val="0000CC"/>
                </a:solidFill>
                <a:sym typeface="Symbol"/>
              </a:rPr>
              <a:t>(R</a:t>
            </a:r>
            <a:r>
              <a:rPr lang="en-US" b="1" baseline="-25000" dirty="0" smtClean="0">
                <a:solidFill>
                  <a:srgbClr val="0000CC"/>
                </a:solidFill>
                <a:sym typeface="Symbol"/>
              </a:rPr>
              <a:t>1</a:t>
            </a:r>
            <a:r>
              <a:rPr lang="en-US" b="1" dirty="0" smtClean="0">
                <a:solidFill>
                  <a:srgbClr val="0000CC"/>
                </a:solidFill>
                <a:sym typeface="Symbol"/>
              </a:rPr>
              <a:t>*)</a:t>
            </a:r>
            <a:r>
              <a:rPr lang="en-US" dirty="0" smtClean="0">
                <a:sym typeface="Symbol"/>
              </a:rPr>
              <a:t>, where 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is 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RE: 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Basis 1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 is any symbol, then </a:t>
            </a:r>
            <a:r>
              <a:rPr lang="en-US" b="1" dirty="0" smtClean="0"/>
              <a:t>a</a:t>
            </a:r>
            <a:r>
              <a:rPr lang="en-US" dirty="0" smtClean="0"/>
              <a:t> is a RE, and L(</a:t>
            </a:r>
            <a:r>
              <a:rPr lang="en-US" b="1" dirty="0" smtClean="0"/>
              <a:t>a</a:t>
            </a:r>
            <a:r>
              <a:rPr lang="en-US" dirty="0" smtClean="0"/>
              <a:t>) = {a}.</a:t>
            </a:r>
          </a:p>
          <a:p>
            <a:pPr lvl="1"/>
            <a:r>
              <a:rPr lang="en-US" dirty="0" smtClean="0">
                <a:solidFill>
                  <a:srgbClr val="CC3300"/>
                </a:solidFill>
              </a:rPr>
              <a:t>Note</a:t>
            </a:r>
            <a:r>
              <a:rPr lang="en-US" dirty="0" smtClean="0"/>
              <a:t>: {a} is the language containing one string, and that string is of length 1.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Basis 2</a:t>
            </a:r>
            <a:r>
              <a:rPr lang="en-US" dirty="0" smtClean="0"/>
              <a:t>: </a:t>
            </a:r>
            <a:r>
              <a:rPr lang="en-US" dirty="0" smtClean="0">
                <a:latin typeface="Lucida Sans Unicode" pitchFamily="34" charset="0"/>
              </a:rPr>
              <a:t>ε</a:t>
            </a:r>
            <a:r>
              <a:rPr lang="en-US" dirty="0" smtClean="0"/>
              <a:t> is a RE, and L(</a:t>
            </a:r>
            <a:r>
              <a:rPr lang="en-US" dirty="0" smtClean="0">
                <a:latin typeface="Lucida Sans Unicode" pitchFamily="34" charset="0"/>
              </a:rPr>
              <a:t>ε</a:t>
            </a:r>
            <a:r>
              <a:rPr lang="en-US" dirty="0" smtClean="0"/>
              <a:t>) = {</a:t>
            </a:r>
            <a:r>
              <a:rPr lang="en-US" dirty="0" smtClean="0">
                <a:latin typeface="Lucida Sans Unicode" pitchFamily="34" charset="0"/>
              </a:rPr>
              <a:t>ε</a:t>
            </a:r>
            <a:r>
              <a:rPr lang="en-US" dirty="0" smtClean="0"/>
              <a:t>}.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Basis 3</a:t>
            </a:r>
            <a:r>
              <a:rPr lang="en-US" dirty="0" smtClean="0"/>
              <a:t>: </a:t>
            </a:r>
            <a:r>
              <a:rPr lang="en-US" sz="2400" dirty="0" smtClean="0">
                <a:latin typeface="Lucida Sans Unicode" pitchFamily="34" charset="0"/>
              </a:rPr>
              <a:t>∅</a:t>
            </a:r>
            <a:r>
              <a:rPr lang="en-US" dirty="0" smtClean="0"/>
              <a:t> is a RE, and L(</a:t>
            </a:r>
            <a:r>
              <a:rPr lang="en-US" sz="2400" dirty="0" smtClean="0">
                <a:latin typeface="Lucida Sans Unicode" pitchFamily="34" charset="0"/>
              </a:rPr>
              <a:t>∅</a:t>
            </a:r>
            <a:r>
              <a:rPr lang="en-US" dirty="0" smtClean="0"/>
              <a:t>) = </a:t>
            </a:r>
            <a:r>
              <a:rPr lang="en-US" sz="2400" dirty="0" smtClean="0">
                <a:latin typeface="Lucida Sans Unicode" pitchFamily="34" charset="0"/>
              </a:rPr>
              <a:t>∅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RE: Definition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447800"/>
            <a:ext cx="85344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Induction 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If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REs, then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RE, and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L(E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L(E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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L(E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Induction 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If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REs, then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RE, and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L(E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L(E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)L(E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4114805"/>
            <a:ext cx="8446952" cy="1458914"/>
            <a:chOff x="384" y="3456"/>
            <a:chExt cx="4527" cy="919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84" y="3696"/>
              <a:ext cx="4527" cy="679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i="1" dirty="0">
                  <a:solidFill>
                    <a:srgbClr val="FF0066"/>
                  </a:solidFill>
                </a:rPr>
                <a:t>Concatenation </a:t>
              </a:r>
              <a:r>
                <a:rPr lang="en-US" sz="3200" b="1" dirty="0"/>
                <a:t>: the set of strings </a:t>
              </a:r>
              <a:r>
                <a:rPr lang="en-US" sz="3200" b="1" dirty="0" err="1"/>
                <a:t>wx</a:t>
              </a:r>
              <a:r>
                <a:rPr lang="en-US" sz="3200" b="1" dirty="0"/>
                <a:t> such that w</a:t>
              </a:r>
            </a:p>
            <a:p>
              <a:r>
                <a:rPr lang="en-US" sz="3200" b="1" dirty="0" smtClean="0"/>
                <a:t>is </a:t>
              </a:r>
              <a:r>
                <a:rPr lang="en-US" sz="3200" b="1" dirty="0"/>
                <a:t>in L(E</a:t>
              </a:r>
              <a:r>
                <a:rPr lang="en-US" sz="3200" b="1" baseline="-25000" dirty="0"/>
                <a:t>1</a:t>
              </a:r>
              <a:r>
                <a:rPr lang="en-US" sz="3200" b="1" dirty="0"/>
                <a:t>) and x is in L(E</a:t>
              </a:r>
              <a:r>
                <a:rPr lang="en-US" sz="3200" b="1" baseline="-25000" dirty="0"/>
                <a:t>2</a:t>
              </a:r>
              <a:r>
                <a:rPr lang="en-US" sz="3200" b="1" dirty="0"/>
                <a:t>).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2099" y="3456"/>
              <a:ext cx="734" cy="336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Induction 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If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RE, then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E*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RE, and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L(E*) = (L(E))*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990600" y="3048003"/>
            <a:ext cx="7351714" cy="2671765"/>
            <a:chOff x="624" y="1920"/>
            <a:chExt cx="4631" cy="168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4" y="2304"/>
              <a:ext cx="4631" cy="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FF0066"/>
                  </a:solidFill>
                </a:rPr>
                <a:t>Closure</a:t>
              </a:r>
              <a:r>
                <a:rPr lang="en-US" sz="3200" dirty="0"/>
                <a:t>, or “</a:t>
              </a:r>
              <a:r>
                <a:rPr lang="en-US" sz="3200" dirty="0" err="1">
                  <a:solidFill>
                    <a:srgbClr val="00B0F0"/>
                  </a:solidFill>
                </a:rPr>
                <a:t>Kleene</a:t>
              </a:r>
              <a:r>
                <a:rPr lang="en-US" sz="3200" dirty="0">
                  <a:solidFill>
                    <a:srgbClr val="00B0F0"/>
                  </a:solidFill>
                </a:rPr>
                <a:t> closure</a:t>
              </a:r>
              <a:r>
                <a:rPr lang="en-US" sz="3200" dirty="0"/>
                <a:t>” = set of strings</a:t>
              </a:r>
            </a:p>
            <a:p>
              <a:r>
                <a:rPr lang="en-US" sz="3200" dirty="0"/>
                <a:t>w</a:t>
              </a:r>
              <a:r>
                <a:rPr lang="en-US" sz="3200" baseline="-25000" dirty="0"/>
                <a:t>1</a:t>
              </a:r>
              <a:r>
                <a:rPr lang="en-US" sz="3200" dirty="0"/>
                <a:t>w</a:t>
              </a:r>
              <a:r>
                <a:rPr lang="en-US" sz="3200" baseline="-25000" dirty="0"/>
                <a:t>2</a:t>
              </a:r>
              <a:r>
                <a:rPr lang="en-US" sz="3200" dirty="0"/>
                <a:t>…</a:t>
              </a:r>
              <a:r>
                <a:rPr lang="en-US" sz="3200" dirty="0" err="1"/>
                <a:t>w</a:t>
              </a:r>
              <a:r>
                <a:rPr lang="en-US" sz="3200" baseline="-25000" dirty="0" err="1"/>
                <a:t>n</a:t>
              </a:r>
              <a:r>
                <a:rPr lang="en-US" sz="3200" dirty="0"/>
                <a:t>, for some n </a:t>
              </a:r>
              <a:r>
                <a:rPr lang="en-US" sz="3200" u="sng" dirty="0"/>
                <a:t>&gt;</a:t>
              </a:r>
              <a:r>
                <a:rPr lang="en-US" sz="3200" dirty="0"/>
                <a:t> 0, where each </a:t>
              </a:r>
              <a:r>
                <a:rPr lang="en-US" sz="3200" dirty="0" err="1"/>
                <a:t>w</a:t>
              </a:r>
              <a:r>
                <a:rPr lang="en-US" sz="3200" baseline="-25000" dirty="0" err="1"/>
                <a:t>i</a:t>
              </a:r>
              <a:r>
                <a:rPr lang="en-US" sz="3200" dirty="0"/>
                <a:t> is</a:t>
              </a:r>
            </a:p>
            <a:p>
              <a:r>
                <a:rPr lang="en-US" sz="3200" dirty="0"/>
                <a:t>in L(E).</a:t>
              </a:r>
            </a:p>
            <a:p>
              <a:r>
                <a:rPr lang="en-US" sz="3200" dirty="0">
                  <a:solidFill>
                    <a:srgbClr val="CC3300"/>
                  </a:solidFill>
                </a:rPr>
                <a:t>Note</a:t>
              </a:r>
              <a:r>
                <a:rPr lang="en-US" sz="3200" dirty="0"/>
                <a:t>: when n=0, the string is </a:t>
              </a:r>
              <a:r>
                <a:rPr lang="en-US" sz="3200" dirty="0">
                  <a:latin typeface="Lucida Sans Unicode" pitchFamily="34" charset="0"/>
                </a:rPr>
                <a:t>ε</a:t>
              </a:r>
              <a:r>
                <a:rPr lang="en-US" sz="3200" dirty="0"/>
                <a:t>.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1344" y="1920"/>
              <a:ext cx="384" cy="43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RE: Definition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/>
              <a:t>Precedence of Operators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may be used wherever needed to influence the grouping of operators.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 of precedence is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(highest)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concatenation, then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(lowest)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2218</Words>
  <Application>Microsoft Office PowerPoint</Application>
  <PresentationFormat>On-screen Show (4:3)</PresentationFormat>
  <Paragraphs>194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Lucida Sans Unicode</vt:lpstr>
      <vt:lpstr>Symbol</vt:lpstr>
      <vt:lpstr>Wingdings</vt:lpstr>
      <vt:lpstr>Office Theme</vt:lpstr>
      <vt:lpstr>Equation</vt:lpstr>
      <vt:lpstr>Regular Expressions</vt:lpstr>
      <vt:lpstr>Introduction</vt:lpstr>
      <vt:lpstr>Introduction</vt:lpstr>
      <vt:lpstr>Examples</vt:lpstr>
      <vt:lpstr>RE: Definition</vt:lpstr>
      <vt:lpstr>RE: Definition</vt:lpstr>
      <vt:lpstr>RE: Definition</vt:lpstr>
      <vt:lpstr>RE: Definition</vt:lpstr>
      <vt:lpstr>Precedence of Operators</vt:lpstr>
      <vt:lpstr>Examples: RE’s</vt:lpstr>
      <vt:lpstr>Example:  = {0, 1}</vt:lpstr>
      <vt:lpstr>Example:  = {0, 1}</vt:lpstr>
      <vt:lpstr>Example:  = {0, 1}</vt:lpstr>
      <vt:lpstr>Importance </vt:lpstr>
      <vt:lpstr>Theorem 1: The class of regular languages is closed under the union operation</vt:lpstr>
      <vt:lpstr>Construction of NFA N to recognize A1 U A2</vt:lpstr>
      <vt:lpstr>Proof</vt:lpstr>
      <vt:lpstr>PowerPoint Presentation</vt:lpstr>
      <vt:lpstr>Theorem 2: The class of regular languages is closed under the concatenation operation</vt:lpstr>
      <vt:lpstr>PowerPoint Presentation</vt:lpstr>
      <vt:lpstr>Proof</vt:lpstr>
      <vt:lpstr>PowerPoint Presentation</vt:lpstr>
      <vt:lpstr>Theorem 3: The class of regular languages is closed under the star operation</vt:lpstr>
      <vt:lpstr>PowerPoint Presentation</vt:lpstr>
      <vt:lpstr>PowerPoint Presentation</vt:lpstr>
      <vt:lpstr>Equivalent with Finite Automata</vt:lpstr>
      <vt:lpstr>Theorem: A language is regular if and only if some regular expression describe it</vt:lpstr>
      <vt:lpstr>Proof</vt:lpstr>
      <vt:lpstr>PowerPoint Presentation</vt:lpstr>
      <vt:lpstr>PowerPoint Presentation</vt:lpstr>
      <vt:lpstr>Convert RE (ab U a)* to NFA</vt:lpstr>
      <vt:lpstr>Convert (a U b)*aba to NFA</vt:lpstr>
      <vt:lpstr>Convert (0+1)* 1 (0+1) to an -NFA</vt:lpstr>
      <vt:lpstr>PowerPoint Presentation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Moshiul</dc:creator>
  <cp:lastModifiedBy>Ismail Hossain</cp:lastModifiedBy>
  <cp:revision>44</cp:revision>
  <dcterms:created xsi:type="dcterms:W3CDTF">2013-07-01T15:48:10Z</dcterms:created>
  <dcterms:modified xsi:type="dcterms:W3CDTF">2019-04-20T14:05:04Z</dcterms:modified>
</cp:coreProperties>
</file>