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7" r:id="rId3"/>
    <p:sldId id="256" r:id="rId4"/>
    <p:sldId id="258" r:id="rId5"/>
    <p:sldId id="259" r:id="rId6"/>
    <p:sldId id="260" r:id="rId7"/>
    <p:sldId id="261" r:id="rId8"/>
    <p:sldId id="267" r:id="rId9"/>
    <p:sldId id="264" r:id="rId10"/>
    <p:sldId id="272" r:id="rId11"/>
    <p:sldId id="265" r:id="rId12"/>
    <p:sldId id="268" r:id="rId13"/>
    <p:sldId id="269"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66" d="100"/>
          <a:sy n="66" d="100"/>
        </p:scale>
        <p:origin x="-900" y="-1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3/11/2019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3/11/2019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pPr/>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pPr/>
              <a:t>3/11/2019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pPr/>
              <a:t>3/11/2019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pPr/>
              <a:t>3/11/2019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pPr/>
              <a:t>3/11/2019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pPr/>
              <a:t>‹#›</a:t>
            </a:fld>
            <a:endParaRPr lang="en-US" dirty="0"/>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pPr/>
              <a:t>3/11/2019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3/11/2019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030" y="320724"/>
            <a:ext cx="10178322" cy="1767384"/>
          </a:xfrm>
        </p:spPr>
        <p:txBody>
          <a:bodyPr>
            <a:normAutofit/>
          </a:bodyPr>
          <a:lstStyle/>
          <a:p>
            <a:r>
              <a:rPr lang="en-US" sz="3900" dirty="0" smtClean="0">
                <a:solidFill>
                  <a:schemeClr val="tx1"/>
                </a:solidFill>
              </a:rPr>
              <a:t>Hospital is a place where no one willingly wants to visit but there are times when we need to</a:t>
            </a:r>
          </a:p>
          <a:p>
            <a:endParaRPr lang="en-US" sz="3600" dirty="0"/>
          </a:p>
        </p:txBody>
      </p:sp>
      <p:pic>
        <p:nvPicPr>
          <p:cNvPr id="4" name="Picture 3" descr="is.jpg"/>
          <p:cNvPicPr>
            <a:picLocks noChangeAspect="1"/>
          </p:cNvPicPr>
          <p:nvPr/>
        </p:nvPicPr>
        <p:blipFill>
          <a:blip r:embed="rId2"/>
          <a:stretch>
            <a:fillRect/>
          </a:stretch>
        </p:blipFill>
        <p:spPr>
          <a:xfrm>
            <a:off x="952419" y="1611086"/>
            <a:ext cx="10978324" cy="524691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09386"/>
          </a:xfrm>
        </p:spPr>
        <p:txBody>
          <a:bodyPr/>
          <a:lstStyle/>
          <a:p>
            <a:r>
              <a:rPr lang="en-US" dirty="0" smtClean="0"/>
              <a:t>Joining table:</a:t>
            </a:r>
            <a:endParaRPr lang="en-US" dirty="0"/>
          </a:p>
        </p:txBody>
      </p:sp>
      <p:pic>
        <p:nvPicPr>
          <p:cNvPr id="8" name="Content Placeholder 7"/>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683657" y="1698171"/>
            <a:ext cx="8229600" cy="433977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034291"/>
          </a:xfrm>
        </p:spPr>
        <p:txBody>
          <a:bodyPr/>
          <a:lstStyle/>
          <a:p>
            <a:r>
              <a:rPr lang="en-US" dirty="0" smtClean="0"/>
              <a:t>Advantage:</a:t>
            </a:r>
            <a:endParaRPr lang="en-US" dirty="0"/>
          </a:p>
        </p:txBody>
      </p:sp>
      <p:sp>
        <p:nvSpPr>
          <p:cNvPr id="5" name="Content Placeholder 4"/>
          <p:cNvSpPr>
            <a:spLocks noGrp="1"/>
          </p:cNvSpPr>
          <p:nvPr>
            <p:ph idx="1"/>
          </p:nvPr>
        </p:nvSpPr>
        <p:spPr>
          <a:xfrm>
            <a:off x="1251678" y="1996225"/>
            <a:ext cx="10178322" cy="4146998"/>
          </a:xfrm>
        </p:spPr>
        <p:txBody>
          <a:bodyPr/>
          <a:lstStyle/>
          <a:p>
            <a:endParaRPr lang="en-US" dirty="0" smtClean="0"/>
          </a:p>
          <a:p>
            <a:endParaRPr lang="en-US" dirty="0"/>
          </a:p>
          <a:p>
            <a:r>
              <a:rPr lang="en-US" dirty="0" smtClean="0"/>
              <a:t>Immediate Access of data and Time Saving</a:t>
            </a:r>
          </a:p>
          <a:p>
            <a:r>
              <a:rPr lang="en-US" dirty="0" smtClean="0"/>
              <a:t>Data can be easily insert/update/delete.</a:t>
            </a:r>
          </a:p>
          <a:p>
            <a:pPr lvl="0"/>
            <a:r>
              <a:rPr lang="en-US" dirty="0"/>
              <a:t>Ensure consistent correspondence between an individual doctor and his patients. </a:t>
            </a:r>
            <a:endParaRPr lang="en-US" dirty="0" smtClean="0"/>
          </a:p>
          <a:p>
            <a:pPr lvl="0"/>
            <a:r>
              <a:rPr lang="en-US" dirty="0"/>
              <a:t> Save money and energy to the employees, improve service quality.</a:t>
            </a:r>
            <a:r>
              <a:rPr lang="en-US" dirty="0" smtClean="0"/>
              <a:t> </a:t>
            </a:r>
          </a:p>
          <a:p>
            <a:pPr lvl="0"/>
            <a:r>
              <a:rPr lang="en-US" dirty="0" smtClean="0"/>
              <a:t>Decrease use of emergency department.</a:t>
            </a:r>
          </a:p>
          <a:p>
            <a:r>
              <a:rPr lang="en-US" dirty="0"/>
              <a:t>Increase outpatient care, decrease surgeries need to </a:t>
            </a:r>
            <a:r>
              <a:rPr lang="en-US" dirty="0" smtClean="0"/>
              <a:t>hospitalization.</a:t>
            </a:r>
          </a:p>
          <a:p>
            <a:endParaRPr lang="en-US" dirty="0"/>
          </a:p>
          <a:p>
            <a:pPr lvl="0"/>
            <a:endParaRPr lang="en-US" dirty="0"/>
          </a:p>
          <a:p>
            <a:endParaRPr lang="en-US" dirty="0"/>
          </a:p>
        </p:txBody>
      </p:sp>
    </p:spTree>
    <p:extLst>
      <p:ext uri="{BB962C8B-B14F-4D97-AF65-F5344CB8AC3E}">
        <p14:creationId xmlns:p14="http://schemas.microsoft.com/office/powerpoint/2010/main" xmlns="" val="408832188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92623"/>
          </a:xfrm>
        </p:spPr>
        <p:txBody>
          <a:bodyPr/>
          <a:lstStyle/>
          <a:p>
            <a:r>
              <a:rPr lang="en-US" dirty="0" smtClean="0"/>
              <a:t>Disadvantage:</a:t>
            </a:r>
            <a:endParaRPr lang="en-US" dirty="0"/>
          </a:p>
        </p:txBody>
      </p:sp>
      <p:sp>
        <p:nvSpPr>
          <p:cNvPr id="3" name="Content Placeholder 2"/>
          <p:cNvSpPr>
            <a:spLocks noGrp="1"/>
          </p:cNvSpPr>
          <p:nvPr>
            <p:ph idx="1"/>
          </p:nvPr>
        </p:nvSpPr>
        <p:spPr>
          <a:xfrm>
            <a:off x="1251678" y="1712890"/>
            <a:ext cx="10178322" cy="4417453"/>
          </a:xfrm>
        </p:spPr>
        <p:txBody>
          <a:bodyPr>
            <a:normAutofit/>
          </a:bodyPr>
          <a:lstStyle/>
          <a:p>
            <a:pPr lvl="0"/>
            <a:endParaRPr lang="en-US" dirty="0" smtClean="0"/>
          </a:p>
          <a:p>
            <a:pPr lvl="0"/>
            <a:endParaRPr lang="en-US" dirty="0"/>
          </a:p>
          <a:p>
            <a:pPr lvl="0"/>
            <a:r>
              <a:rPr lang="en-US" dirty="0" smtClean="0"/>
              <a:t>Increase </a:t>
            </a:r>
            <a:r>
              <a:rPr lang="en-US" dirty="0"/>
              <a:t>workload for employees and decrease job satisfaction</a:t>
            </a:r>
            <a:r>
              <a:rPr lang="en-US" dirty="0" smtClean="0"/>
              <a:t>.</a:t>
            </a:r>
            <a:endParaRPr lang="en-US" dirty="0"/>
          </a:p>
          <a:p>
            <a:pPr lvl="0"/>
            <a:r>
              <a:rPr lang="en-US" dirty="0"/>
              <a:t>Lack the skills of Managers to contract with private sector and lack of powerful private sector caused outsourcing is failed</a:t>
            </a:r>
            <a:r>
              <a:rPr lang="en-US" dirty="0" smtClean="0"/>
              <a:t>.</a:t>
            </a:r>
            <a:endParaRPr lang="en-US" dirty="0"/>
          </a:p>
          <a:p>
            <a:pPr lvl="0"/>
            <a:r>
              <a:rPr lang="en-US" dirty="0"/>
              <a:t>Impact on the quality was low but costs was </a:t>
            </a:r>
            <a:r>
              <a:rPr lang="en-US" dirty="0" smtClean="0"/>
              <a:t>reduced.</a:t>
            </a:r>
            <a:endParaRPr lang="en-US" dirty="0"/>
          </a:p>
          <a:p>
            <a:pPr lvl="0"/>
            <a:r>
              <a:rPr lang="en-US" dirty="0"/>
              <a:t>I</a:t>
            </a:r>
            <a:r>
              <a:rPr lang="en-US" dirty="0" smtClean="0"/>
              <a:t>ncrease </a:t>
            </a:r>
            <a:r>
              <a:rPr lang="en-US" dirty="0"/>
              <a:t>workload and decrease in mental capacity of employees</a:t>
            </a:r>
            <a:r>
              <a:rPr lang="en-US" dirty="0" smtClean="0"/>
              <a:t>.</a:t>
            </a:r>
            <a:endParaRPr lang="en-US" dirty="0"/>
          </a:p>
          <a:p>
            <a:pPr lvl="0"/>
            <a:r>
              <a:rPr lang="en-US" dirty="0"/>
              <a:t>May require additional hardware/software, which increases costs and logistics</a:t>
            </a:r>
            <a:r>
              <a:rPr lang="en-US" dirty="0" smtClean="0"/>
              <a:t>.</a:t>
            </a:r>
            <a:endParaRPr lang="en-US" dirty="0"/>
          </a:p>
        </p:txBody>
      </p:sp>
    </p:spTree>
    <p:extLst>
      <p:ext uri="{BB962C8B-B14F-4D97-AF65-F5344CB8AC3E}">
        <p14:creationId xmlns:p14="http://schemas.microsoft.com/office/powerpoint/2010/main" xmlns="" val="11907740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63835"/>
          </a:xfrm>
        </p:spPr>
        <p:txBody>
          <a:bodyPr>
            <a:normAutofit fontScale="90000"/>
          </a:bodyPr>
          <a:lstStyle/>
          <a:p>
            <a:r>
              <a:rPr lang="en-US" dirty="0" smtClean="0"/>
              <a:t>Future work:</a:t>
            </a:r>
            <a:endParaRPr lang="en-US" dirty="0"/>
          </a:p>
        </p:txBody>
      </p:sp>
      <p:sp>
        <p:nvSpPr>
          <p:cNvPr id="3" name="Content Placeholder 2"/>
          <p:cNvSpPr>
            <a:spLocks noGrp="1"/>
          </p:cNvSpPr>
          <p:nvPr>
            <p:ph idx="1"/>
          </p:nvPr>
        </p:nvSpPr>
        <p:spPr>
          <a:xfrm>
            <a:off x="1251678" y="1532586"/>
            <a:ext cx="10178322" cy="4881093"/>
          </a:xfrm>
        </p:spPr>
        <p:txBody>
          <a:bodyPr/>
          <a:lstStyle/>
          <a:p>
            <a:pPr marL="0" indent="0">
              <a:buNone/>
            </a:pPr>
            <a:r>
              <a:rPr lang="en-US" dirty="0" smtClean="0"/>
              <a:t>  </a:t>
            </a:r>
            <a:endParaRPr lang="en-US" dirty="0"/>
          </a:p>
          <a:p>
            <a:pPr marL="0" indent="0">
              <a:buNone/>
            </a:pPr>
            <a:r>
              <a:rPr lang="en-US" dirty="0" smtClean="0"/>
              <a:t> </a:t>
            </a:r>
          </a:p>
          <a:p>
            <a:pPr marL="0" indent="0">
              <a:buNone/>
            </a:pPr>
            <a:r>
              <a:rPr lang="en-US" sz="3200" dirty="0" smtClean="0"/>
              <a:t>. </a:t>
            </a:r>
            <a:r>
              <a:rPr lang="en-US" dirty="0" smtClean="0"/>
              <a:t>Modify </a:t>
            </a:r>
            <a:r>
              <a:rPr lang="en-US" dirty="0"/>
              <a:t>as a web application targeting all doctors. </a:t>
            </a:r>
            <a:endParaRPr lang="en-US" dirty="0" smtClean="0"/>
          </a:p>
          <a:p>
            <a:r>
              <a:rPr lang="en-US" dirty="0" smtClean="0"/>
              <a:t>Blood </a:t>
            </a:r>
            <a:r>
              <a:rPr lang="en-US" dirty="0"/>
              <a:t>Bank Information Management .</a:t>
            </a:r>
            <a:endParaRPr lang="en-US" dirty="0" smtClean="0"/>
          </a:p>
          <a:p>
            <a:r>
              <a:rPr lang="en-US" dirty="0"/>
              <a:t>A mobile application to make things easy and bring them closer</a:t>
            </a:r>
            <a:r>
              <a:rPr lang="en-US" dirty="0" smtClean="0"/>
              <a:t>.</a:t>
            </a:r>
            <a:endParaRPr lang="en-US" dirty="0"/>
          </a:p>
          <a:p>
            <a:r>
              <a:rPr lang="en-US" dirty="0"/>
              <a:t>Directly getting the images for CT Scan or X-Rays from connected </a:t>
            </a:r>
            <a:r>
              <a:rPr lang="en-US" dirty="0" smtClean="0"/>
              <a:t>device.</a:t>
            </a:r>
          </a:p>
          <a:p>
            <a:r>
              <a:rPr lang="en-US" dirty="0"/>
              <a:t>Producing ECG using connected </a:t>
            </a:r>
            <a:r>
              <a:rPr lang="en-US" dirty="0" smtClean="0"/>
              <a:t>device.</a:t>
            </a:r>
          </a:p>
          <a:p>
            <a:r>
              <a:rPr lang="en-US" dirty="0"/>
              <a:t>Video Conferencing facility for remote areas for treatments </a:t>
            </a:r>
            <a:r>
              <a:rPr lang="en-US" dirty="0" smtClean="0"/>
              <a:t>.</a:t>
            </a:r>
          </a:p>
        </p:txBody>
      </p:sp>
    </p:spTree>
    <p:extLst>
      <p:ext uri="{BB962C8B-B14F-4D97-AF65-F5344CB8AC3E}">
        <p14:creationId xmlns:p14="http://schemas.microsoft.com/office/powerpoint/2010/main" xmlns="" val="191479544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150201"/>
          </a:xfrm>
        </p:spPr>
        <p:txBody>
          <a:bodyPr/>
          <a:lstStyle/>
          <a:p>
            <a:r>
              <a:rPr lang="en-US" dirty="0"/>
              <a:t>Conclusion: </a:t>
            </a:r>
          </a:p>
        </p:txBody>
      </p:sp>
      <p:sp>
        <p:nvSpPr>
          <p:cNvPr id="3" name="Content Placeholder 2"/>
          <p:cNvSpPr>
            <a:spLocks noGrp="1"/>
          </p:cNvSpPr>
          <p:nvPr>
            <p:ph idx="1"/>
          </p:nvPr>
        </p:nvSpPr>
        <p:spPr>
          <a:xfrm>
            <a:off x="1251678" y="1674255"/>
            <a:ext cx="10178322" cy="4481846"/>
          </a:xfrm>
        </p:spPr>
        <p:txBody>
          <a:bodyPr/>
          <a:lstStyle/>
          <a:p>
            <a:r>
              <a:rPr lang="en-US" dirty="0"/>
              <a:t>This was an excellent project to work on and I have learned a lot of things to complete this project</a:t>
            </a:r>
            <a:r>
              <a:rPr lang="en-US" dirty="0" smtClean="0"/>
              <a:t>.</a:t>
            </a:r>
            <a:r>
              <a:rPr lang="en-US" dirty="0"/>
              <a:t> </a:t>
            </a:r>
            <a:r>
              <a:rPr lang="en-US" dirty="0" smtClean="0"/>
              <a:t> </a:t>
            </a:r>
            <a:r>
              <a:rPr lang="en-US" dirty="0"/>
              <a:t>I want to keep working on it to give it a better shape. </a:t>
            </a:r>
            <a:endParaRPr lang="en-US" dirty="0" smtClean="0"/>
          </a:p>
          <a:p>
            <a:endParaRPr lang="en-US" dirty="0" smtClean="0"/>
          </a:p>
          <a:p>
            <a:r>
              <a:rPr lang="en-US" dirty="0"/>
              <a:t>We build tools and machines to make our lives easy and more comfortable. Since then we have never stopped to build or design new things</a:t>
            </a:r>
            <a:r>
              <a:rPr lang="en-US" dirty="0" smtClean="0"/>
              <a:t>.</a:t>
            </a:r>
            <a:r>
              <a:rPr lang="en-US" dirty="0"/>
              <a:t> </a:t>
            </a:r>
            <a:r>
              <a:rPr lang="en-US" dirty="0" smtClean="0"/>
              <a:t> We are </a:t>
            </a:r>
            <a:r>
              <a:rPr lang="en-US" dirty="0"/>
              <a:t>hopeful that someday this will be the reality of your hospital experience. </a:t>
            </a:r>
          </a:p>
          <a:p>
            <a:endParaRPr lang="en-US" dirty="0"/>
          </a:p>
        </p:txBody>
      </p:sp>
    </p:spTree>
    <p:extLst>
      <p:ext uri="{BB962C8B-B14F-4D97-AF65-F5344CB8AC3E}">
        <p14:creationId xmlns:p14="http://schemas.microsoft.com/office/powerpoint/2010/main" xmlns="" val="178480760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a:t>
            </a:r>
          </a:p>
          <a:p>
            <a:pPr marL="0" indent="0">
              <a:buNone/>
            </a:pPr>
            <a:r>
              <a:rPr lang="en-US" sz="6000" dirty="0" smtClean="0">
                <a:solidFill>
                  <a:srgbClr val="00B0F0"/>
                </a:solidFill>
              </a:rPr>
              <a:t>               Thank </a:t>
            </a:r>
            <a:r>
              <a:rPr lang="en-US" sz="6000" dirty="0">
                <a:solidFill>
                  <a:srgbClr val="00B0F0"/>
                </a:solidFill>
              </a:rPr>
              <a:t>You</a:t>
            </a:r>
            <a:endParaRPr lang="en-US" sz="6000" dirty="0" smtClean="0">
              <a:solidFill>
                <a:srgbClr val="00B0F0"/>
              </a:solidFill>
            </a:endParaRPr>
          </a:p>
          <a:p>
            <a:pPr marL="0" indent="0">
              <a:buNone/>
            </a:pPr>
            <a:r>
              <a:rPr lang="en-US" sz="6000" dirty="0">
                <a:solidFill>
                  <a:srgbClr val="00B050"/>
                </a:solidFill>
              </a:rPr>
              <a:t> </a:t>
            </a:r>
            <a:r>
              <a:rPr lang="en-US" sz="6000" dirty="0" smtClean="0">
                <a:solidFill>
                  <a:srgbClr val="00B050"/>
                </a:solidFill>
              </a:rPr>
              <a:t>                </a:t>
            </a:r>
            <a:endParaRPr lang="en-US" sz="6000" dirty="0">
              <a:solidFill>
                <a:srgbClr val="00B050"/>
              </a:solidFill>
            </a:endParaRPr>
          </a:p>
        </p:txBody>
      </p:sp>
    </p:spTree>
    <p:extLst>
      <p:ext uri="{BB962C8B-B14F-4D97-AF65-F5344CB8AC3E}">
        <p14:creationId xmlns:p14="http://schemas.microsoft.com/office/powerpoint/2010/main" xmlns="" val="219467499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824249"/>
            <a:ext cx="10178322" cy="5055344"/>
          </a:xfrm>
        </p:spPr>
        <p:txBody>
          <a:bodyPr/>
          <a:lstStyle/>
          <a:p>
            <a:r>
              <a:rPr lang="en-US" dirty="0" smtClean="0"/>
              <a:t>Team Member:-</a:t>
            </a:r>
          </a:p>
          <a:p>
            <a:pPr lvl="5"/>
            <a:r>
              <a:rPr lang="en-US" sz="2400" dirty="0" smtClean="0">
                <a:solidFill>
                  <a:srgbClr val="00B0F0"/>
                </a:solidFill>
              </a:rPr>
              <a:t>Name:</a:t>
            </a:r>
            <a:r>
              <a:rPr lang="en-US" sz="2400" dirty="0" smtClean="0"/>
              <a:t>				</a:t>
            </a:r>
            <a:r>
              <a:rPr lang="en-US" sz="2400" dirty="0" smtClean="0">
                <a:solidFill>
                  <a:srgbClr val="00B0F0"/>
                </a:solidFill>
              </a:rPr>
              <a:t>ID:</a:t>
            </a:r>
          </a:p>
          <a:p>
            <a:pPr lvl="5"/>
            <a:r>
              <a:rPr lang="en-US" sz="2400" dirty="0" smtClean="0"/>
              <a:t>Zulkar Nine				163432601</a:t>
            </a:r>
          </a:p>
          <a:p>
            <a:pPr lvl="5"/>
            <a:r>
              <a:rPr lang="en-US" sz="2400" dirty="0" smtClean="0"/>
              <a:t>Md.Faruqe Hasan			163432560				</a:t>
            </a:r>
            <a:endParaRPr lang="en-US" sz="2400" dirty="0"/>
          </a:p>
        </p:txBody>
      </p:sp>
    </p:spTree>
    <p:extLst>
      <p:ext uri="{BB962C8B-B14F-4D97-AF65-F5344CB8AC3E}">
        <p14:creationId xmlns:p14="http://schemas.microsoft.com/office/powerpoint/2010/main" xmlns="" val="402877406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Welcome To Our Presentation</a:t>
            </a:r>
            <a:endParaRPr lang="en-US" sz="8000" dirty="0"/>
          </a:p>
        </p:txBody>
      </p:sp>
    </p:spTree>
    <p:extLst>
      <p:ext uri="{BB962C8B-B14F-4D97-AF65-F5344CB8AC3E}">
        <p14:creationId xmlns:p14="http://schemas.microsoft.com/office/powerpoint/2010/main" xmlns="" val="6242317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222" y="1596981"/>
            <a:ext cx="10178322" cy="3381345"/>
          </a:xfrm>
        </p:spPr>
        <p:txBody>
          <a:bodyPr/>
          <a:lstStyle/>
          <a:p>
            <a:r>
              <a:rPr lang="en-US" dirty="0" smtClean="0"/>
              <a:t>Presentation topic:</a:t>
            </a:r>
            <a:br>
              <a:rPr lang="en-US" dirty="0" smtClean="0"/>
            </a:br>
            <a:r>
              <a:rPr lang="en-US" dirty="0"/>
              <a:t/>
            </a:r>
            <a:br>
              <a:rPr lang="en-US" dirty="0"/>
            </a:br>
            <a:r>
              <a:rPr lang="en-US" dirty="0"/>
              <a:t> </a:t>
            </a:r>
            <a:r>
              <a:rPr lang="en-US" i="1" u="dotDotDash" dirty="0">
                <a:solidFill>
                  <a:srgbClr val="00B0F0"/>
                </a:solidFill>
              </a:rPr>
              <a:t>Hospital Management System</a:t>
            </a:r>
            <a:endParaRPr lang="en-US" dirty="0">
              <a:solidFill>
                <a:srgbClr val="00B0F0"/>
              </a:solidFill>
            </a:endParaRPr>
          </a:p>
        </p:txBody>
      </p:sp>
    </p:spTree>
    <p:extLst>
      <p:ext uri="{BB962C8B-B14F-4D97-AF65-F5344CB8AC3E}">
        <p14:creationId xmlns:p14="http://schemas.microsoft.com/office/powerpoint/2010/main" xmlns="" val="57308480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smtClean="0"/>
              <a:t>What is Hospital management system:</a:t>
            </a:r>
            <a:endParaRPr lang="en-US" sz="4400" dirty="0"/>
          </a:p>
        </p:txBody>
      </p:sp>
      <p:sp>
        <p:nvSpPr>
          <p:cNvPr id="4" name="Content Placeholder 3"/>
          <p:cNvSpPr>
            <a:spLocks noGrp="1"/>
          </p:cNvSpPr>
          <p:nvPr>
            <p:ph idx="1"/>
          </p:nvPr>
        </p:nvSpPr>
        <p:spPr/>
        <p:txBody>
          <a:bodyPr/>
          <a:lstStyle/>
          <a:p>
            <a:pPr algn="just"/>
            <a:r>
              <a:rPr lang="en-US" b="1" dirty="0" smtClean="0">
                <a:solidFill>
                  <a:schemeClr val="tx1"/>
                </a:solidFill>
                <a:latin typeface="Times New Roman" pitchFamily="18" charset="0"/>
                <a:cs typeface="Times New Roman" pitchFamily="18" charset="0"/>
              </a:rPr>
              <a:t>Hospital management system (HMS)  is an element of hospital informatics solutions that focuses mainly on the administration needs of hospitals. An HMS is a computer or web-based application that manages the functioning of an entire hospital.</a:t>
            </a:r>
          </a:p>
          <a:p>
            <a:pPr algn="just"/>
            <a:endParaRPr lang="en-US" b="1" dirty="0" smtClean="0">
              <a:solidFill>
                <a:schemeClr val="tx1"/>
              </a:solidFill>
              <a:latin typeface="Times New Roman" pitchFamily="18" charset="0"/>
              <a:cs typeface="Times New Roman" pitchFamily="18" charset="0"/>
            </a:endParaRPr>
          </a:p>
          <a:p>
            <a:pPr algn="just"/>
            <a:r>
              <a:rPr lang="en-US" b="1" dirty="0" smtClean="0">
                <a:solidFill>
                  <a:schemeClr val="tx1"/>
                </a:solidFill>
                <a:latin typeface="Times New Roman" pitchFamily="18" charset="0"/>
                <a:cs typeface="Times New Roman" pitchFamily="18" charset="0"/>
              </a:rPr>
              <a:t>. Our main focus is to make peoples life easier in the hour of need. We are working to design such a system that will reduce a lot of paperwork and save peoples time. </a:t>
            </a:r>
          </a:p>
          <a:p>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xmlns="" val="423422610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History </a:t>
            </a:r>
          </a:p>
        </p:txBody>
      </p:sp>
      <p:sp>
        <p:nvSpPr>
          <p:cNvPr id="3" name="Content Placeholder 2"/>
          <p:cNvSpPr>
            <a:spLocks noGrp="1"/>
          </p:cNvSpPr>
          <p:nvPr>
            <p:ph idx="1"/>
          </p:nvPr>
        </p:nvSpPr>
        <p:spPr/>
        <p:txBody>
          <a:bodyPr/>
          <a:lstStyle/>
          <a:p>
            <a:r>
              <a:rPr lang="en-US" dirty="0"/>
              <a:t>. The hospital system has been automated but the benefit is not for all. In such a situation </a:t>
            </a:r>
            <a:r>
              <a:rPr lang="en-US" dirty="0" smtClean="0"/>
              <a:t>we </a:t>
            </a:r>
            <a:r>
              <a:rPr lang="en-US" dirty="0"/>
              <a:t>have figured out that there should be something for the patients. Some simple features for checking appointment, asking for appointment, prescription and test reports can reduce the hassle up to 70-80%. Because those are the sector where we face a lot of trouble and can find a way out. So this will allow us something that we were waiting for so long</a:t>
            </a:r>
            <a:r>
              <a:rPr lang="en-US" dirty="0" smtClean="0"/>
              <a:t>.</a:t>
            </a:r>
          </a:p>
          <a:p>
            <a:r>
              <a:rPr lang="en-US" dirty="0" smtClean="0"/>
              <a:t> </a:t>
            </a:r>
            <a:r>
              <a:rPr lang="en-US" dirty="0"/>
              <a:t>The world is moving to internet so this is the right time to think about this. </a:t>
            </a:r>
            <a:r>
              <a:rPr lang="en-US" dirty="0" smtClean="0"/>
              <a:t>If </a:t>
            </a:r>
            <a:r>
              <a:rPr lang="en-US" dirty="0"/>
              <a:t>a system does not provide help for every user group then it cannot be perfect system. We came out a long way with maximizing benefit for all.</a:t>
            </a:r>
          </a:p>
        </p:txBody>
      </p:sp>
    </p:spTree>
    <p:extLst>
      <p:ext uri="{BB962C8B-B14F-4D97-AF65-F5344CB8AC3E}">
        <p14:creationId xmlns:p14="http://schemas.microsoft.com/office/powerpoint/2010/main" xmlns="" val="2393012070"/>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697" y="174939"/>
            <a:ext cx="10172700" cy="778098"/>
          </a:xfrm>
        </p:spPr>
        <p:txBody>
          <a:bodyPr>
            <a:normAutofit fontScale="90000"/>
          </a:bodyPr>
          <a:lstStyle/>
          <a:p>
            <a:r>
              <a:rPr lang="en-US" dirty="0"/>
              <a:t> Requirement:</a:t>
            </a:r>
            <a:br>
              <a:rPr lang="en-US" dirty="0"/>
            </a:br>
            <a:endParaRPr lang="en-US" dirty="0"/>
          </a:p>
        </p:txBody>
      </p:sp>
      <p:sp>
        <p:nvSpPr>
          <p:cNvPr id="4" name="Text Placeholder 3"/>
          <p:cNvSpPr>
            <a:spLocks noGrp="1"/>
          </p:cNvSpPr>
          <p:nvPr>
            <p:ph type="body" idx="1"/>
          </p:nvPr>
        </p:nvSpPr>
        <p:spPr>
          <a:xfrm>
            <a:off x="1149697" y="1094703"/>
            <a:ext cx="4800600" cy="837127"/>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solidFill>
                  <a:schemeClr val="tx1"/>
                </a:solidFill>
              </a:rPr>
              <a:t>Functional</a:t>
            </a:r>
            <a:r>
              <a:rPr lang="en-US" dirty="0">
                <a:solidFill>
                  <a:schemeClr val="tx1"/>
                </a:solidFill>
              </a:rPr>
              <a:t>:</a:t>
            </a:r>
          </a:p>
          <a:p>
            <a:endParaRPr lang="en-US" dirty="0"/>
          </a:p>
        </p:txBody>
      </p:sp>
      <p:sp>
        <p:nvSpPr>
          <p:cNvPr id="5" name="Content Placeholder 4"/>
          <p:cNvSpPr>
            <a:spLocks noGrp="1"/>
          </p:cNvSpPr>
          <p:nvPr>
            <p:ph sz="half" idx="2"/>
          </p:nvPr>
        </p:nvSpPr>
        <p:spPr>
          <a:xfrm>
            <a:off x="1257300" y="2318197"/>
            <a:ext cx="9238982" cy="4005329"/>
          </a:xfrm>
        </p:spPr>
        <p:txBody>
          <a:bodyPr>
            <a:normAutofit/>
          </a:bodyPr>
          <a:lstStyle/>
          <a:p>
            <a:pPr marL="0" indent="0">
              <a:buNone/>
            </a:pPr>
            <a:r>
              <a:rPr lang="en-US" dirty="0" smtClean="0"/>
              <a:t>    1</a:t>
            </a:r>
            <a:r>
              <a:rPr lang="en-US" dirty="0"/>
              <a:t>. </a:t>
            </a:r>
            <a:r>
              <a:rPr lang="en-US" dirty="0" smtClean="0"/>
              <a:t> </a:t>
            </a:r>
            <a:r>
              <a:rPr lang="en-US" dirty="0"/>
              <a:t>Patient information.</a:t>
            </a:r>
          </a:p>
          <a:p>
            <a:pPr marL="0" indent="0">
              <a:buNone/>
            </a:pPr>
            <a:r>
              <a:rPr lang="en-US" dirty="0" smtClean="0"/>
              <a:t>    2</a:t>
            </a:r>
            <a:r>
              <a:rPr lang="en-US" dirty="0"/>
              <a:t>.    Clinical laboratory, radiology, and patient monitoring.</a:t>
            </a:r>
            <a:br>
              <a:rPr lang="en-US" dirty="0"/>
            </a:br>
            <a:r>
              <a:rPr lang="en-US" dirty="0" smtClean="0"/>
              <a:t>    3</a:t>
            </a:r>
            <a:r>
              <a:rPr lang="en-US" dirty="0"/>
              <a:t>.    Patient census and billing.</a:t>
            </a:r>
            <a:br>
              <a:rPr lang="en-US" dirty="0"/>
            </a:br>
            <a:r>
              <a:rPr lang="en-US" dirty="0" smtClean="0"/>
              <a:t>    4</a:t>
            </a:r>
            <a:r>
              <a:rPr lang="en-US" dirty="0"/>
              <a:t>.    Staffing and scheduling.</a:t>
            </a:r>
            <a:br>
              <a:rPr lang="en-US" dirty="0"/>
            </a:br>
            <a:r>
              <a:rPr lang="en-US" dirty="0" smtClean="0"/>
              <a:t>    5</a:t>
            </a:r>
            <a:r>
              <a:rPr lang="en-US" dirty="0"/>
              <a:t>.   Outcomes assessment and quality control.</a:t>
            </a:r>
            <a:br>
              <a:rPr lang="en-US" dirty="0"/>
            </a:br>
            <a:r>
              <a:rPr lang="en-US" dirty="0" smtClean="0"/>
              <a:t>    6</a:t>
            </a:r>
            <a:r>
              <a:rPr lang="en-US" dirty="0"/>
              <a:t>.   Pharmacy ordering, prescription handling, and </a:t>
            </a:r>
            <a:r>
              <a:rPr lang="en-US" dirty="0" smtClean="0"/>
              <a:t>pharmacopoeia information.</a:t>
            </a:r>
            <a:endParaRPr lang="en-US" dirty="0"/>
          </a:p>
          <a:p>
            <a:pPr marL="0" indent="0">
              <a:buNone/>
            </a:pPr>
            <a:r>
              <a:rPr lang="en-US" dirty="0"/>
              <a:t> </a:t>
            </a:r>
            <a:r>
              <a:rPr lang="en-US" dirty="0" smtClean="0"/>
              <a:t>   7.   </a:t>
            </a:r>
            <a:r>
              <a:rPr lang="en-US" dirty="0"/>
              <a:t>Finance and accounting.</a:t>
            </a:r>
          </a:p>
          <a:p>
            <a:pPr marL="0" indent="0">
              <a:buNone/>
            </a:pPr>
            <a:r>
              <a:rPr lang="en-US" dirty="0" smtClean="0"/>
              <a:t>    8.   </a:t>
            </a:r>
            <a:r>
              <a:rPr lang="en-US" dirty="0"/>
              <a:t>Supplies, inventory, maintenance, and orders management.</a:t>
            </a:r>
          </a:p>
          <a:p>
            <a:endParaRPr lang="en-US" dirty="0"/>
          </a:p>
          <a:p>
            <a:endParaRPr lang="en-US" dirty="0"/>
          </a:p>
        </p:txBody>
      </p:sp>
    </p:spTree>
    <p:extLst>
      <p:ext uri="{BB962C8B-B14F-4D97-AF65-F5344CB8AC3E}">
        <p14:creationId xmlns:p14="http://schemas.microsoft.com/office/powerpoint/2010/main" xmlns="" val="1787717272"/>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51678" y="382385"/>
            <a:ext cx="10178322" cy="931260"/>
          </a:xfrm>
        </p:spPr>
        <p:txBody>
          <a:bodyPr>
            <a:normAutofit fontScale="90000"/>
          </a:bodyPr>
          <a:lstStyle/>
          <a:p>
            <a:r>
              <a:rPr lang="en-US" sz="3100" dirty="0">
                <a:solidFill>
                  <a:schemeClr val="tx1"/>
                </a:solidFill>
              </a:rPr>
              <a:t>Non-Functional:</a:t>
            </a:r>
            <a:r>
              <a:rPr lang="en-US" dirty="0"/>
              <a:t/>
            </a:r>
            <a:br>
              <a:rPr lang="en-US" dirty="0"/>
            </a:br>
            <a:r>
              <a:rPr lang="en-US" dirty="0"/>
              <a:t/>
            </a:r>
            <a:br>
              <a:rPr lang="en-US" dirty="0"/>
            </a:br>
            <a:endParaRPr lang="en-US" dirty="0"/>
          </a:p>
        </p:txBody>
      </p:sp>
      <p:sp>
        <p:nvSpPr>
          <p:cNvPr id="8" name="Content Placeholder 7"/>
          <p:cNvSpPr>
            <a:spLocks noGrp="1"/>
          </p:cNvSpPr>
          <p:nvPr>
            <p:ph idx="1"/>
          </p:nvPr>
        </p:nvSpPr>
        <p:spPr>
          <a:xfrm>
            <a:off x="1251678" y="1622738"/>
            <a:ext cx="10178322" cy="4778061"/>
          </a:xfrm>
        </p:spPr>
        <p:txBody>
          <a:bodyPr numCol="2"/>
          <a:lstStyle/>
          <a:p>
            <a:pPr marL="0" indent="0">
              <a:buNone/>
            </a:pPr>
            <a:endParaRPr lang="en-US" dirty="0" smtClean="0"/>
          </a:p>
          <a:p>
            <a:pPr marL="0" indent="0">
              <a:buNone/>
            </a:pPr>
            <a:endParaRPr lang="en-US" dirty="0"/>
          </a:p>
          <a:p>
            <a:pPr marL="0" indent="0">
              <a:buNone/>
            </a:pPr>
            <a:r>
              <a:rPr lang="en-US" dirty="0"/>
              <a:t> </a:t>
            </a:r>
            <a:r>
              <a:rPr lang="en-US" dirty="0" smtClean="0"/>
              <a:t>1</a:t>
            </a:r>
            <a:r>
              <a:rPr lang="en-US" dirty="0"/>
              <a:t>. Access to information.</a:t>
            </a:r>
            <a:br>
              <a:rPr lang="en-US" dirty="0"/>
            </a:br>
            <a:r>
              <a:rPr lang="en-US" dirty="0"/>
              <a:t>2.  Improvement in quality of documentation.</a:t>
            </a:r>
            <a:br>
              <a:rPr lang="en-US" dirty="0"/>
            </a:br>
            <a:r>
              <a:rPr lang="en-US" dirty="0"/>
              <a:t>3.   Improving quality of patient care.</a:t>
            </a:r>
            <a:br>
              <a:rPr lang="en-US" dirty="0"/>
            </a:br>
            <a:r>
              <a:rPr lang="en-US" dirty="0"/>
              <a:t>4.  Improvement in communications</a:t>
            </a:r>
            <a:r>
              <a:rPr lang="en-US" dirty="0" smtClean="0"/>
              <a:t>.</a:t>
            </a:r>
            <a:r>
              <a:rPr lang="en-US" dirty="0"/>
              <a:t/>
            </a:r>
            <a:br>
              <a:rPr lang="en-US" dirty="0"/>
            </a:br>
            <a:r>
              <a:rPr lang="en-US" dirty="0" smtClean="0"/>
              <a:t>5.  </a:t>
            </a:r>
            <a:r>
              <a:rPr lang="en-US" dirty="0"/>
              <a:t>Reduction in medication errors.</a:t>
            </a:r>
            <a:br>
              <a:rPr lang="en-US" dirty="0"/>
            </a:br>
            <a:r>
              <a:rPr lang="en-US" dirty="0" smtClean="0"/>
              <a:t>6.  </a:t>
            </a:r>
            <a:r>
              <a:rPr lang="en-US" dirty="0"/>
              <a:t>Reduction in hospital costs</a:t>
            </a:r>
            <a:r>
              <a:rPr lang="en-US" dirty="0" smtClean="0"/>
              <a:t>.</a:t>
            </a:r>
            <a:r>
              <a:rPr lang="en-US" dirty="0"/>
              <a:t/>
            </a:r>
            <a:br>
              <a:rPr lang="en-US" dirty="0"/>
            </a:br>
            <a:r>
              <a:rPr lang="en-US" dirty="0"/>
              <a:t>7</a:t>
            </a:r>
            <a:r>
              <a:rPr lang="en-US" dirty="0" smtClean="0"/>
              <a:t>.  </a:t>
            </a:r>
            <a:r>
              <a:rPr lang="en-US" dirty="0"/>
              <a:t>Enhancing ability to track patient's record.</a:t>
            </a:r>
          </a:p>
          <a:p>
            <a:endParaRPr lang="en-US" dirty="0"/>
          </a:p>
        </p:txBody>
      </p:sp>
    </p:spTree>
    <p:extLst>
      <p:ext uri="{BB962C8B-B14F-4D97-AF65-F5344CB8AC3E}">
        <p14:creationId xmlns:p14="http://schemas.microsoft.com/office/powerpoint/2010/main" xmlns="" val="229519770"/>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41108"/>
          </a:xfrm>
        </p:spPr>
        <p:txBody>
          <a:bodyPr>
            <a:normAutofit fontScale="90000"/>
          </a:bodyPr>
          <a:lstStyle/>
          <a:p>
            <a:r>
              <a:rPr lang="en-US" dirty="0"/>
              <a:t>E-R Diagram:</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42434" y="1321033"/>
            <a:ext cx="8041157" cy="5092645"/>
          </a:xfrm>
        </p:spPr>
      </p:pic>
    </p:spTree>
    <p:extLst>
      <p:ext uri="{BB962C8B-B14F-4D97-AF65-F5344CB8AC3E}">
        <p14:creationId xmlns:p14="http://schemas.microsoft.com/office/powerpoint/2010/main" xmlns="" val="364397332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250</TotalTime>
  <Words>479</Words>
  <Application>Microsoft Office PowerPoint</Application>
  <PresentationFormat>Custom</PresentationFormat>
  <Paragraphs>85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Badge</vt:lpstr>
      <vt:lpstr>Slide 1</vt:lpstr>
      <vt:lpstr>Slide 2</vt:lpstr>
      <vt:lpstr>Welcome To Our Presentation</vt:lpstr>
      <vt:lpstr>Presentation topic:   Hospital Management System</vt:lpstr>
      <vt:lpstr>What is Hospital management system:</vt:lpstr>
      <vt:lpstr>Background History </vt:lpstr>
      <vt:lpstr> Requirement: </vt:lpstr>
      <vt:lpstr>Non-Functional:  </vt:lpstr>
      <vt:lpstr>E-R Diagram: </vt:lpstr>
      <vt:lpstr>Joining table:</vt:lpstr>
      <vt:lpstr>Advantage:</vt:lpstr>
      <vt:lpstr>Disadvantage:</vt:lpstr>
      <vt:lpstr>Future work:</vt:lpstr>
      <vt:lpstr>Conclusion: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Shaon</dc:creator>
  <cp:lastModifiedBy>Admin-21</cp:lastModifiedBy>
  <cp:revision>50</cp:revision>
  <dcterms:created xsi:type="dcterms:W3CDTF">2019-03-02T05:12:12Z</dcterms:created>
  <dcterms:modified xsi:type="dcterms:W3CDTF">2019-03-11T06:46:42Z</dcterms:modified>
</cp:coreProperties>
</file>