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0" r:id="rId4"/>
    <p:sldId id="259"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34155DE-7A4F-4B11-8A2A-8CCF22086204}">
          <p14:sldIdLst>
            <p14:sldId id="257"/>
            <p14:sldId id="258"/>
            <p14:sldId id="270"/>
            <p14:sldId id="259"/>
            <p14:sldId id="260"/>
            <p14:sldId id="261"/>
            <p14:sldId id="262"/>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E3BC"/>
    <a:srgbClr val="8A7AEC"/>
    <a:srgbClr val="FF6600"/>
    <a:srgbClr val="6FF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29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68C3B0-4EE5-45EA-B579-07346D70AB30}"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E88BC-6675-40ED-9E0F-90FAD7ED5C24}" type="slidenum">
              <a:rPr lang="en-US" smtClean="0"/>
              <a:t>‹#›</a:t>
            </a:fld>
            <a:endParaRPr lang="en-US"/>
          </a:p>
        </p:txBody>
      </p:sp>
    </p:spTree>
    <p:extLst>
      <p:ext uri="{BB962C8B-B14F-4D97-AF65-F5344CB8AC3E}">
        <p14:creationId xmlns:p14="http://schemas.microsoft.com/office/powerpoint/2010/main" val="2623609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8C3B0-4EE5-45EA-B579-07346D70AB30}"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E88BC-6675-40ED-9E0F-90FAD7ED5C24}" type="slidenum">
              <a:rPr lang="en-US" smtClean="0"/>
              <a:t>‹#›</a:t>
            </a:fld>
            <a:endParaRPr lang="en-US"/>
          </a:p>
        </p:txBody>
      </p:sp>
    </p:spTree>
    <p:extLst>
      <p:ext uri="{BB962C8B-B14F-4D97-AF65-F5344CB8AC3E}">
        <p14:creationId xmlns:p14="http://schemas.microsoft.com/office/powerpoint/2010/main" val="127218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8C3B0-4EE5-45EA-B579-07346D70AB30}"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E88BC-6675-40ED-9E0F-90FAD7ED5C24}" type="slidenum">
              <a:rPr lang="en-US" smtClean="0"/>
              <a:t>‹#›</a:t>
            </a:fld>
            <a:endParaRPr lang="en-US"/>
          </a:p>
        </p:txBody>
      </p:sp>
    </p:spTree>
    <p:extLst>
      <p:ext uri="{BB962C8B-B14F-4D97-AF65-F5344CB8AC3E}">
        <p14:creationId xmlns:p14="http://schemas.microsoft.com/office/powerpoint/2010/main" val="984114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8C3B0-4EE5-45EA-B579-07346D70AB30}"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E88BC-6675-40ED-9E0F-90FAD7ED5C24}" type="slidenum">
              <a:rPr lang="en-US" smtClean="0"/>
              <a:t>‹#›</a:t>
            </a:fld>
            <a:endParaRPr lang="en-US"/>
          </a:p>
        </p:txBody>
      </p:sp>
    </p:spTree>
    <p:extLst>
      <p:ext uri="{BB962C8B-B14F-4D97-AF65-F5344CB8AC3E}">
        <p14:creationId xmlns:p14="http://schemas.microsoft.com/office/powerpoint/2010/main" val="277693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68C3B0-4EE5-45EA-B579-07346D70AB30}"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E88BC-6675-40ED-9E0F-90FAD7ED5C24}" type="slidenum">
              <a:rPr lang="en-US" smtClean="0"/>
              <a:t>‹#›</a:t>
            </a:fld>
            <a:endParaRPr lang="en-US"/>
          </a:p>
        </p:txBody>
      </p:sp>
    </p:spTree>
    <p:extLst>
      <p:ext uri="{BB962C8B-B14F-4D97-AF65-F5344CB8AC3E}">
        <p14:creationId xmlns:p14="http://schemas.microsoft.com/office/powerpoint/2010/main" val="3014650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68C3B0-4EE5-45EA-B579-07346D70AB30}"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E88BC-6675-40ED-9E0F-90FAD7ED5C24}" type="slidenum">
              <a:rPr lang="en-US" smtClean="0"/>
              <a:t>‹#›</a:t>
            </a:fld>
            <a:endParaRPr lang="en-US"/>
          </a:p>
        </p:txBody>
      </p:sp>
    </p:spTree>
    <p:extLst>
      <p:ext uri="{BB962C8B-B14F-4D97-AF65-F5344CB8AC3E}">
        <p14:creationId xmlns:p14="http://schemas.microsoft.com/office/powerpoint/2010/main" val="214385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68C3B0-4EE5-45EA-B579-07346D70AB30}" type="datetimeFigureOut">
              <a:rPr lang="en-US" smtClean="0"/>
              <a:t>7/12/2019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E88BC-6675-40ED-9E0F-90FAD7ED5C24}" type="slidenum">
              <a:rPr lang="en-US" smtClean="0"/>
              <a:t>‹#›</a:t>
            </a:fld>
            <a:endParaRPr lang="en-US"/>
          </a:p>
        </p:txBody>
      </p:sp>
    </p:spTree>
    <p:extLst>
      <p:ext uri="{BB962C8B-B14F-4D97-AF65-F5344CB8AC3E}">
        <p14:creationId xmlns:p14="http://schemas.microsoft.com/office/powerpoint/2010/main" val="2612868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68C3B0-4EE5-45EA-B579-07346D70AB30}" type="datetimeFigureOut">
              <a:rPr lang="en-US" smtClean="0"/>
              <a:t>7/12/2019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E88BC-6675-40ED-9E0F-90FAD7ED5C24}" type="slidenum">
              <a:rPr lang="en-US" smtClean="0"/>
              <a:t>‹#›</a:t>
            </a:fld>
            <a:endParaRPr lang="en-US"/>
          </a:p>
        </p:txBody>
      </p:sp>
    </p:spTree>
    <p:extLst>
      <p:ext uri="{BB962C8B-B14F-4D97-AF65-F5344CB8AC3E}">
        <p14:creationId xmlns:p14="http://schemas.microsoft.com/office/powerpoint/2010/main" val="335478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8C3B0-4EE5-45EA-B579-07346D70AB30}" type="datetimeFigureOut">
              <a:rPr lang="en-US" smtClean="0"/>
              <a:t>7/12/2019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8E88BC-6675-40ED-9E0F-90FAD7ED5C24}" type="slidenum">
              <a:rPr lang="en-US" smtClean="0"/>
              <a:t>‹#›</a:t>
            </a:fld>
            <a:endParaRPr lang="en-US"/>
          </a:p>
        </p:txBody>
      </p:sp>
    </p:spTree>
    <p:extLst>
      <p:ext uri="{BB962C8B-B14F-4D97-AF65-F5344CB8AC3E}">
        <p14:creationId xmlns:p14="http://schemas.microsoft.com/office/powerpoint/2010/main" val="60868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68C3B0-4EE5-45EA-B579-07346D70AB30}"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E88BC-6675-40ED-9E0F-90FAD7ED5C24}" type="slidenum">
              <a:rPr lang="en-US" smtClean="0"/>
              <a:t>‹#›</a:t>
            </a:fld>
            <a:endParaRPr lang="en-US"/>
          </a:p>
        </p:txBody>
      </p:sp>
    </p:spTree>
    <p:extLst>
      <p:ext uri="{BB962C8B-B14F-4D97-AF65-F5344CB8AC3E}">
        <p14:creationId xmlns:p14="http://schemas.microsoft.com/office/powerpoint/2010/main" val="403140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68C3B0-4EE5-45EA-B579-07346D70AB30}"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E88BC-6675-40ED-9E0F-90FAD7ED5C24}" type="slidenum">
              <a:rPr lang="en-US" smtClean="0"/>
              <a:t>‹#›</a:t>
            </a:fld>
            <a:endParaRPr lang="en-US"/>
          </a:p>
        </p:txBody>
      </p:sp>
    </p:spTree>
    <p:extLst>
      <p:ext uri="{BB962C8B-B14F-4D97-AF65-F5344CB8AC3E}">
        <p14:creationId xmlns:p14="http://schemas.microsoft.com/office/powerpoint/2010/main" val="136503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8C3B0-4EE5-45EA-B579-07346D70AB30}" type="datetimeFigureOut">
              <a:rPr lang="en-US" smtClean="0"/>
              <a:t>7/12/2019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E88BC-6675-40ED-9E0F-90FAD7ED5C24}" type="slidenum">
              <a:rPr lang="en-US" smtClean="0"/>
              <a:t>‹#›</a:t>
            </a:fld>
            <a:endParaRPr lang="en-US"/>
          </a:p>
        </p:txBody>
      </p:sp>
    </p:spTree>
    <p:extLst>
      <p:ext uri="{BB962C8B-B14F-4D97-AF65-F5344CB8AC3E}">
        <p14:creationId xmlns:p14="http://schemas.microsoft.com/office/powerpoint/2010/main" val="34008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6559836" y="-921529"/>
            <a:ext cx="9628470" cy="7025951"/>
            <a:chOff x="0" y="-167951"/>
            <a:chExt cx="9628470" cy="7025951"/>
          </a:xfrm>
        </p:grpSpPr>
        <p:grpSp>
          <p:nvGrpSpPr>
            <p:cNvPr id="2" name="Group 1"/>
            <p:cNvGrpSpPr/>
            <p:nvPr/>
          </p:nvGrpSpPr>
          <p:grpSpPr>
            <a:xfrm>
              <a:off x="0" y="-167951"/>
              <a:ext cx="9535886" cy="7025951"/>
              <a:chOff x="0" y="-167951"/>
              <a:chExt cx="9535886" cy="7025951"/>
            </a:xfrm>
          </p:grpSpPr>
          <p:sp>
            <p:nvSpPr>
              <p:cNvPr id="7" name="Rectangle 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rot="16200000">
              <a:off x="8076450" y="3006080"/>
              <a:ext cx="2519266" cy="584775"/>
            </a:xfrm>
            <a:prstGeom prst="rect">
              <a:avLst/>
            </a:prstGeom>
            <a:noFill/>
          </p:spPr>
          <p:txBody>
            <a:bodyPr wrap="square" rtlCol="0">
              <a:spAutoFit/>
            </a:bodyPr>
            <a:lstStyle/>
            <a:p>
              <a:r>
                <a:rPr lang="en-US" sz="3200" b="1" dirty="0" smtClean="0">
                  <a:solidFill>
                    <a:schemeClr val="bg1"/>
                  </a:solidFill>
                </a:rPr>
                <a:t>Abstract</a:t>
              </a:r>
              <a:endParaRPr lang="en-US" sz="3200" b="1" dirty="0">
                <a:solidFill>
                  <a:schemeClr val="bg1"/>
                </a:solidFill>
              </a:endParaRPr>
            </a:p>
          </p:txBody>
        </p:sp>
      </p:grpSp>
      <p:grpSp>
        <p:nvGrpSpPr>
          <p:cNvPr id="8" name="Group 7"/>
          <p:cNvGrpSpPr/>
          <p:nvPr/>
        </p:nvGrpSpPr>
        <p:grpSpPr>
          <a:xfrm>
            <a:off x="-6855600" y="-881008"/>
            <a:ext cx="9535886" cy="7025951"/>
            <a:chOff x="-183182" y="-122958"/>
            <a:chExt cx="9535886" cy="7025951"/>
          </a:xfrm>
        </p:grpSpPr>
        <p:sp>
          <p:nvSpPr>
            <p:cNvPr id="9" name="Rectangle 8"/>
            <p:cNvSpPr/>
            <p:nvPr/>
          </p:nvSpPr>
          <p:spPr>
            <a:xfrm>
              <a:off x="-183182" y="-122958"/>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7322654" y="196151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6200000">
              <a:off x="7813501" y="3032833"/>
              <a:ext cx="2519266" cy="400110"/>
            </a:xfrm>
            <a:prstGeom prst="rect">
              <a:avLst/>
            </a:prstGeom>
            <a:noFill/>
          </p:spPr>
          <p:txBody>
            <a:bodyPr wrap="square" rtlCol="0">
              <a:spAutoFit/>
            </a:bodyPr>
            <a:lstStyle/>
            <a:p>
              <a:r>
                <a:rPr lang="en-US" sz="2000" b="1" dirty="0" smtClean="0">
                  <a:solidFill>
                    <a:schemeClr val="bg1"/>
                  </a:solidFill>
                </a:rPr>
                <a:t>Project objective</a:t>
              </a:r>
              <a:endParaRPr lang="en-US" sz="2000" b="1" dirty="0">
                <a:solidFill>
                  <a:schemeClr val="bg1"/>
                </a:solidFill>
              </a:endParaRPr>
            </a:p>
          </p:txBody>
        </p:sp>
      </p:grpSp>
      <p:grpSp>
        <p:nvGrpSpPr>
          <p:cNvPr id="22" name="Group 21"/>
          <p:cNvGrpSpPr/>
          <p:nvPr/>
        </p:nvGrpSpPr>
        <p:grpSpPr>
          <a:xfrm>
            <a:off x="-7158090" y="-1080972"/>
            <a:ext cx="9535886" cy="7025951"/>
            <a:chOff x="237565" y="-242169"/>
            <a:chExt cx="9535886" cy="7025951"/>
          </a:xfrm>
        </p:grpSpPr>
        <p:sp>
          <p:nvSpPr>
            <p:cNvPr id="23" name="Rectangle 22"/>
            <p:cNvSpPr/>
            <p:nvPr/>
          </p:nvSpPr>
          <p:spPr>
            <a:xfrm>
              <a:off x="237565" y="-242169"/>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6200000">
              <a:off x="8059126" y="2815347"/>
              <a:ext cx="2519266" cy="584775"/>
            </a:xfrm>
            <a:prstGeom prst="rect">
              <a:avLst/>
            </a:prstGeom>
            <a:noFill/>
          </p:spPr>
          <p:txBody>
            <a:bodyPr wrap="square" rtlCol="0">
              <a:spAutoFit/>
            </a:bodyPr>
            <a:lstStyle/>
            <a:p>
              <a:r>
                <a:rPr lang="en-US" sz="3200" b="1" dirty="0" smtClean="0">
                  <a:solidFill>
                    <a:schemeClr val="bg1"/>
                  </a:solidFill>
                </a:rPr>
                <a:t>Scope</a:t>
              </a:r>
              <a:endParaRPr lang="en-US" sz="3200" b="1" dirty="0">
                <a:solidFill>
                  <a:schemeClr val="bg1"/>
                </a:solidFill>
              </a:endParaRPr>
            </a:p>
          </p:txBody>
        </p:sp>
      </p:grpSp>
      <p:grpSp>
        <p:nvGrpSpPr>
          <p:cNvPr id="26" name="Group 25"/>
          <p:cNvGrpSpPr/>
          <p:nvPr/>
        </p:nvGrpSpPr>
        <p:grpSpPr>
          <a:xfrm>
            <a:off x="-7731941" y="-950676"/>
            <a:ext cx="9592064" cy="7025951"/>
            <a:chOff x="0" y="-167951"/>
            <a:chExt cx="9592064" cy="7025951"/>
          </a:xfrm>
        </p:grpSpPr>
        <p:sp>
          <p:nvSpPr>
            <p:cNvPr id="27" name="Rectangle 2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8040044" y="3040893"/>
              <a:ext cx="2519266" cy="584775"/>
            </a:xfrm>
            <a:prstGeom prst="rect">
              <a:avLst/>
            </a:prstGeom>
            <a:noFill/>
          </p:spPr>
          <p:txBody>
            <a:bodyPr wrap="square" rtlCol="0">
              <a:spAutoFit/>
            </a:bodyPr>
            <a:lstStyle/>
            <a:p>
              <a:r>
                <a:rPr lang="en-US" sz="3200" b="1" dirty="0" smtClean="0">
                  <a:solidFill>
                    <a:schemeClr val="bg1"/>
                  </a:solidFill>
                </a:rPr>
                <a:t>Limitation</a:t>
              </a:r>
              <a:endParaRPr lang="en-US" sz="3200" b="1" dirty="0">
                <a:solidFill>
                  <a:schemeClr val="bg1"/>
                </a:solidFill>
              </a:endParaRPr>
            </a:p>
          </p:txBody>
        </p:sp>
      </p:grpSp>
      <p:grpSp>
        <p:nvGrpSpPr>
          <p:cNvPr id="35" name="Group 34"/>
          <p:cNvGrpSpPr/>
          <p:nvPr/>
        </p:nvGrpSpPr>
        <p:grpSpPr>
          <a:xfrm>
            <a:off x="-8042500" y="-1030166"/>
            <a:ext cx="9617037" cy="7025951"/>
            <a:chOff x="0" y="-167951"/>
            <a:chExt cx="9617037" cy="7025951"/>
          </a:xfrm>
        </p:grpSpPr>
        <p:sp>
          <p:nvSpPr>
            <p:cNvPr id="36" name="Rectangle 35"/>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7623111" y="1959428"/>
              <a:ext cx="1993926" cy="3321698"/>
              <a:chOff x="7623111" y="1959428"/>
              <a:chExt cx="1993926" cy="3321698"/>
            </a:xfrm>
          </p:grpSpPr>
          <p:sp>
            <p:nvSpPr>
              <p:cNvPr id="38" name="Freeform 3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A7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8034239" y="3563329"/>
                <a:ext cx="2519266" cy="646331"/>
              </a:xfrm>
              <a:prstGeom prst="rect">
                <a:avLst/>
              </a:prstGeom>
              <a:noFill/>
            </p:spPr>
            <p:txBody>
              <a:bodyPr wrap="square" rtlCol="0">
                <a:spAutoFit/>
              </a:bodyPr>
              <a:lstStyle/>
              <a:p>
                <a:r>
                  <a:rPr lang="en-US" b="1" dirty="0" smtClean="0">
                    <a:solidFill>
                      <a:schemeClr val="bg1"/>
                    </a:solidFill>
                  </a:rPr>
                  <a:t>Comparison existing and proposed</a:t>
                </a:r>
                <a:endParaRPr lang="en-US" b="1" dirty="0">
                  <a:solidFill>
                    <a:schemeClr val="bg1"/>
                  </a:solidFill>
                </a:endParaRPr>
              </a:p>
            </p:txBody>
          </p:sp>
        </p:grpSp>
      </p:grpSp>
      <p:grpSp>
        <p:nvGrpSpPr>
          <p:cNvPr id="40" name="Group 39"/>
          <p:cNvGrpSpPr/>
          <p:nvPr/>
        </p:nvGrpSpPr>
        <p:grpSpPr>
          <a:xfrm>
            <a:off x="-8558608" y="-985615"/>
            <a:ext cx="9604549" cy="7025951"/>
            <a:chOff x="0" y="-167951"/>
            <a:chExt cx="9604549" cy="7025951"/>
          </a:xfrm>
        </p:grpSpPr>
        <p:sp>
          <p:nvSpPr>
            <p:cNvPr id="41" name="Rectangle 40"/>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6200000">
              <a:off x="8052529" y="2922696"/>
              <a:ext cx="2519266" cy="584775"/>
            </a:xfrm>
            <a:prstGeom prst="rect">
              <a:avLst/>
            </a:prstGeom>
            <a:noFill/>
          </p:spPr>
          <p:txBody>
            <a:bodyPr wrap="square" rtlCol="0">
              <a:spAutoFit/>
            </a:bodyPr>
            <a:lstStyle/>
            <a:p>
              <a:r>
                <a:rPr lang="en-US" sz="3200" b="1" dirty="0" smtClean="0">
                  <a:solidFill>
                    <a:schemeClr val="bg1"/>
                  </a:solidFill>
                </a:rPr>
                <a:t>Diagram</a:t>
              </a:r>
              <a:endParaRPr lang="en-US" sz="3200" b="1" dirty="0">
                <a:solidFill>
                  <a:schemeClr val="bg1"/>
                </a:solidFill>
              </a:endParaRPr>
            </a:p>
          </p:txBody>
        </p:sp>
      </p:grpSp>
      <p:grpSp>
        <p:nvGrpSpPr>
          <p:cNvPr id="44" name="Group 43"/>
          <p:cNvGrpSpPr/>
          <p:nvPr/>
        </p:nvGrpSpPr>
        <p:grpSpPr>
          <a:xfrm>
            <a:off x="-8863848" y="-1080972"/>
            <a:ext cx="9535886" cy="7025951"/>
            <a:chOff x="0" y="-167951"/>
            <a:chExt cx="9535886" cy="7025951"/>
          </a:xfrm>
        </p:grpSpPr>
        <p:sp>
          <p:nvSpPr>
            <p:cNvPr id="45" name="Rectangle 44"/>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rot="16200000">
              <a:off x="7555229" y="3260695"/>
              <a:ext cx="3125756" cy="523220"/>
            </a:xfrm>
            <a:prstGeom prst="rect">
              <a:avLst/>
            </a:prstGeom>
            <a:noFill/>
          </p:spPr>
          <p:txBody>
            <a:bodyPr wrap="square" rtlCol="0">
              <a:spAutoFit/>
            </a:bodyPr>
            <a:lstStyle/>
            <a:p>
              <a:r>
                <a:rPr lang="en-US" sz="2800" b="1" dirty="0" smtClean="0">
                  <a:solidFill>
                    <a:schemeClr val="bg1"/>
                  </a:solidFill>
                </a:rPr>
                <a:t>Implementation</a:t>
              </a:r>
              <a:endParaRPr lang="en-US" sz="2800" b="1" dirty="0">
                <a:solidFill>
                  <a:schemeClr val="bg1"/>
                </a:solidFill>
              </a:endParaRPr>
            </a:p>
          </p:txBody>
        </p:sp>
      </p:grpSp>
      <p:grpSp>
        <p:nvGrpSpPr>
          <p:cNvPr id="48" name="Group 47"/>
          <p:cNvGrpSpPr/>
          <p:nvPr/>
        </p:nvGrpSpPr>
        <p:grpSpPr>
          <a:xfrm>
            <a:off x="-9358873" y="-1051825"/>
            <a:ext cx="9618173" cy="7025951"/>
            <a:chOff x="99152" y="-79816"/>
            <a:chExt cx="9618173" cy="7025951"/>
          </a:xfrm>
        </p:grpSpPr>
        <p:sp>
          <p:nvSpPr>
            <p:cNvPr id="49" name="Rectangle 48"/>
            <p:cNvSpPr/>
            <p:nvPr/>
          </p:nvSpPr>
          <p:spPr>
            <a:xfrm>
              <a:off x="99152" y="-79816"/>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p:nvSpPr>
          <p:spPr>
            <a:xfrm>
              <a:off x="7722263" y="2047563"/>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rot="16200000">
              <a:off x="8165305" y="2935319"/>
              <a:ext cx="2519266" cy="584775"/>
            </a:xfrm>
            <a:prstGeom prst="rect">
              <a:avLst/>
            </a:prstGeom>
            <a:noFill/>
          </p:spPr>
          <p:txBody>
            <a:bodyPr wrap="square" rtlCol="0">
              <a:spAutoFit/>
            </a:bodyPr>
            <a:lstStyle/>
            <a:p>
              <a:r>
                <a:rPr lang="en-US" sz="3200" b="1" dirty="0" smtClean="0">
                  <a:solidFill>
                    <a:schemeClr val="bg1"/>
                  </a:solidFill>
                </a:rPr>
                <a:t>Testing</a:t>
              </a:r>
              <a:endParaRPr lang="en-US" sz="3200" b="1" dirty="0">
                <a:solidFill>
                  <a:schemeClr val="bg1"/>
                </a:solidFill>
              </a:endParaRPr>
            </a:p>
          </p:txBody>
        </p:sp>
      </p:grpSp>
      <p:grpSp>
        <p:nvGrpSpPr>
          <p:cNvPr id="52" name="Group 51"/>
          <p:cNvGrpSpPr/>
          <p:nvPr/>
        </p:nvGrpSpPr>
        <p:grpSpPr>
          <a:xfrm>
            <a:off x="-9703307" y="-1169149"/>
            <a:ext cx="9738903" cy="7025951"/>
            <a:chOff x="88787" y="-268223"/>
            <a:chExt cx="9738903" cy="7025951"/>
          </a:xfrm>
        </p:grpSpPr>
        <p:sp>
          <p:nvSpPr>
            <p:cNvPr id="53" name="Rectangle 52"/>
            <p:cNvSpPr/>
            <p:nvPr/>
          </p:nvSpPr>
          <p:spPr>
            <a:xfrm>
              <a:off x="88787" y="-268223"/>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rot="16200000">
              <a:off x="8067611" y="2888482"/>
              <a:ext cx="2873828" cy="646331"/>
            </a:xfrm>
            <a:prstGeom prst="rect">
              <a:avLst/>
            </a:prstGeom>
            <a:noFill/>
          </p:spPr>
          <p:txBody>
            <a:bodyPr wrap="square" rtlCol="0">
              <a:spAutoFit/>
            </a:bodyPr>
            <a:lstStyle/>
            <a:p>
              <a:r>
                <a:rPr lang="en-US" b="1" dirty="0" smtClean="0">
                  <a:solidFill>
                    <a:schemeClr val="bg1"/>
                  </a:solidFill>
                </a:rPr>
                <a:t>Hardware and Software</a:t>
              </a:r>
            </a:p>
            <a:p>
              <a:endParaRPr lang="en-US" dirty="0"/>
            </a:p>
          </p:txBody>
        </p:sp>
      </p:grpSp>
      <p:grpSp>
        <p:nvGrpSpPr>
          <p:cNvPr id="56" name="Group 55"/>
          <p:cNvGrpSpPr/>
          <p:nvPr/>
        </p:nvGrpSpPr>
        <p:grpSpPr>
          <a:xfrm>
            <a:off x="-10131935" y="-1215209"/>
            <a:ext cx="9595691" cy="7025951"/>
            <a:chOff x="99151" y="-167951"/>
            <a:chExt cx="9595691" cy="7025951"/>
          </a:xfrm>
        </p:grpSpPr>
        <p:sp>
          <p:nvSpPr>
            <p:cNvPr id="57" name="Rectangle 56"/>
            <p:cNvSpPr/>
            <p:nvPr/>
          </p:nvSpPr>
          <p:spPr>
            <a:xfrm>
              <a:off x="99151" y="-167951"/>
              <a:ext cx="9595691"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7722261" y="1959428"/>
              <a:ext cx="1962058" cy="3321698"/>
              <a:chOff x="7623111" y="1959428"/>
              <a:chExt cx="1949830" cy="3321698"/>
            </a:xfrm>
          </p:grpSpPr>
          <p:sp>
            <p:nvSpPr>
              <p:cNvPr id="59" name="Freeform 58"/>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rot="16200000">
                <a:off x="8329614" y="3041910"/>
                <a:ext cx="1905523" cy="581130"/>
              </a:xfrm>
              <a:prstGeom prst="rect">
                <a:avLst/>
              </a:prstGeom>
              <a:noFill/>
            </p:spPr>
            <p:txBody>
              <a:bodyPr wrap="square" rtlCol="0">
                <a:spAutoFit/>
              </a:bodyPr>
              <a:lstStyle/>
              <a:p>
                <a:r>
                  <a:rPr lang="en-US" sz="1600" b="1" dirty="0" smtClean="0">
                    <a:solidFill>
                      <a:schemeClr val="bg1"/>
                    </a:solidFill>
                  </a:rPr>
                  <a:t>Advantage And</a:t>
                </a:r>
              </a:p>
              <a:p>
                <a:r>
                  <a:rPr lang="en-US" sz="1600" b="1" dirty="0" smtClean="0">
                    <a:solidFill>
                      <a:schemeClr val="bg1"/>
                    </a:solidFill>
                  </a:rPr>
                  <a:t>Disadvantage</a:t>
                </a:r>
                <a:endParaRPr lang="en-US" sz="1600" b="1" dirty="0">
                  <a:solidFill>
                    <a:schemeClr val="bg1"/>
                  </a:solidFill>
                </a:endParaRPr>
              </a:p>
            </p:txBody>
          </p:sp>
        </p:grpSp>
      </p:grpSp>
      <p:grpSp>
        <p:nvGrpSpPr>
          <p:cNvPr id="6" name="Group 5"/>
          <p:cNvGrpSpPr/>
          <p:nvPr/>
        </p:nvGrpSpPr>
        <p:grpSpPr>
          <a:xfrm>
            <a:off x="-10553056" y="-1001251"/>
            <a:ext cx="9538044" cy="7025951"/>
            <a:chOff x="-7770122" y="-327610"/>
            <a:chExt cx="9538044" cy="7025951"/>
          </a:xfrm>
        </p:grpSpPr>
        <p:sp>
          <p:nvSpPr>
            <p:cNvPr id="62" name="Rectangle 61"/>
            <p:cNvSpPr/>
            <p:nvPr/>
          </p:nvSpPr>
          <p:spPr>
            <a:xfrm>
              <a:off x="-7770122" y="-327610"/>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a:off x="-195296" y="139855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215902" y="2507483"/>
              <a:ext cx="2519266" cy="584775"/>
            </a:xfrm>
            <a:prstGeom prst="rect">
              <a:avLst/>
            </a:prstGeom>
            <a:noFill/>
          </p:spPr>
          <p:txBody>
            <a:bodyPr wrap="square" rtlCol="0">
              <a:spAutoFit/>
            </a:bodyPr>
            <a:lstStyle/>
            <a:p>
              <a:r>
                <a:rPr lang="en-US" sz="3200" b="1" dirty="0" smtClean="0">
                  <a:solidFill>
                    <a:schemeClr val="bg1"/>
                  </a:solidFill>
                </a:rPr>
                <a:t>Conclusion</a:t>
              </a:r>
              <a:endParaRPr lang="en-US" sz="3200" b="1" dirty="0">
                <a:solidFill>
                  <a:schemeClr val="bg1"/>
                </a:solidFill>
              </a:endParaRPr>
            </a:p>
          </p:txBody>
        </p:sp>
      </p:grpSp>
    </p:spTree>
    <p:extLst>
      <p:ext uri="{BB962C8B-B14F-4D97-AF65-F5344CB8AC3E}">
        <p14:creationId xmlns:p14="http://schemas.microsoft.com/office/powerpoint/2010/main" val="27258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2715914" y="-133191"/>
            <a:ext cx="9628470" cy="7025951"/>
            <a:chOff x="0" y="-167951"/>
            <a:chExt cx="9628470" cy="7025951"/>
          </a:xfrm>
        </p:grpSpPr>
        <p:grpSp>
          <p:nvGrpSpPr>
            <p:cNvPr id="2" name="Group 1"/>
            <p:cNvGrpSpPr/>
            <p:nvPr/>
          </p:nvGrpSpPr>
          <p:grpSpPr>
            <a:xfrm>
              <a:off x="0" y="-167951"/>
              <a:ext cx="9535886" cy="7025951"/>
              <a:chOff x="0" y="-167951"/>
              <a:chExt cx="9535886" cy="7025951"/>
            </a:xfrm>
          </p:grpSpPr>
          <p:sp>
            <p:nvSpPr>
              <p:cNvPr id="7" name="Rectangle 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rot="16200000">
              <a:off x="8076450" y="3006080"/>
              <a:ext cx="2519266" cy="584775"/>
            </a:xfrm>
            <a:prstGeom prst="rect">
              <a:avLst/>
            </a:prstGeom>
            <a:noFill/>
          </p:spPr>
          <p:txBody>
            <a:bodyPr wrap="square" rtlCol="0">
              <a:spAutoFit/>
            </a:bodyPr>
            <a:lstStyle/>
            <a:p>
              <a:r>
                <a:rPr lang="en-US" sz="3200" b="1" dirty="0" smtClean="0">
                  <a:solidFill>
                    <a:schemeClr val="bg1"/>
                  </a:solidFill>
                </a:rPr>
                <a:t>Abstract</a:t>
              </a:r>
              <a:endParaRPr lang="en-US" sz="3200" b="1" dirty="0">
                <a:solidFill>
                  <a:schemeClr val="bg1"/>
                </a:solidFill>
              </a:endParaRPr>
            </a:p>
          </p:txBody>
        </p:sp>
      </p:grpSp>
      <p:grpSp>
        <p:nvGrpSpPr>
          <p:cNvPr id="8" name="Group 7"/>
          <p:cNvGrpSpPr/>
          <p:nvPr/>
        </p:nvGrpSpPr>
        <p:grpSpPr>
          <a:xfrm>
            <a:off x="2428239" y="-77113"/>
            <a:ext cx="9535886" cy="7025951"/>
            <a:chOff x="-183182" y="-122958"/>
            <a:chExt cx="9535886" cy="7025951"/>
          </a:xfrm>
        </p:grpSpPr>
        <p:sp>
          <p:nvSpPr>
            <p:cNvPr id="9" name="Rectangle 8"/>
            <p:cNvSpPr/>
            <p:nvPr/>
          </p:nvSpPr>
          <p:spPr>
            <a:xfrm>
              <a:off x="-183182" y="-122958"/>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7322654" y="196151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6200000">
              <a:off x="7813501" y="3032833"/>
              <a:ext cx="2519266" cy="400110"/>
            </a:xfrm>
            <a:prstGeom prst="rect">
              <a:avLst/>
            </a:prstGeom>
            <a:noFill/>
          </p:spPr>
          <p:txBody>
            <a:bodyPr wrap="square" rtlCol="0">
              <a:spAutoFit/>
            </a:bodyPr>
            <a:lstStyle/>
            <a:p>
              <a:r>
                <a:rPr lang="en-US" sz="2000" b="1" dirty="0" smtClean="0">
                  <a:solidFill>
                    <a:schemeClr val="bg1"/>
                  </a:solidFill>
                </a:rPr>
                <a:t>Project objective</a:t>
              </a:r>
              <a:endParaRPr lang="en-US" sz="2000" b="1" dirty="0">
                <a:solidFill>
                  <a:schemeClr val="bg1"/>
                </a:solidFill>
              </a:endParaRPr>
            </a:p>
          </p:txBody>
        </p:sp>
      </p:grpSp>
      <p:grpSp>
        <p:nvGrpSpPr>
          <p:cNvPr id="22" name="Group 21"/>
          <p:cNvGrpSpPr/>
          <p:nvPr/>
        </p:nvGrpSpPr>
        <p:grpSpPr>
          <a:xfrm>
            <a:off x="2014714" y="-189269"/>
            <a:ext cx="9554185" cy="7025951"/>
            <a:chOff x="237565" y="-242169"/>
            <a:chExt cx="9554185" cy="7025951"/>
          </a:xfrm>
        </p:grpSpPr>
        <p:sp>
          <p:nvSpPr>
            <p:cNvPr id="23" name="Rectangle 22"/>
            <p:cNvSpPr/>
            <p:nvPr/>
          </p:nvSpPr>
          <p:spPr>
            <a:xfrm>
              <a:off x="237565" y="-242169"/>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7815937" y="1973619"/>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6200000">
              <a:off x="8239730" y="2823540"/>
              <a:ext cx="2519266" cy="584775"/>
            </a:xfrm>
            <a:prstGeom prst="rect">
              <a:avLst/>
            </a:prstGeom>
            <a:noFill/>
          </p:spPr>
          <p:txBody>
            <a:bodyPr wrap="square" rtlCol="0">
              <a:spAutoFit/>
            </a:bodyPr>
            <a:lstStyle/>
            <a:p>
              <a:r>
                <a:rPr lang="en-US" sz="3200" b="1" dirty="0" smtClean="0">
                  <a:solidFill>
                    <a:schemeClr val="bg1"/>
                  </a:solidFill>
                </a:rPr>
                <a:t>Scope</a:t>
              </a:r>
              <a:endParaRPr lang="en-US" sz="3200" b="1" dirty="0">
                <a:solidFill>
                  <a:schemeClr val="bg1"/>
                </a:solidFill>
              </a:endParaRPr>
            </a:p>
          </p:txBody>
        </p:sp>
      </p:grpSp>
      <p:grpSp>
        <p:nvGrpSpPr>
          <p:cNvPr id="26" name="Group 25"/>
          <p:cNvGrpSpPr/>
          <p:nvPr/>
        </p:nvGrpSpPr>
        <p:grpSpPr>
          <a:xfrm>
            <a:off x="1702395" y="-105152"/>
            <a:ext cx="9592064" cy="7025951"/>
            <a:chOff x="0" y="-167951"/>
            <a:chExt cx="9592064" cy="7025951"/>
          </a:xfrm>
        </p:grpSpPr>
        <p:sp>
          <p:nvSpPr>
            <p:cNvPr id="27" name="Rectangle 2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8040044" y="3040893"/>
              <a:ext cx="2519266" cy="584775"/>
            </a:xfrm>
            <a:prstGeom prst="rect">
              <a:avLst/>
            </a:prstGeom>
            <a:noFill/>
          </p:spPr>
          <p:txBody>
            <a:bodyPr wrap="square" rtlCol="0">
              <a:spAutoFit/>
            </a:bodyPr>
            <a:lstStyle/>
            <a:p>
              <a:r>
                <a:rPr lang="en-US" sz="3200" b="1" dirty="0" smtClean="0">
                  <a:solidFill>
                    <a:schemeClr val="bg1"/>
                  </a:solidFill>
                </a:rPr>
                <a:t>Limitation</a:t>
              </a:r>
              <a:endParaRPr lang="en-US" sz="3200" b="1" dirty="0">
                <a:solidFill>
                  <a:schemeClr val="bg1"/>
                </a:solidFill>
              </a:endParaRPr>
            </a:p>
          </p:txBody>
        </p:sp>
      </p:grpSp>
      <p:grpSp>
        <p:nvGrpSpPr>
          <p:cNvPr id="35" name="Group 34"/>
          <p:cNvGrpSpPr/>
          <p:nvPr/>
        </p:nvGrpSpPr>
        <p:grpSpPr>
          <a:xfrm>
            <a:off x="1328491" y="-105152"/>
            <a:ext cx="9617037" cy="7025951"/>
            <a:chOff x="0" y="-167951"/>
            <a:chExt cx="9617037" cy="7025951"/>
          </a:xfrm>
        </p:grpSpPr>
        <p:sp>
          <p:nvSpPr>
            <p:cNvPr id="36" name="Rectangle 35"/>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7623111" y="1959428"/>
              <a:ext cx="1993926" cy="3321698"/>
              <a:chOff x="7623111" y="1959428"/>
              <a:chExt cx="1993926" cy="3321698"/>
            </a:xfrm>
          </p:grpSpPr>
          <p:sp>
            <p:nvSpPr>
              <p:cNvPr id="38" name="Freeform 3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A7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8034239" y="3563329"/>
                <a:ext cx="2519266" cy="646331"/>
              </a:xfrm>
              <a:prstGeom prst="rect">
                <a:avLst/>
              </a:prstGeom>
              <a:noFill/>
            </p:spPr>
            <p:txBody>
              <a:bodyPr wrap="square" rtlCol="0">
                <a:spAutoFit/>
              </a:bodyPr>
              <a:lstStyle/>
              <a:p>
                <a:r>
                  <a:rPr lang="en-US" b="1" dirty="0" smtClean="0">
                    <a:solidFill>
                      <a:schemeClr val="bg1"/>
                    </a:solidFill>
                  </a:rPr>
                  <a:t>Comparison existing and proposed</a:t>
                </a:r>
                <a:endParaRPr lang="en-US" b="1" dirty="0">
                  <a:solidFill>
                    <a:schemeClr val="bg1"/>
                  </a:solidFill>
                </a:endParaRPr>
              </a:p>
            </p:txBody>
          </p:sp>
        </p:grpSp>
      </p:grpSp>
      <p:grpSp>
        <p:nvGrpSpPr>
          <p:cNvPr id="40" name="Group 39"/>
          <p:cNvGrpSpPr/>
          <p:nvPr/>
        </p:nvGrpSpPr>
        <p:grpSpPr>
          <a:xfrm>
            <a:off x="878213" y="-49074"/>
            <a:ext cx="9604549" cy="7025951"/>
            <a:chOff x="0" y="-167951"/>
            <a:chExt cx="9604549" cy="7025951"/>
          </a:xfrm>
        </p:grpSpPr>
        <p:sp>
          <p:nvSpPr>
            <p:cNvPr id="41" name="Rectangle 40"/>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6200000">
              <a:off x="8052529" y="2922696"/>
              <a:ext cx="2519266" cy="584775"/>
            </a:xfrm>
            <a:prstGeom prst="rect">
              <a:avLst/>
            </a:prstGeom>
            <a:noFill/>
          </p:spPr>
          <p:txBody>
            <a:bodyPr wrap="square" rtlCol="0">
              <a:spAutoFit/>
            </a:bodyPr>
            <a:lstStyle/>
            <a:p>
              <a:r>
                <a:rPr lang="en-US" sz="3200" b="1" dirty="0" smtClean="0">
                  <a:solidFill>
                    <a:schemeClr val="bg1"/>
                  </a:solidFill>
                </a:rPr>
                <a:t>Diagram</a:t>
              </a:r>
              <a:endParaRPr lang="en-US" sz="3200" b="1" dirty="0">
                <a:solidFill>
                  <a:schemeClr val="bg1"/>
                </a:solidFill>
              </a:endParaRPr>
            </a:p>
          </p:txBody>
        </p:sp>
      </p:grpSp>
      <p:grpSp>
        <p:nvGrpSpPr>
          <p:cNvPr id="44" name="Group 43"/>
          <p:cNvGrpSpPr/>
          <p:nvPr/>
        </p:nvGrpSpPr>
        <p:grpSpPr>
          <a:xfrm>
            <a:off x="538172" y="-133191"/>
            <a:ext cx="9535886" cy="7025951"/>
            <a:chOff x="0" y="-167951"/>
            <a:chExt cx="9535886" cy="7025951"/>
          </a:xfrm>
        </p:grpSpPr>
        <p:sp>
          <p:nvSpPr>
            <p:cNvPr id="45" name="Rectangle 44"/>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rot="16200000">
              <a:off x="7555229" y="3260695"/>
              <a:ext cx="3125756" cy="523220"/>
            </a:xfrm>
            <a:prstGeom prst="rect">
              <a:avLst/>
            </a:prstGeom>
            <a:noFill/>
          </p:spPr>
          <p:txBody>
            <a:bodyPr wrap="square" rtlCol="0">
              <a:spAutoFit/>
            </a:bodyPr>
            <a:lstStyle/>
            <a:p>
              <a:r>
                <a:rPr lang="en-US" sz="2800" b="1" dirty="0" smtClean="0">
                  <a:solidFill>
                    <a:schemeClr val="bg1"/>
                  </a:solidFill>
                </a:rPr>
                <a:t>Implementation</a:t>
              </a:r>
              <a:endParaRPr lang="en-US" sz="2800" b="1" dirty="0">
                <a:solidFill>
                  <a:schemeClr val="bg1"/>
                </a:solidFill>
              </a:endParaRPr>
            </a:p>
          </p:txBody>
        </p:sp>
      </p:grpSp>
      <p:grpSp>
        <p:nvGrpSpPr>
          <p:cNvPr id="48" name="Group 47"/>
          <p:cNvGrpSpPr/>
          <p:nvPr/>
        </p:nvGrpSpPr>
        <p:grpSpPr>
          <a:xfrm>
            <a:off x="1864" y="-105152"/>
            <a:ext cx="9618173" cy="7025951"/>
            <a:chOff x="99152" y="-79816"/>
            <a:chExt cx="9618173" cy="7025951"/>
          </a:xfrm>
        </p:grpSpPr>
        <p:sp>
          <p:nvSpPr>
            <p:cNvPr id="49" name="Rectangle 48"/>
            <p:cNvSpPr/>
            <p:nvPr/>
          </p:nvSpPr>
          <p:spPr>
            <a:xfrm>
              <a:off x="99152" y="-79816"/>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p:nvSpPr>
          <p:spPr>
            <a:xfrm>
              <a:off x="7722263" y="2047563"/>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rot="16200000">
              <a:off x="8165305" y="2935319"/>
              <a:ext cx="2519266" cy="584775"/>
            </a:xfrm>
            <a:prstGeom prst="rect">
              <a:avLst/>
            </a:prstGeom>
            <a:noFill/>
          </p:spPr>
          <p:txBody>
            <a:bodyPr wrap="square" rtlCol="0">
              <a:spAutoFit/>
            </a:bodyPr>
            <a:lstStyle/>
            <a:p>
              <a:r>
                <a:rPr lang="en-US" sz="3200" b="1" dirty="0" smtClean="0">
                  <a:solidFill>
                    <a:schemeClr val="bg1"/>
                  </a:solidFill>
                </a:rPr>
                <a:t>Testing</a:t>
              </a:r>
              <a:endParaRPr lang="en-US" sz="3200" b="1" dirty="0">
                <a:solidFill>
                  <a:schemeClr val="bg1"/>
                </a:solidFill>
              </a:endParaRPr>
            </a:p>
          </p:txBody>
        </p:sp>
      </p:grpSp>
      <p:grpSp>
        <p:nvGrpSpPr>
          <p:cNvPr id="52" name="Group 51"/>
          <p:cNvGrpSpPr/>
          <p:nvPr/>
        </p:nvGrpSpPr>
        <p:grpSpPr>
          <a:xfrm>
            <a:off x="-8113909" y="-400227"/>
            <a:ext cx="9738903" cy="7025951"/>
            <a:chOff x="88787" y="-268223"/>
            <a:chExt cx="9738903" cy="7025951"/>
          </a:xfrm>
        </p:grpSpPr>
        <p:sp>
          <p:nvSpPr>
            <p:cNvPr id="53" name="Rectangle 52"/>
            <p:cNvSpPr/>
            <p:nvPr/>
          </p:nvSpPr>
          <p:spPr>
            <a:xfrm>
              <a:off x="88787" y="-268223"/>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rot="16200000">
              <a:off x="8067611" y="2888482"/>
              <a:ext cx="2873828" cy="646331"/>
            </a:xfrm>
            <a:prstGeom prst="rect">
              <a:avLst/>
            </a:prstGeom>
            <a:noFill/>
          </p:spPr>
          <p:txBody>
            <a:bodyPr wrap="square" rtlCol="0">
              <a:spAutoFit/>
            </a:bodyPr>
            <a:lstStyle/>
            <a:p>
              <a:r>
                <a:rPr lang="en-US" b="1" dirty="0" smtClean="0">
                  <a:solidFill>
                    <a:schemeClr val="bg1"/>
                  </a:solidFill>
                </a:rPr>
                <a:t>Hardware and Software</a:t>
              </a:r>
            </a:p>
            <a:p>
              <a:endParaRPr lang="en-US" dirty="0"/>
            </a:p>
          </p:txBody>
        </p:sp>
      </p:grpSp>
      <p:grpSp>
        <p:nvGrpSpPr>
          <p:cNvPr id="56" name="Group 55"/>
          <p:cNvGrpSpPr/>
          <p:nvPr/>
        </p:nvGrpSpPr>
        <p:grpSpPr>
          <a:xfrm>
            <a:off x="-8708968" y="-344149"/>
            <a:ext cx="9595691" cy="7025951"/>
            <a:chOff x="99151" y="-167951"/>
            <a:chExt cx="9595691" cy="7025951"/>
          </a:xfrm>
        </p:grpSpPr>
        <p:sp>
          <p:nvSpPr>
            <p:cNvPr id="57" name="Rectangle 56"/>
            <p:cNvSpPr/>
            <p:nvPr/>
          </p:nvSpPr>
          <p:spPr>
            <a:xfrm>
              <a:off x="99151" y="-167951"/>
              <a:ext cx="9595691"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7722261" y="1959428"/>
              <a:ext cx="1962058" cy="3321698"/>
              <a:chOff x="7623111" y="1959428"/>
              <a:chExt cx="1949830" cy="3321698"/>
            </a:xfrm>
          </p:grpSpPr>
          <p:sp>
            <p:nvSpPr>
              <p:cNvPr id="59" name="Freeform 58"/>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rot="16200000">
                <a:off x="8329614" y="3041910"/>
                <a:ext cx="1905523" cy="581130"/>
              </a:xfrm>
              <a:prstGeom prst="rect">
                <a:avLst/>
              </a:prstGeom>
              <a:noFill/>
            </p:spPr>
            <p:txBody>
              <a:bodyPr wrap="square" rtlCol="0">
                <a:spAutoFit/>
              </a:bodyPr>
              <a:lstStyle/>
              <a:p>
                <a:r>
                  <a:rPr lang="en-US" sz="1600" b="1" dirty="0" smtClean="0">
                    <a:solidFill>
                      <a:schemeClr val="bg1"/>
                    </a:solidFill>
                  </a:rPr>
                  <a:t>Advantage And</a:t>
                </a:r>
              </a:p>
              <a:p>
                <a:r>
                  <a:rPr lang="en-US" sz="1600" b="1" dirty="0" smtClean="0">
                    <a:solidFill>
                      <a:schemeClr val="bg1"/>
                    </a:solidFill>
                  </a:rPr>
                  <a:t>Disadvantage</a:t>
                </a:r>
                <a:endParaRPr lang="en-US" sz="1600" b="1" dirty="0">
                  <a:solidFill>
                    <a:schemeClr val="bg1"/>
                  </a:solidFill>
                </a:endParaRPr>
              </a:p>
            </p:txBody>
          </p:sp>
        </p:grpSp>
      </p:grpSp>
      <p:grpSp>
        <p:nvGrpSpPr>
          <p:cNvPr id="6" name="Group 5"/>
          <p:cNvGrpSpPr/>
          <p:nvPr/>
        </p:nvGrpSpPr>
        <p:grpSpPr>
          <a:xfrm>
            <a:off x="-9098005" y="-116897"/>
            <a:ext cx="9538044" cy="7025951"/>
            <a:chOff x="-7770122" y="-327610"/>
            <a:chExt cx="9538044" cy="7025951"/>
          </a:xfrm>
        </p:grpSpPr>
        <p:sp>
          <p:nvSpPr>
            <p:cNvPr id="62" name="Rectangle 61"/>
            <p:cNvSpPr/>
            <p:nvPr/>
          </p:nvSpPr>
          <p:spPr>
            <a:xfrm>
              <a:off x="-7770122" y="-327610"/>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a:off x="-195296" y="139855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215902" y="2507483"/>
              <a:ext cx="2519266" cy="584775"/>
            </a:xfrm>
            <a:prstGeom prst="rect">
              <a:avLst/>
            </a:prstGeom>
            <a:noFill/>
          </p:spPr>
          <p:txBody>
            <a:bodyPr wrap="square" rtlCol="0">
              <a:spAutoFit/>
            </a:bodyPr>
            <a:lstStyle/>
            <a:p>
              <a:r>
                <a:rPr lang="en-US" sz="3200" b="1" dirty="0" smtClean="0">
                  <a:solidFill>
                    <a:schemeClr val="bg1"/>
                  </a:solidFill>
                </a:rPr>
                <a:t>Conclusion</a:t>
              </a:r>
              <a:endParaRPr lang="en-US" sz="3200" b="1" dirty="0">
                <a:solidFill>
                  <a:schemeClr val="bg1"/>
                </a:solidFill>
              </a:endParaRPr>
            </a:p>
          </p:txBody>
        </p:sp>
      </p:grpSp>
      <p:pic>
        <p:nvPicPr>
          <p:cNvPr id="4" name="Picture 3"/>
          <p:cNvPicPr>
            <a:picLocks noChangeAspect="1"/>
          </p:cNvPicPr>
          <p:nvPr/>
        </p:nvPicPr>
        <p:blipFill>
          <a:blip r:embed="rId2"/>
          <a:stretch>
            <a:fillRect/>
          </a:stretch>
        </p:blipFill>
        <p:spPr>
          <a:xfrm>
            <a:off x="1631806" y="2128273"/>
            <a:ext cx="5891608" cy="2857583"/>
          </a:xfrm>
          <a:prstGeom prst="rect">
            <a:avLst/>
          </a:prstGeom>
        </p:spPr>
      </p:pic>
    </p:spTree>
    <p:extLst>
      <p:ext uri="{BB962C8B-B14F-4D97-AF65-F5344CB8AC3E}">
        <p14:creationId xmlns:p14="http://schemas.microsoft.com/office/powerpoint/2010/main" val="309804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2772358" y="-167951"/>
            <a:ext cx="9628470" cy="7025951"/>
            <a:chOff x="0" y="-167951"/>
            <a:chExt cx="9628470" cy="7025951"/>
          </a:xfrm>
        </p:grpSpPr>
        <p:grpSp>
          <p:nvGrpSpPr>
            <p:cNvPr id="2" name="Group 1"/>
            <p:cNvGrpSpPr/>
            <p:nvPr/>
          </p:nvGrpSpPr>
          <p:grpSpPr>
            <a:xfrm>
              <a:off x="0" y="-167951"/>
              <a:ext cx="9535886" cy="7025951"/>
              <a:chOff x="0" y="-167951"/>
              <a:chExt cx="9535886" cy="7025951"/>
            </a:xfrm>
          </p:grpSpPr>
          <p:sp>
            <p:nvSpPr>
              <p:cNvPr id="7" name="Rectangle 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rot="16200000">
              <a:off x="8076450" y="3006080"/>
              <a:ext cx="2519266" cy="584775"/>
            </a:xfrm>
            <a:prstGeom prst="rect">
              <a:avLst/>
            </a:prstGeom>
            <a:noFill/>
          </p:spPr>
          <p:txBody>
            <a:bodyPr wrap="square" rtlCol="0">
              <a:spAutoFit/>
            </a:bodyPr>
            <a:lstStyle/>
            <a:p>
              <a:r>
                <a:rPr lang="en-US" sz="3200" b="1" dirty="0" smtClean="0">
                  <a:solidFill>
                    <a:schemeClr val="bg1"/>
                  </a:solidFill>
                </a:rPr>
                <a:t>Abstract</a:t>
              </a:r>
              <a:endParaRPr lang="en-US" sz="3200" b="1" dirty="0">
                <a:solidFill>
                  <a:schemeClr val="bg1"/>
                </a:solidFill>
              </a:endParaRPr>
            </a:p>
          </p:txBody>
        </p:sp>
      </p:grpSp>
      <p:grpSp>
        <p:nvGrpSpPr>
          <p:cNvPr id="8" name="Group 7"/>
          <p:cNvGrpSpPr/>
          <p:nvPr/>
        </p:nvGrpSpPr>
        <p:grpSpPr>
          <a:xfrm>
            <a:off x="2484683" y="-111873"/>
            <a:ext cx="9535886" cy="7025951"/>
            <a:chOff x="-183182" y="-122958"/>
            <a:chExt cx="9535886" cy="7025951"/>
          </a:xfrm>
        </p:grpSpPr>
        <p:sp>
          <p:nvSpPr>
            <p:cNvPr id="9" name="Rectangle 8"/>
            <p:cNvSpPr/>
            <p:nvPr/>
          </p:nvSpPr>
          <p:spPr>
            <a:xfrm>
              <a:off x="-183182" y="-122958"/>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7322654" y="196151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6200000">
              <a:off x="7813501" y="3032833"/>
              <a:ext cx="2519266" cy="400110"/>
            </a:xfrm>
            <a:prstGeom prst="rect">
              <a:avLst/>
            </a:prstGeom>
            <a:noFill/>
          </p:spPr>
          <p:txBody>
            <a:bodyPr wrap="square" rtlCol="0">
              <a:spAutoFit/>
            </a:bodyPr>
            <a:lstStyle/>
            <a:p>
              <a:r>
                <a:rPr lang="en-US" sz="2000" b="1" dirty="0" smtClean="0">
                  <a:solidFill>
                    <a:schemeClr val="bg1"/>
                  </a:solidFill>
                </a:rPr>
                <a:t>Project objective</a:t>
              </a:r>
              <a:endParaRPr lang="en-US" sz="2000" b="1" dirty="0">
                <a:solidFill>
                  <a:schemeClr val="bg1"/>
                </a:solidFill>
              </a:endParaRPr>
            </a:p>
          </p:txBody>
        </p:sp>
      </p:grpSp>
      <p:grpSp>
        <p:nvGrpSpPr>
          <p:cNvPr id="22" name="Group 21"/>
          <p:cNvGrpSpPr/>
          <p:nvPr/>
        </p:nvGrpSpPr>
        <p:grpSpPr>
          <a:xfrm>
            <a:off x="2071158" y="-224029"/>
            <a:ext cx="9554185" cy="7025951"/>
            <a:chOff x="237565" y="-242169"/>
            <a:chExt cx="9554185" cy="7025951"/>
          </a:xfrm>
        </p:grpSpPr>
        <p:sp>
          <p:nvSpPr>
            <p:cNvPr id="23" name="Rectangle 22"/>
            <p:cNvSpPr/>
            <p:nvPr/>
          </p:nvSpPr>
          <p:spPr>
            <a:xfrm>
              <a:off x="237565" y="-242169"/>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7815937" y="1973619"/>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6200000">
              <a:off x="8239730" y="2823540"/>
              <a:ext cx="2519266" cy="584775"/>
            </a:xfrm>
            <a:prstGeom prst="rect">
              <a:avLst/>
            </a:prstGeom>
            <a:noFill/>
          </p:spPr>
          <p:txBody>
            <a:bodyPr wrap="square" rtlCol="0">
              <a:spAutoFit/>
            </a:bodyPr>
            <a:lstStyle/>
            <a:p>
              <a:r>
                <a:rPr lang="en-US" sz="3200" b="1" dirty="0" smtClean="0">
                  <a:solidFill>
                    <a:schemeClr val="bg1"/>
                  </a:solidFill>
                </a:rPr>
                <a:t>Scope</a:t>
              </a:r>
              <a:endParaRPr lang="en-US" sz="3200" b="1" dirty="0">
                <a:solidFill>
                  <a:schemeClr val="bg1"/>
                </a:solidFill>
              </a:endParaRPr>
            </a:p>
          </p:txBody>
        </p:sp>
      </p:grpSp>
      <p:grpSp>
        <p:nvGrpSpPr>
          <p:cNvPr id="26" name="Group 25"/>
          <p:cNvGrpSpPr/>
          <p:nvPr/>
        </p:nvGrpSpPr>
        <p:grpSpPr>
          <a:xfrm>
            <a:off x="1758839" y="-139912"/>
            <a:ext cx="9592064" cy="7025951"/>
            <a:chOff x="0" y="-167951"/>
            <a:chExt cx="9592064" cy="7025951"/>
          </a:xfrm>
        </p:grpSpPr>
        <p:sp>
          <p:nvSpPr>
            <p:cNvPr id="27" name="Rectangle 2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8040044" y="3040893"/>
              <a:ext cx="2519266" cy="584775"/>
            </a:xfrm>
            <a:prstGeom prst="rect">
              <a:avLst/>
            </a:prstGeom>
            <a:noFill/>
          </p:spPr>
          <p:txBody>
            <a:bodyPr wrap="square" rtlCol="0">
              <a:spAutoFit/>
            </a:bodyPr>
            <a:lstStyle/>
            <a:p>
              <a:r>
                <a:rPr lang="en-US" sz="3200" b="1" dirty="0" smtClean="0">
                  <a:solidFill>
                    <a:schemeClr val="bg1"/>
                  </a:solidFill>
                </a:rPr>
                <a:t>Limitation</a:t>
              </a:r>
              <a:endParaRPr lang="en-US" sz="3200" b="1" dirty="0">
                <a:solidFill>
                  <a:schemeClr val="bg1"/>
                </a:solidFill>
              </a:endParaRPr>
            </a:p>
          </p:txBody>
        </p:sp>
      </p:grpSp>
      <p:grpSp>
        <p:nvGrpSpPr>
          <p:cNvPr id="35" name="Group 34"/>
          <p:cNvGrpSpPr/>
          <p:nvPr/>
        </p:nvGrpSpPr>
        <p:grpSpPr>
          <a:xfrm>
            <a:off x="1384935" y="-139912"/>
            <a:ext cx="9617037" cy="7025951"/>
            <a:chOff x="0" y="-167951"/>
            <a:chExt cx="9617037" cy="7025951"/>
          </a:xfrm>
        </p:grpSpPr>
        <p:sp>
          <p:nvSpPr>
            <p:cNvPr id="36" name="Rectangle 35"/>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7623111" y="1959428"/>
              <a:ext cx="1993926" cy="3321698"/>
              <a:chOff x="7623111" y="1959428"/>
              <a:chExt cx="1993926" cy="3321698"/>
            </a:xfrm>
          </p:grpSpPr>
          <p:sp>
            <p:nvSpPr>
              <p:cNvPr id="38" name="Freeform 3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A7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8034239" y="3563329"/>
                <a:ext cx="2519266" cy="646331"/>
              </a:xfrm>
              <a:prstGeom prst="rect">
                <a:avLst/>
              </a:prstGeom>
              <a:noFill/>
            </p:spPr>
            <p:txBody>
              <a:bodyPr wrap="square" rtlCol="0">
                <a:spAutoFit/>
              </a:bodyPr>
              <a:lstStyle/>
              <a:p>
                <a:r>
                  <a:rPr lang="en-US" b="1" dirty="0" smtClean="0">
                    <a:solidFill>
                      <a:schemeClr val="bg1"/>
                    </a:solidFill>
                  </a:rPr>
                  <a:t>Comparison existing and proposed</a:t>
                </a:r>
                <a:endParaRPr lang="en-US" b="1" dirty="0">
                  <a:solidFill>
                    <a:schemeClr val="bg1"/>
                  </a:solidFill>
                </a:endParaRPr>
              </a:p>
            </p:txBody>
          </p:sp>
        </p:grpSp>
      </p:grpSp>
      <p:grpSp>
        <p:nvGrpSpPr>
          <p:cNvPr id="40" name="Group 39"/>
          <p:cNvGrpSpPr/>
          <p:nvPr/>
        </p:nvGrpSpPr>
        <p:grpSpPr>
          <a:xfrm>
            <a:off x="934657" y="-83834"/>
            <a:ext cx="9604549" cy="7025951"/>
            <a:chOff x="0" y="-167951"/>
            <a:chExt cx="9604549" cy="7025951"/>
          </a:xfrm>
        </p:grpSpPr>
        <p:sp>
          <p:nvSpPr>
            <p:cNvPr id="41" name="Rectangle 40"/>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6200000">
              <a:off x="8052529" y="2922696"/>
              <a:ext cx="2519266" cy="584775"/>
            </a:xfrm>
            <a:prstGeom prst="rect">
              <a:avLst/>
            </a:prstGeom>
            <a:noFill/>
          </p:spPr>
          <p:txBody>
            <a:bodyPr wrap="square" rtlCol="0">
              <a:spAutoFit/>
            </a:bodyPr>
            <a:lstStyle/>
            <a:p>
              <a:r>
                <a:rPr lang="en-US" sz="3200" b="1" dirty="0" smtClean="0">
                  <a:solidFill>
                    <a:schemeClr val="bg1"/>
                  </a:solidFill>
                </a:rPr>
                <a:t>Diagram</a:t>
              </a:r>
              <a:endParaRPr lang="en-US" sz="3200" b="1" dirty="0">
                <a:solidFill>
                  <a:schemeClr val="bg1"/>
                </a:solidFill>
              </a:endParaRPr>
            </a:p>
          </p:txBody>
        </p:sp>
      </p:grpSp>
      <p:grpSp>
        <p:nvGrpSpPr>
          <p:cNvPr id="44" name="Group 43"/>
          <p:cNvGrpSpPr/>
          <p:nvPr/>
        </p:nvGrpSpPr>
        <p:grpSpPr>
          <a:xfrm>
            <a:off x="594616" y="-167951"/>
            <a:ext cx="9535886" cy="7025951"/>
            <a:chOff x="0" y="-167951"/>
            <a:chExt cx="9535886" cy="7025951"/>
          </a:xfrm>
        </p:grpSpPr>
        <p:sp>
          <p:nvSpPr>
            <p:cNvPr id="45" name="Rectangle 44"/>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rot="16200000">
              <a:off x="7555229" y="3260695"/>
              <a:ext cx="3125756" cy="523220"/>
            </a:xfrm>
            <a:prstGeom prst="rect">
              <a:avLst/>
            </a:prstGeom>
            <a:noFill/>
          </p:spPr>
          <p:txBody>
            <a:bodyPr wrap="square" rtlCol="0">
              <a:spAutoFit/>
            </a:bodyPr>
            <a:lstStyle/>
            <a:p>
              <a:r>
                <a:rPr lang="en-US" sz="2800" b="1" dirty="0" smtClean="0">
                  <a:solidFill>
                    <a:schemeClr val="bg1"/>
                  </a:solidFill>
                </a:rPr>
                <a:t>Implementation</a:t>
              </a:r>
              <a:endParaRPr lang="en-US" sz="2800" b="1" dirty="0">
                <a:solidFill>
                  <a:schemeClr val="bg1"/>
                </a:solidFill>
              </a:endParaRPr>
            </a:p>
          </p:txBody>
        </p:sp>
      </p:grpSp>
      <p:grpSp>
        <p:nvGrpSpPr>
          <p:cNvPr id="48" name="Group 47"/>
          <p:cNvGrpSpPr/>
          <p:nvPr/>
        </p:nvGrpSpPr>
        <p:grpSpPr>
          <a:xfrm>
            <a:off x="58308" y="-139912"/>
            <a:ext cx="9618173" cy="7025951"/>
            <a:chOff x="99152" y="-79816"/>
            <a:chExt cx="9618173" cy="7025951"/>
          </a:xfrm>
        </p:grpSpPr>
        <p:sp>
          <p:nvSpPr>
            <p:cNvPr id="49" name="Rectangle 48"/>
            <p:cNvSpPr/>
            <p:nvPr/>
          </p:nvSpPr>
          <p:spPr>
            <a:xfrm>
              <a:off x="99152" y="-79816"/>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p:nvSpPr>
          <p:spPr>
            <a:xfrm>
              <a:off x="7722263" y="2047563"/>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rot="16200000">
              <a:off x="8165305" y="2935319"/>
              <a:ext cx="2519266" cy="584775"/>
            </a:xfrm>
            <a:prstGeom prst="rect">
              <a:avLst/>
            </a:prstGeom>
            <a:noFill/>
          </p:spPr>
          <p:txBody>
            <a:bodyPr wrap="square" rtlCol="0">
              <a:spAutoFit/>
            </a:bodyPr>
            <a:lstStyle/>
            <a:p>
              <a:r>
                <a:rPr lang="en-US" sz="3200" b="1" dirty="0" smtClean="0">
                  <a:solidFill>
                    <a:schemeClr val="bg1"/>
                  </a:solidFill>
                </a:rPr>
                <a:t>Testing</a:t>
              </a:r>
              <a:endParaRPr lang="en-US" sz="3200" b="1" dirty="0">
                <a:solidFill>
                  <a:schemeClr val="bg1"/>
                </a:solidFill>
              </a:endParaRPr>
            </a:p>
          </p:txBody>
        </p:sp>
      </p:grpSp>
      <p:grpSp>
        <p:nvGrpSpPr>
          <p:cNvPr id="52" name="Group 51"/>
          <p:cNvGrpSpPr/>
          <p:nvPr/>
        </p:nvGrpSpPr>
        <p:grpSpPr>
          <a:xfrm>
            <a:off x="-315458" y="-210010"/>
            <a:ext cx="9738903" cy="7025951"/>
            <a:chOff x="88787" y="-268223"/>
            <a:chExt cx="9738903" cy="7025951"/>
          </a:xfrm>
        </p:grpSpPr>
        <p:sp>
          <p:nvSpPr>
            <p:cNvPr id="53" name="Rectangle 52"/>
            <p:cNvSpPr/>
            <p:nvPr/>
          </p:nvSpPr>
          <p:spPr>
            <a:xfrm>
              <a:off x="88787" y="-268223"/>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rot="16200000">
              <a:off x="8067611" y="2888482"/>
              <a:ext cx="2873828" cy="646331"/>
            </a:xfrm>
            <a:prstGeom prst="rect">
              <a:avLst/>
            </a:prstGeom>
            <a:noFill/>
          </p:spPr>
          <p:txBody>
            <a:bodyPr wrap="square" rtlCol="0">
              <a:spAutoFit/>
            </a:bodyPr>
            <a:lstStyle/>
            <a:p>
              <a:r>
                <a:rPr lang="en-US" b="1" dirty="0" smtClean="0">
                  <a:solidFill>
                    <a:schemeClr val="bg1"/>
                  </a:solidFill>
                </a:rPr>
                <a:t>Hardware and Software</a:t>
              </a:r>
            </a:p>
            <a:p>
              <a:endParaRPr lang="en-US" dirty="0"/>
            </a:p>
          </p:txBody>
        </p:sp>
      </p:grpSp>
      <p:grpSp>
        <p:nvGrpSpPr>
          <p:cNvPr id="56" name="Group 55"/>
          <p:cNvGrpSpPr/>
          <p:nvPr/>
        </p:nvGrpSpPr>
        <p:grpSpPr>
          <a:xfrm>
            <a:off x="-8348715" y="-380212"/>
            <a:ext cx="9595691" cy="7025951"/>
            <a:chOff x="99151" y="-167951"/>
            <a:chExt cx="9595691" cy="7025951"/>
          </a:xfrm>
        </p:grpSpPr>
        <p:sp>
          <p:nvSpPr>
            <p:cNvPr id="57" name="Rectangle 56"/>
            <p:cNvSpPr/>
            <p:nvPr/>
          </p:nvSpPr>
          <p:spPr>
            <a:xfrm>
              <a:off x="99151" y="-167951"/>
              <a:ext cx="9595691"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7722261" y="1959428"/>
              <a:ext cx="1962058" cy="3321698"/>
              <a:chOff x="7623111" y="1959428"/>
              <a:chExt cx="1949830" cy="3321698"/>
            </a:xfrm>
          </p:grpSpPr>
          <p:sp>
            <p:nvSpPr>
              <p:cNvPr id="59" name="Freeform 58"/>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rot="16200000">
                <a:off x="8329614" y="3041910"/>
                <a:ext cx="1905523" cy="581130"/>
              </a:xfrm>
              <a:prstGeom prst="rect">
                <a:avLst/>
              </a:prstGeom>
              <a:noFill/>
            </p:spPr>
            <p:txBody>
              <a:bodyPr wrap="square" rtlCol="0">
                <a:spAutoFit/>
              </a:bodyPr>
              <a:lstStyle/>
              <a:p>
                <a:r>
                  <a:rPr lang="en-US" sz="1600" b="1" dirty="0" smtClean="0">
                    <a:solidFill>
                      <a:schemeClr val="bg1"/>
                    </a:solidFill>
                  </a:rPr>
                  <a:t>Advantage And</a:t>
                </a:r>
              </a:p>
              <a:p>
                <a:r>
                  <a:rPr lang="en-US" sz="1600" b="1" dirty="0" smtClean="0">
                    <a:solidFill>
                      <a:schemeClr val="bg1"/>
                    </a:solidFill>
                  </a:rPr>
                  <a:t>Disadvantage</a:t>
                </a:r>
                <a:endParaRPr lang="en-US" sz="1600" b="1" dirty="0">
                  <a:solidFill>
                    <a:schemeClr val="bg1"/>
                  </a:solidFill>
                </a:endParaRPr>
              </a:p>
            </p:txBody>
          </p:sp>
        </p:grpSp>
      </p:grpSp>
      <p:grpSp>
        <p:nvGrpSpPr>
          <p:cNvPr id="6" name="Group 5"/>
          <p:cNvGrpSpPr/>
          <p:nvPr/>
        </p:nvGrpSpPr>
        <p:grpSpPr>
          <a:xfrm>
            <a:off x="-8904666" y="-153932"/>
            <a:ext cx="9538044" cy="7025951"/>
            <a:chOff x="-7770122" y="-327610"/>
            <a:chExt cx="9538044" cy="7025951"/>
          </a:xfrm>
        </p:grpSpPr>
        <p:sp>
          <p:nvSpPr>
            <p:cNvPr id="62" name="Rectangle 61"/>
            <p:cNvSpPr/>
            <p:nvPr/>
          </p:nvSpPr>
          <p:spPr>
            <a:xfrm>
              <a:off x="-7770122" y="-327610"/>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a:off x="-195296" y="139855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215902" y="2507483"/>
              <a:ext cx="2519266" cy="584775"/>
            </a:xfrm>
            <a:prstGeom prst="rect">
              <a:avLst/>
            </a:prstGeom>
            <a:noFill/>
          </p:spPr>
          <p:txBody>
            <a:bodyPr wrap="square" rtlCol="0">
              <a:spAutoFit/>
            </a:bodyPr>
            <a:lstStyle/>
            <a:p>
              <a:r>
                <a:rPr lang="en-US" sz="3200" b="1" dirty="0" smtClean="0">
                  <a:solidFill>
                    <a:schemeClr val="bg1"/>
                  </a:solidFill>
                </a:rPr>
                <a:t>Conclusion</a:t>
              </a:r>
              <a:endParaRPr lang="en-US" sz="3200" b="1" dirty="0">
                <a:solidFill>
                  <a:schemeClr val="bg1"/>
                </a:solidFill>
              </a:endParaRPr>
            </a:p>
          </p:txBody>
        </p:sp>
      </p:grpSp>
      <p:sp>
        <p:nvSpPr>
          <p:cNvPr id="4" name="Rectangle 3"/>
          <p:cNvSpPr/>
          <p:nvPr/>
        </p:nvSpPr>
        <p:spPr>
          <a:xfrm>
            <a:off x="1354274" y="-153934"/>
            <a:ext cx="6096000" cy="3620415"/>
          </a:xfrm>
          <a:prstGeom prst="rect">
            <a:avLst/>
          </a:prstGeom>
        </p:spPr>
        <p:txBody>
          <a:bodyPr>
            <a:spAutoFit/>
          </a:bodyPr>
          <a:lstStyle/>
          <a:p>
            <a:pPr algn="just">
              <a:lnSpc>
                <a:spcPct val="107000"/>
              </a:lnSpc>
              <a:spcBef>
                <a:spcPts val="1500"/>
              </a:spcBef>
              <a:spcAft>
                <a:spcPts val="1500"/>
              </a:spcAft>
            </a:pPr>
            <a:r>
              <a:rPr lang="en-US" sz="2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GSM module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GPS module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Vibration sensor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Pic16f877A microcontroller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Liquid crystal display (LCD)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Key pad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US" sz="16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Arduino </a:t>
            </a:r>
            <a:r>
              <a:rPr lang="en-US"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Uno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US"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Connecting Wires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US"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Breadboard or </a:t>
            </a:r>
            <a:r>
              <a:rPr lang="en-US" sz="16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PCB</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282826" y="3328100"/>
            <a:ext cx="3307380" cy="388696"/>
          </a:xfrm>
          <a:prstGeom prst="rect">
            <a:avLst/>
          </a:prstGeom>
        </p:spPr>
        <p:txBody>
          <a:bodyPr wrap="none">
            <a:spAutoFit/>
          </a:bodyPr>
          <a:lstStyle/>
          <a:p>
            <a:pPr algn="just">
              <a:lnSpc>
                <a:spcPct val="107000"/>
              </a:lnSpc>
              <a:spcBef>
                <a:spcPts val="1500"/>
              </a:spcBef>
              <a:spcAft>
                <a:spcPts val="1500"/>
              </a:spcAft>
            </a:pP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1693133" y="3874767"/>
            <a:ext cx="6096000" cy="1754326"/>
          </a:xfrm>
          <a:prstGeom prst="rect">
            <a:avLst/>
          </a:prstGeom>
        </p:spPr>
        <p:txBody>
          <a:bodyPr>
            <a:spAutoFit/>
          </a:bodyPr>
          <a:lstStyle/>
          <a:p>
            <a:pPr marL="342900" marR="0" lvl="0" indent="-342900">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Arduino compiler</a:t>
            </a:r>
          </a:p>
          <a:p>
            <a:pPr marL="342900" marR="0" lvl="0" indent="-342900">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Programming Language: C</a:t>
            </a:r>
          </a:p>
          <a:p>
            <a:pPr marL="342900" marR="0" lvl="0" indent="-342900">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GOOGLE MAP</a:t>
            </a:r>
          </a:p>
          <a:p>
            <a:pPr marL="342900" marR="0" lvl="0" indent="-342900">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orcad software</a:t>
            </a:r>
          </a:p>
          <a:p>
            <a:pPr marL="342900" marR="0" lvl="0" indent="-342900">
              <a:spcBef>
                <a:spcPts val="0"/>
              </a:spcBef>
              <a:spcAft>
                <a:spcPts val="0"/>
              </a:spcAft>
              <a:buFont typeface="Symbol" panose="05050102010706020507" pitchFamily="18"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serial communication</a:t>
            </a:r>
          </a:p>
          <a:p>
            <a:pPr marL="342900" indent="-342900">
              <a:buFont typeface="Symbol" panose="05050102010706020507" pitchFamily="18" charset="2"/>
              <a:buChar char=""/>
            </a:pPr>
            <a:r>
              <a:rPr lang="en-US" dirty="0"/>
              <a:t>Proteus simulation </a:t>
            </a:r>
            <a:r>
              <a:rPr lang="en-US" dirty="0" smtClean="0"/>
              <a:t>software</a:t>
            </a:r>
            <a:endParaRPr lang="en-US" dirty="0"/>
          </a:p>
        </p:txBody>
      </p:sp>
    </p:spTree>
    <p:extLst>
      <p:ext uri="{BB962C8B-B14F-4D97-AF65-F5344CB8AC3E}">
        <p14:creationId xmlns:p14="http://schemas.microsoft.com/office/powerpoint/2010/main" val="3367927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2715914" y="-133191"/>
            <a:ext cx="9628470" cy="7025951"/>
            <a:chOff x="0" y="-167951"/>
            <a:chExt cx="9628470" cy="7025951"/>
          </a:xfrm>
        </p:grpSpPr>
        <p:grpSp>
          <p:nvGrpSpPr>
            <p:cNvPr id="2" name="Group 1"/>
            <p:cNvGrpSpPr/>
            <p:nvPr/>
          </p:nvGrpSpPr>
          <p:grpSpPr>
            <a:xfrm>
              <a:off x="0" y="-167951"/>
              <a:ext cx="9535886" cy="7025951"/>
              <a:chOff x="0" y="-167951"/>
              <a:chExt cx="9535886" cy="7025951"/>
            </a:xfrm>
          </p:grpSpPr>
          <p:sp>
            <p:nvSpPr>
              <p:cNvPr id="7" name="Rectangle 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rot="16200000">
              <a:off x="8076450" y="3006080"/>
              <a:ext cx="2519266" cy="584775"/>
            </a:xfrm>
            <a:prstGeom prst="rect">
              <a:avLst/>
            </a:prstGeom>
            <a:noFill/>
          </p:spPr>
          <p:txBody>
            <a:bodyPr wrap="square" rtlCol="0">
              <a:spAutoFit/>
            </a:bodyPr>
            <a:lstStyle/>
            <a:p>
              <a:r>
                <a:rPr lang="en-US" sz="3200" b="1" dirty="0" smtClean="0">
                  <a:solidFill>
                    <a:schemeClr val="bg1"/>
                  </a:solidFill>
                </a:rPr>
                <a:t>Abstract</a:t>
              </a:r>
              <a:endParaRPr lang="en-US" sz="3200" b="1" dirty="0">
                <a:solidFill>
                  <a:schemeClr val="bg1"/>
                </a:solidFill>
              </a:endParaRPr>
            </a:p>
          </p:txBody>
        </p:sp>
      </p:grpSp>
      <p:grpSp>
        <p:nvGrpSpPr>
          <p:cNvPr id="8" name="Group 7"/>
          <p:cNvGrpSpPr/>
          <p:nvPr/>
        </p:nvGrpSpPr>
        <p:grpSpPr>
          <a:xfrm>
            <a:off x="2428239" y="-77113"/>
            <a:ext cx="9535886" cy="7025951"/>
            <a:chOff x="-183182" y="-122958"/>
            <a:chExt cx="9535886" cy="7025951"/>
          </a:xfrm>
        </p:grpSpPr>
        <p:sp>
          <p:nvSpPr>
            <p:cNvPr id="9" name="Rectangle 8"/>
            <p:cNvSpPr/>
            <p:nvPr/>
          </p:nvSpPr>
          <p:spPr>
            <a:xfrm>
              <a:off x="-183182" y="-122958"/>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7322654" y="196151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6200000">
              <a:off x="7813501" y="3032833"/>
              <a:ext cx="2519266" cy="400110"/>
            </a:xfrm>
            <a:prstGeom prst="rect">
              <a:avLst/>
            </a:prstGeom>
            <a:noFill/>
          </p:spPr>
          <p:txBody>
            <a:bodyPr wrap="square" rtlCol="0">
              <a:spAutoFit/>
            </a:bodyPr>
            <a:lstStyle/>
            <a:p>
              <a:r>
                <a:rPr lang="en-US" sz="2000" b="1" dirty="0" smtClean="0">
                  <a:solidFill>
                    <a:schemeClr val="bg1"/>
                  </a:solidFill>
                </a:rPr>
                <a:t>Project objective</a:t>
              </a:r>
              <a:endParaRPr lang="en-US" sz="2000" b="1" dirty="0">
                <a:solidFill>
                  <a:schemeClr val="bg1"/>
                </a:solidFill>
              </a:endParaRPr>
            </a:p>
          </p:txBody>
        </p:sp>
      </p:grpSp>
      <p:grpSp>
        <p:nvGrpSpPr>
          <p:cNvPr id="22" name="Group 21"/>
          <p:cNvGrpSpPr/>
          <p:nvPr/>
        </p:nvGrpSpPr>
        <p:grpSpPr>
          <a:xfrm>
            <a:off x="2014714" y="-189269"/>
            <a:ext cx="9554185" cy="7025951"/>
            <a:chOff x="237565" y="-242169"/>
            <a:chExt cx="9554185" cy="7025951"/>
          </a:xfrm>
        </p:grpSpPr>
        <p:sp>
          <p:nvSpPr>
            <p:cNvPr id="23" name="Rectangle 22"/>
            <p:cNvSpPr/>
            <p:nvPr/>
          </p:nvSpPr>
          <p:spPr>
            <a:xfrm>
              <a:off x="237565" y="-242169"/>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7815937" y="1973619"/>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6200000">
              <a:off x="8239730" y="2823540"/>
              <a:ext cx="2519266" cy="584775"/>
            </a:xfrm>
            <a:prstGeom prst="rect">
              <a:avLst/>
            </a:prstGeom>
            <a:noFill/>
          </p:spPr>
          <p:txBody>
            <a:bodyPr wrap="square" rtlCol="0">
              <a:spAutoFit/>
            </a:bodyPr>
            <a:lstStyle/>
            <a:p>
              <a:r>
                <a:rPr lang="en-US" sz="3200" b="1" dirty="0" smtClean="0">
                  <a:solidFill>
                    <a:schemeClr val="bg1"/>
                  </a:solidFill>
                </a:rPr>
                <a:t>Scope</a:t>
              </a:r>
              <a:endParaRPr lang="en-US" sz="3200" b="1" dirty="0">
                <a:solidFill>
                  <a:schemeClr val="bg1"/>
                </a:solidFill>
              </a:endParaRPr>
            </a:p>
          </p:txBody>
        </p:sp>
      </p:grpSp>
      <p:grpSp>
        <p:nvGrpSpPr>
          <p:cNvPr id="26" name="Group 25"/>
          <p:cNvGrpSpPr/>
          <p:nvPr/>
        </p:nvGrpSpPr>
        <p:grpSpPr>
          <a:xfrm>
            <a:off x="1702395" y="-105152"/>
            <a:ext cx="9592064" cy="7025951"/>
            <a:chOff x="0" y="-167951"/>
            <a:chExt cx="9592064" cy="7025951"/>
          </a:xfrm>
        </p:grpSpPr>
        <p:sp>
          <p:nvSpPr>
            <p:cNvPr id="27" name="Rectangle 2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8040044" y="3040893"/>
              <a:ext cx="2519266" cy="584775"/>
            </a:xfrm>
            <a:prstGeom prst="rect">
              <a:avLst/>
            </a:prstGeom>
            <a:noFill/>
          </p:spPr>
          <p:txBody>
            <a:bodyPr wrap="square" rtlCol="0">
              <a:spAutoFit/>
            </a:bodyPr>
            <a:lstStyle/>
            <a:p>
              <a:r>
                <a:rPr lang="en-US" sz="3200" b="1" dirty="0" smtClean="0">
                  <a:solidFill>
                    <a:schemeClr val="bg1"/>
                  </a:solidFill>
                </a:rPr>
                <a:t>Limitation</a:t>
              </a:r>
              <a:endParaRPr lang="en-US" sz="3200" b="1" dirty="0">
                <a:solidFill>
                  <a:schemeClr val="bg1"/>
                </a:solidFill>
              </a:endParaRPr>
            </a:p>
          </p:txBody>
        </p:sp>
      </p:grpSp>
      <p:grpSp>
        <p:nvGrpSpPr>
          <p:cNvPr id="35" name="Group 34"/>
          <p:cNvGrpSpPr/>
          <p:nvPr/>
        </p:nvGrpSpPr>
        <p:grpSpPr>
          <a:xfrm>
            <a:off x="1328491" y="-105152"/>
            <a:ext cx="9617037" cy="7025951"/>
            <a:chOff x="0" y="-167951"/>
            <a:chExt cx="9617037" cy="7025951"/>
          </a:xfrm>
        </p:grpSpPr>
        <p:sp>
          <p:nvSpPr>
            <p:cNvPr id="36" name="Rectangle 35"/>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7623111" y="1959428"/>
              <a:ext cx="1993926" cy="3321698"/>
              <a:chOff x="7623111" y="1959428"/>
              <a:chExt cx="1993926" cy="3321698"/>
            </a:xfrm>
          </p:grpSpPr>
          <p:sp>
            <p:nvSpPr>
              <p:cNvPr id="38" name="Freeform 3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A7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8034239" y="3563329"/>
                <a:ext cx="2519266" cy="646331"/>
              </a:xfrm>
              <a:prstGeom prst="rect">
                <a:avLst/>
              </a:prstGeom>
              <a:noFill/>
            </p:spPr>
            <p:txBody>
              <a:bodyPr wrap="square" rtlCol="0">
                <a:spAutoFit/>
              </a:bodyPr>
              <a:lstStyle/>
              <a:p>
                <a:r>
                  <a:rPr lang="en-US" b="1" dirty="0" smtClean="0">
                    <a:solidFill>
                      <a:schemeClr val="bg1"/>
                    </a:solidFill>
                  </a:rPr>
                  <a:t>Comparison existing and proposed</a:t>
                </a:r>
                <a:endParaRPr lang="en-US" b="1" dirty="0">
                  <a:solidFill>
                    <a:schemeClr val="bg1"/>
                  </a:solidFill>
                </a:endParaRPr>
              </a:p>
            </p:txBody>
          </p:sp>
        </p:grpSp>
      </p:grpSp>
      <p:grpSp>
        <p:nvGrpSpPr>
          <p:cNvPr id="40" name="Group 39"/>
          <p:cNvGrpSpPr/>
          <p:nvPr/>
        </p:nvGrpSpPr>
        <p:grpSpPr>
          <a:xfrm>
            <a:off x="878213" y="-49074"/>
            <a:ext cx="9604549" cy="7025951"/>
            <a:chOff x="0" y="-167951"/>
            <a:chExt cx="9604549" cy="7025951"/>
          </a:xfrm>
        </p:grpSpPr>
        <p:sp>
          <p:nvSpPr>
            <p:cNvPr id="41" name="Rectangle 40"/>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6200000">
              <a:off x="8052529" y="2922696"/>
              <a:ext cx="2519266" cy="584775"/>
            </a:xfrm>
            <a:prstGeom prst="rect">
              <a:avLst/>
            </a:prstGeom>
            <a:noFill/>
          </p:spPr>
          <p:txBody>
            <a:bodyPr wrap="square" rtlCol="0">
              <a:spAutoFit/>
            </a:bodyPr>
            <a:lstStyle/>
            <a:p>
              <a:r>
                <a:rPr lang="en-US" sz="3200" b="1" dirty="0" smtClean="0">
                  <a:solidFill>
                    <a:schemeClr val="bg1"/>
                  </a:solidFill>
                </a:rPr>
                <a:t>Diagram</a:t>
              </a:r>
              <a:endParaRPr lang="en-US" sz="3200" b="1" dirty="0">
                <a:solidFill>
                  <a:schemeClr val="bg1"/>
                </a:solidFill>
              </a:endParaRPr>
            </a:p>
          </p:txBody>
        </p:sp>
      </p:grpSp>
      <p:grpSp>
        <p:nvGrpSpPr>
          <p:cNvPr id="44" name="Group 43"/>
          <p:cNvGrpSpPr/>
          <p:nvPr/>
        </p:nvGrpSpPr>
        <p:grpSpPr>
          <a:xfrm>
            <a:off x="538172" y="-133191"/>
            <a:ext cx="9535886" cy="7025951"/>
            <a:chOff x="0" y="-167951"/>
            <a:chExt cx="9535886" cy="7025951"/>
          </a:xfrm>
        </p:grpSpPr>
        <p:sp>
          <p:nvSpPr>
            <p:cNvPr id="45" name="Rectangle 44"/>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rot="16200000">
              <a:off x="7555229" y="3260695"/>
              <a:ext cx="3125756" cy="523220"/>
            </a:xfrm>
            <a:prstGeom prst="rect">
              <a:avLst/>
            </a:prstGeom>
            <a:noFill/>
          </p:spPr>
          <p:txBody>
            <a:bodyPr wrap="square" rtlCol="0">
              <a:spAutoFit/>
            </a:bodyPr>
            <a:lstStyle/>
            <a:p>
              <a:r>
                <a:rPr lang="en-US" sz="2800" b="1" dirty="0" smtClean="0">
                  <a:solidFill>
                    <a:schemeClr val="bg1"/>
                  </a:solidFill>
                </a:rPr>
                <a:t>Implementation</a:t>
              </a:r>
              <a:endParaRPr lang="en-US" sz="2800" b="1" dirty="0">
                <a:solidFill>
                  <a:schemeClr val="bg1"/>
                </a:solidFill>
              </a:endParaRPr>
            </a:p>
          </p:txBody>
        </p:sp>
      </p:grpSp>
      <p:grpSp>
        <p:nvGrpSpPr>
          <p:cNvPr id="48" name="Group 47"/>
          <p:cNvGrpSpPr/>
          <p:nvPr/>
        </p:nvGrpSpPr>
        <p:grpSpPr>
          <a:xfrm>
            <a:off x="1864" y="-105152"/>
            <a:ext cx="9618173" cy="7025951"/>
            <a:chOff x="99152" y="-79816"/>
            <a:chExt cx="9618173" cy="7025951"/>
          </a:xfrm>
        </p:grpSpPr>
        <p:sp>
          <p:nvSpPr>
            <p:cNvPr id="49" name="Rectangle 48"/>
            <p:cNvSpPr/>
            <p:nvPr/>
          </p:nvSpPr>
          <p:spPr>
            <a:xfrm>
              <a:off x="99152" y="-79816"/>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p:nvSpPr>
          <p:spPr>
            <a:xfrm>
              <a:off x="7722263" y="2047563"/>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rot="16200000">
              <a:off x="8165305" y="2935319"/>
              <a:ext cx="2519266" cy="584775"/>
            </a:xfrm>
            <a:prstGeom prst="rect">
              <a:avLst/>
            </a:prstGeom>
            <a:noFill/>
          </p:spPr>
          <p:txBody>
            <a:bodyPr wrap="square" rtlCol="0">
              <a:spAutoFit/>
            </a:bodyPr>
            <a:lstStyle/>
            <a:p>
              <a:r>
                <a:rPr lang="en-US" sz="3200" b="1" dirty="0" smtClean="0">
                  <a:solidFill>
                    <a:schemeClr val="bg1"/>
                  </a:solidFill>
                </a:rPr>
                <a:t>Testing</a:t>
              </a:r>
              <a:endParaRPr lang="en-US" sz="3200" b="1" dirty="0">
                <a:solidFill>
                  <a:schemeClr val="bg1"/>
                </a:solidFill>
              </a:endParaRPr>
            </a:p>
          </p:txBody>
        </p:sp>
      </p:grpSp>
      <p:grpSp>
        <p:nvGrpSpPr>
          <p:cNvPr id="52" name="Group 51"/>
          <p:cNvGrpSpPr/>
          <p:nvPr/>
        </p:nvGrpSpPr>
        <p:grpSpPr>
          <a:xfrm>
            <a:off x="-233167" y="-119173"/>
            <a:ext cx="9738903" cy="7025951"/>
            <a:chOff x="88787" y="-268223"/>
            <a:chExt cx="9738903" cy="7025951"/>
          </a:xfrm>
        </p:grpSpPr>
        <p:sp>
          <p:nvSpPr>
            <p:cNvPr id="53" name="Rectangle 52"/>
            <p:cNvSpPr/>
            <p:nvPr/>
          </p:nvSpPr>
          <p:spPr>
            <a:xfrm>
              <a:off x="88787" y="-268223"/>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rot="16200000">
              <a:off x="8067611" y="2888482"/>
              <a:ext cx="2873828" cy="646331"/>
            </a:xfrm>
            <a:prstGeom prst="rect">
              <a:avLst/>
            </a:prstGeom>
            <a:noFill/>
          </p:spPr>
          <p:txBody>
            <a:bodyPr wrap="square" rtlCol="0">
              <a:spAutoFit/>
            </a:bodyPr>
            <a:lstStyle/>
            <a:p>
              <a:r>
                <a:rPr lang="en-US" b="1" dirty="0" smtClean="0">
                  <a:solidFill>
                    <a:schemeClr val="bg1"/>
                  </a:solidFill>
                </a:rPr>
                <a:t>Hardware and Software</a:t>
              </a:r>
            </a:p>
            <a:p>
              <a:endParaRPr lang="en-US" dirty="0"/>
            </a:p>
          </p:txBody>
        </p:sp>
      </p:grpSp>
      <p:grpSp>
        <p:nvGrpSpPr>
          <p:cNvPr id="56" name="Group 55"/>
          <p:cNvGrpSpPr/>
          <p:nvPr/>
        </p:nvGrpSpPr>
        <p:grpSpPr>
          <a:xfrm>
            <a:off x="-672490" y="-119173"/>
            <a:ext cx="9595691" cy="7025951"/>
            <a:chOff x="99151" y="-167951"/>
            <a:chExt cx="9595691" cy="7025951"/>
          </a:xfrm>
        </p:grpSpPr>
        <p:sp>
          <p:nvSpPr>
            <p:cNvPr id="57" name="Rectangle 56"/>
            <p:cNvSpPr/>
            <p:nvPr/>
          </p:nvSpPr>
          <p:spPr>
            <a:xfrm>
              <a:off x="99151" y="-167951"/>
              <a:ext cx="9595691"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7722261" y="1959428"/>
              <a:ext cx="1962058" cy="3321698"/>
              <a:chOff x="7623111" y="1959428"/>
              <a:chExt cx="1949830" cy="3321698"/>
            </a:xfrm>
          </p:grpSpPr>
          <p:sp>
            <p:nvSpPr>
              <p:cNvPr id="59" name="Freeform 58"/>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rot="16200000">
                <a:off x="8329614" y="3041910"/>
                <a:ext cx="1905523" cy="581130"/>
              </a:xfrm>
              <a:prstGeom prst="rect">
                <a:avLst/>
              </a:prstGeom>
              <a:noFill/>
            </p:spPr>
            <p:txBody>
              <a:bodyPr wrap="square" rtlCol="0">
                <a:spAutoFit/>
              </a:bodyPr>
              <a:lstStyle/>
              <a:p>
                <a:r>
                  <a:rPr lang="en-US" sz="1600" b="1" dirty="0" smtClean="0">
                    <a:solidFill>
                      <a:schemeClr val="bg1"/>
                    </a:solidFill>
                  </a:rPr>
                  <a:t>Advantage And</a:t>
                </a:r>
              </a:p>
              <a:p>
                <a:r>
                  <a:rPr lang="en-US" sz="1600" b="1" dirty="0" smtClean="0">
                    <a:solidFill>
                      <a:schemeClr val="bg1"/>
                    </a:solidFill>
                  </a:rPr>
                  <a:t>Disadvantage</a:t>
                </a:r>
                <a:endParaRPr lang="en-US" sz="1600" b="1" dirty="0">
                  <a:solidFill>
                    <a:schemeClr val="bg1"/>
                  </a:solidFill>
                </a:endParaRPr>
              </a:p>
            </p:txBody>
          </p:sp>
        </p:grpSp>
      </p:grpSp>
      <p:grpSp>
        <p:nvGrpSpPr>
          <p:cNvPr id="6" name="Group 5"/>
          <p:cNvGrpSpPr/>
          <p:nvPr/>
        </p:nvGrpSpPr>
        <p:grpSpPr>
          <a:xfrm>
            <a:off x="-9153876" y="-133191"/>
            <a:ext cx="9538044" cy="7025951"/>
            <a:chOff x="-7770122" y="-327610"/>
            <a:chExt cx="9538044" cy="7025951"/>
          </a:xfrm>
        </p:grpSpPr>
        <p:sp>
          <p:nvSpPr>
            <p:cNvPr id="62" name="Rectangle 61"/>
            <p:cNvSpPr/>
            <p:nvPr/>
          </p:nvSpPr>
          <p:spPr>
            <a:xfrm>
              <a:off x="-7770122" y="-327610"/>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a:off x="-195296" y="139855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215902" y="2507483"/>
              <a:ext cx="2519266" cy="584775"/>
            </a:xfrm>
            <a:prstGeom prst="rect">
              <a:avLst/>
            </a:prstGeom>
            <a:noFill/>
          </p:spPr>
          <p:txBody>
            <a:bodyPr wrap="square" rtlCol="0">
              <a:spAutoFit/>
            </a:bodyPr>
            <a:lstStyle/>
            <a:p>
              <a:r>
                <a:rPr lang="en-US" sz="3200" b="1" dirty="0" smtClean="0">
                  <a:solidFill>
                    <a:schemeClr val="bg1"/>
                  </a:solidFill>
                </a:rPr>
                <a:t>Conclusion</a:t>
              </a:r>
              <a:endParaRPr lang="en-US" sz="3200" b="1" dirty="0">
                <a:solidFill>
                  <a:schemeClr val="bg1"/>
                </a:solidFill>
              </a:endParaRPr>
            </a:p>
          </p:txBody>
        </p:sp>
      </p:grpSp>
      <p:sp>
        <p:nvSpPr>
          <p:cNvPr id="4" name="Rectangle 3"/>
          <p:cNvSpPr/>
          <p:nvPr/>
        </p:nvSpPr>
        <p:spPr>
          <a:xfrm>
            <a:off x="809931" y="244440"/>
            <a:ext cx="6096000" cy="3000821"/>
          </a:xfrm>
          <a:prstGeom prst="rect">
            <a:avLst/>
          </a:prstGeom>
        </p:spPr>
        <p:txBody>
          <a:bodyPr>
            <a:spAutoFit/>
          </a:bodyPr>
          <a:lstStyle/>
          <a:p>
            <a:pPr algn="just">
              <a:lnSpc>
                <a:spcPct val="150000"/>
              </a:lnSpc>
            </a:pPr>
            <a:r>
              <a:rPr lang="en-US"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ADVANTAGE: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Uses </a:t>
            </a:r>
            <a:r>
              <a:rPr lang="en-US" dirty="0">
                <a:latin typeface="Times New Roman" panose="02020603050405020304" pitchFamily="18" charset="0"/>
                <a:ea typeface="Calibri" panose="020F0502020204030204" pitchFamily="34" charset="0"/>
                <a:cs typeface="Times New Roman" panose="02020603050405020304" pitchFamily="18" charset="0"/>
              </a:rPr>
              <a:t>some already existing hardware components of mobile phone hence lower the total cost/budget involved.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 of more than one sensor increases the accuracy of our system.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False alarm switch can avoid any false intimation hence add more towards the reliability.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46181" y="3655037"/>
            <a:ext cx="6096000" cy="3000821"/>
          </a:xfrm>
          <a:prstGeom prst="rect">
            <a:avLst/>
          </a:prstGeom>
        </p:spPr>
        <p:txBody>
          <a:bodyPr>
            <a:spAutoFit/>
          </a:bodyPr>
          <a:lstStyle/>
          <a:p>
            <a:pPr algn="just">
              <a:lnSpc>
                <a:spcPct val="150000"/>
              </a:lnSpc>
            </a:pPr>
            <a:r>
              <a:rPr lang="en-US"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DISADVANTAGE: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Bluetooth of phone monitors the accident regularly hence takes the power even if no accident being met.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If the phone battery is dead by any means then we can’t intimate to the concerned people</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50000"/>
              </a:lnSpc>
              <a:buFont typeface="Symbol" panose="05050102010706020507" pitchFamily="18" charset="2"/>
              <a:buChar char=""/>
            </a:pPr>
            <a:r>
              <a:rPr lang="en-US" dirty="0"/>
              <a:t>It does not work without network.</a:t>
            </a:r>
          </a:p>
          <a:p>
            <a:pPr marL="342900" marR="0" lvl="0" indent="-342900" algn="just">
              <a:lnSpc>
                <a:spcPct val="150000"/>
              </a:lnSpc>
              <a:spcBef>
                <a:spcPts val="0"/>
              </a:spcBef>
              <a:spcAft>
                <a:spcPts val="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4742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2794935" y="0"/>
            <a:ext cx="9628470" cy="7025951"/>
            <a:chOff x="0" y="-167951"/>
            <a:chExt cx="9628470" cy="7025951"/>
          </a:xfrm>
        </p:grpSpPr>
        <p:grpSp>
          <p:nvGrpSpPr>
            <p:cNvPr id="2" name="Group 1"/>
            <p:cNvGrpSpPr/>
            <p:nvPr/>
          </p:nvGrpSpPr>
          <p:grpSpPr>
            <a:xfrm>
              <a:off x="0" y="-167951"/>
              <a:ext cx="9535886" cy="7025951"/>
              <a:chOff x="0" y="-167951"/>
              <a:chExt cx="9535886" cy="7025951"/>
            </a:xfrm>
          </p:grpSpPr>
          <p:sp>
            <p:nvSpPr>
              <p:cNvPr id="7" name="Rectangle 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rot="16200000">
              <a:off x="8076450" y="3006080"/>
              <a:ext cx="2519266" cy="584775"/>
            </a:xfrm>
            <a:prstGeom prst="rect">
              <a:avLst/>
            </a:prstGeom>
            <a:noFill/>
          </p:spPr>
          <p:txBody>
            <a:bodyPr wrap="square" rtlCol="0">
              <a:spAutoFit/>
            </a:bodyPr>
            <a:lstStyle/>
            <a:p>
              <a:r>
                <a:rPr lang="en-US" sz="3200" b="1" dirty="0" smtClean="0">
                  <a:solidFill>
                    <a:schemeClr val="bg1"/>
                  </a:solidFill>
                </a:rPr>
                <a:t>Abstract</a:t>
              </a:r>
              <a:endParaRPr lang="en-US" sz="3200" b="1" dirty="0">
                <a:solidFill>
                  <a:schemeClr val="bg1"/>
                </a:solidFill>
              </a:endParaRPr>
            </a:p>
          </p:txBody>
        </p:sp>
      </p:grpSp>
      <p:grpSp>
        <p:nvGrpSpPr>
          <p:cNvPr id="8" name="Group 7"/>
          <p:cNvGrpSpPr/>
          <p:nvPr/>
        </p:nvGrpSpPr>
        <p:grpSpPr>
          <a:xfrm>
            <a:off x="2507260" y="56078"/>
            <a:ext cx="9535886" cy="7025951"/>
            <a:chOff x="-183182" y="-122958"/>
            <a:chExt cx="9535886" cy="7025951"/>
          </a:xfrm>
        </p:grpSpPr>
        <p:sp>
          <p:nvSpPr>
            <p:cNvPr id="9" name="Rectangle 8"/>
            <p:cNvSpPr/>
            <p:nvPr/>
          </p:nvSpPr>
          <p:spPr>
            <a:xfrm>
              <a:off x="-183182" y="-122958"/>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7322654" y="196151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6200000">
              <a:off x="7813501" y="3032833"/>
              <a:ext cx="2519266" cy="400110"/>
            </a:xfrm>
            <a:prstGeom prst="rect">
              <a:avLst/>
            </a:prstGeom>
            <a:noFill/>
          </p:spPr>
          <p:txBody>
            <a:bodyPr wrap="square" rtlCol="0">
              <a:spAutoFit/>
            </a:bodyPr>
            <a:lstStyle/>
            <a:p>
              <a:r>
                <a:rPr lang="en-US" sz="2000" b="1" dirty="0" smtClean="0">
                  <a:solidFill>
                    <a:schemeClr val="bg1"/>
                  </a:solidFill>
                </a:rPr>
                <a:t>Project objective</a:t>
              </a:r>
              <a:endParaRPr lang="en-US" sz="2000" b="1" dirty="0">
                <a:solidFill>
                  <a:schemeClr val="bg1"/>
                </a:solidFill>
              </a:endParaRPr>
            </a:p>
          </p:txBody>
        </p:sp>
      </p:grpSp>
      <p:grpSp>
        <p:nvGrpSpPr>
          <p:cNvPr id="22" name="Group 21"/>
          <p:cNvGrpSpPr/>
          <p:nvPr/>
        </p:nvGrpSpPr>
        <p:grpSpPr>
          <a:xfrm>
            <a:off x="2093735" y="-56078"/>
            <a:ext cx="9554185" cy="7025951"/>
            <a:chOff x="237565" y="-242169"/>
            <a:chExt cx="9554185" cy="7025951"/>
          </a:xfrm>
        </p:grpSpPr>
        <p:sp>
          <p:nvSpPr>
            <p:cNvPr id="23" name="Rectangle 22"/>
            <p:cNvSpPr/>
            <p:nvPr/>
          </p:nvSpPr>
          <p:spPr>
            <a:xfrm>
              <a:off x="237565" y="-242169"/>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7815937" y="1973619"/>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6200000">
              <a:off x="8239730" y="2823540"/>
              <a:ext cx="2519266" cy="584775"/>
            </a:xfrm>
            <a:prstGeom prst="rect">
              <a:avLst/>
            </a:prstGeom>
            <a:noFill/>
          </p:spPr>
          <p:txBody>
            <a:bodyPr wrap="square" rtlCol="0">
              <a:spAutoFit/>
            </a:bodyPr>
            <a:lstStyle/>
            <a:p>
              <a:r>
                <a:rPr lang="en-US" sz="3200" b="1" dirty="0" smtClean="0">
                  <a:solidFill>
                    <a:schemeClr val="bg1"/>
                  </a:solidFill>
                </a:rPr>
                <a:t>Scope</a:t>
              </a:r>
              <a:endParaRPr lang="en-US" sz="3200" b="1" dirty="0">
                <a:solidFill>
                  <a:schemeClr val="bg1"/>
                </a:solidFill>
              </a:endParaRPr>
            </a:p>
          </p:txBody>
        </p:sp>
      </p:grpSp>
      <p:grpSp>
        <p:nvGrpSpPr>
          <p:cNvPr id="26" name="Group 25"/>
          <p:cNvGrpSpPr/>
          <p:nvPr/>
        </p:nvGrpSpPr>
        <p:grpSpPr>
          <a:xfrm>
            <a:off x="1781416" y="28039"/>
            <a:ext cx="9592064" cy="7025951"/>
            <a:chOff x="0" y="-167951"/>
            <a:chExt cx="9592064" cy="7025951"/>
          </a:xfrm>
        </p:grpSpPr>
        <p:sp>
          <p:nvSpPr>
            <p:cNvPr id="27" name="Rectangle 2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8040044" y="3040893"/>
              <a:ext cx="2519266" cy="584775"/>
            </a:xfrm>
            <a:prstGeom prst="rect">
              <a:avLst/>
            </a:prstGeom>
            <a:noFill/>
          </p:spPr>
          <p:txBody>
            <a:bodyPr wrap="square" rtlCol="0">
              <a:spAutoFit/>
            </a:bodyPr>
            <a:lstStyle/>
            <a:p>
              <a:r>
                <a:rPr lang="en-US" sz="3200" b="1" dirty="0" smtClean="0">
                  <a:solidFill>
                    <a:schemeClr val="bg1"/>
                  </a:solidFill>
                </a:rPr>
                <a:t>Limitation</a:t>
              </a:r>
              <a:endParaRPr lang="en-US" sz="3200" b="1" dirty="0">
                <a:solidFill>
                  <a:schemeClr val="bg1"/>
                </a:solidFill>
              </a:endParaRPr>
            </a:p>
          </p:txBody>
        </p:sp>
      </p:grpSp>
      <p:grpSp>
        <p:nvGrpSpPr>
          <p:cNvPr id="35" name="Group 34"/>
          <p:cNvGrpSpPr/>
          <p:nvPr/>
        </p:nvGrpSpPr>
        <p:grpSpPr>
          <a:xfrm>
            <a:off x="1407512" y="28039"/>
            <a:ext cx="9617037" cy="7025951"/>
            <a:chOff x="0" y="-167951"/>
            <a:chExt cx="9617037" cy="7025951"/>
          </a:xfrm>
        </p:grpSpPr>
        <p:sp>
          <p:nvSpPr>
            <p:cNvPr id="36" name="Rectangle 35"/>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7623111" y="1959428"/>
              <a:ext cx="1993926" cy="3321698"/>
              <a:chOff x="7623111" y="1959428"/>
              <a:chExt cx="1993926" cy="3321698"/>
            </a:xfrm>
          </p:grpSpPr>
          <p:sp>
            <p:nvSpPr>
              <p:cNvPr id="38" name="Freeform 3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A7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8034239" y="3563329"/>
                <a:ext cx="2519266" cy="646331"/>
              </a:xfrm>
              <a:prstGeom prst="rect">
                <a:avLst/>
              </a:prstGeom>
              <a:noFill/>
            </p:spPr>
            <p:txBody>
              <a:bodyPr wrap="square" rtlCol="0">
                <a:spAutoFit/>
              </a:bodyPr>
              <a:lstStyle/>
              <a:p>
                <a:r>
                  <a:rPr lang="en-US" b="1" dirty="0" smtClean="0">
                    <a:solidFill>
                      <a:schemeClr val="bg1"/>
                    </a:solidFill>
                  </a:rPr>
                  <a:t>Comparison existing and proposed</a:t>
                </a:r>
                <a:endParaRPr lang="en-US" b="1" dirty="0">
                  <a:solidFill>
                    <a:schemeClr val="bg1"/>
                  </a:solidFill>
                </a:endParaRPr>
              </a:p>
            </p:txBody>
          </p:sp>
        </p:grpSp>
      </p:grpSp>
      <p:grpSp>
        <p:nvGrpSpPr>
          <p:cNvPr id="40" name="Group 39"/>
          <p:cNvGrpSpPr/>
          <p:nvPr/>
        </p:nvGrpSpPr>
        <p:grpSpPr>
          <a:xfrm>
            <a:off x="957234" y="84117"/>
            <a:ext cx="9604549" cy="7025951"/>
            <a:chOff x="0" y="-167951"/>
            <a:chExt cx="9604549" cy="7025951"/>
          </a:xfrm>
        </p:grpSpPr>
        <p:sp>
          <p:nvSpPr>
            <p:cNvPr id="41" name="Rectangle 40"/>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6200000">
              <a:off x="8052529" y="2922696"/>
              <a:ext cx="2519266" cy="584775"/>
            </a:xfrm>
            <a:prstGeom prst="rect">
              <a:avLst/>
            </a:prstGeom>
            <a:noFill/>
          </p:spPr>
          <p:txBody>
            <a:bodyPr wrap="square" rtlCol="0">
              <a:spAutoFit/>
            </a:bodyPr>
            <a:lstStyle/>
            <a:p>
              <a:r>
                <a:rPr lang="en-US" sz="3200" b="1" dirty="0" smtClean="0">
                  <a:solidFill>
                    <a:schemeClr val="bg1"/>
                  </a:solidFill>
                </a:rPr>
                <a:t>Diagram</a:t>
              </a:r>
              <a:endParaRPr lang="en-US" sz="3200" b="1" dirty="0">
                <a:solidFill>
                  <a:schemeClr val="bg1"/>
                </a:solidFill>
              </a:endParaRPr>
            </a:p>
          </p:txBody>
        </p:sp>
      </p:grpSp>
      <p:grpSp>
        <p:nvGrpSpPr>
          <p:cNvPr id="44" name="Group 43"/>
          <p:cNvGrpSpPr/>
          <p:nvPr/>
        </p:nvGrpSpPr>
        <p:grpSpPr>
          <a:xfrm>
            <a:off x="617193" y="0"/>
            <a:ext cx="9535886" cy="7025951"/>
            <a:chOff x="0" y="-167951"/>
            <a:chExt cx="9535886" cy="7025951"/>
          </a:xfrm>
        </p:grpSpPr>
        <p:sp>
          <p:nvSpPr>
            <p:cNvPr id="45" name="Rectangle 44"/>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rot="16200000">
              <a:off x="7555229" y="3260695"/>
              <a:ext cx="3125756" cy="523220"/>
            </a:xfrm>
            <a:prstGeom prst="rect">
              <a:avLst/>
            </a:prstGeom>
            <a:noFill/>
          </p:spPr>
          <p:txBody>
            <a:bodyPr wrap="square" rtlCol="0">
              <a:spAutoFit/>
            </a:bodyPr>
            <a:lstStyle/>
            <a:p>
              <a:r>
                <a:rPr lang="en-US" sz="2800" b="1" dirty="0" smtClean="0">
                  <a:solidFill>
                    <a:schemeClr val="bg1"/>
                  </a:solidFill>
                </a:rPr>
                <a:t>Implementation</a:t>
              </a:r>
              <a:endParaRPr lang="en-US" sz="2800" b="1" dirty="0">
                <a:solidFill>
                  <a:schemeClr val="bg1"/>
                </a:solidFill>
              </a:endParaRPr>
            </a:p>
          </p:txBody>
        </p:sp>
      </p:grpSp>
      <p:grpSp>
        <p:nvGrpSpPr>
          <p:cNvPr id="48" name="Group 47"/>
          <p:cNvGrpSpPr/>
          <p:nvPr/>
        </p:nvGrpSpPr>
        <p:grpSpPr>
          <a:xfrm>
            <a:off x="80885" y="28039"/>
            <a:ext cx="9618173" cy="7025951"/>
            <a:chOff x="99152" y="-79816"/>
            <a:chExt cx="9618173" cy="7025951"/>
          </a:xfrm>
        </p:grpSpPr>
        <p:sp>
          <p:nvSpPr>
            <p:cNvPr id="49" name="Rectangle 48"/>
            <p:cNvSpPr/>
            <p:nvPr/>
          </p:nvSpPr>
          <p:spPr>
            <a:xfrm>
              <a:off x="99152" y="-79816"/>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p:nvSpPr>
          <p:spPr>
            <a:xfrm>
              <a:off x="7722263" y="2047563"/>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rot="16200000">
              <a:off x="8165305" y="2935319"/>
              <a:ext cx="2519266" cy="584775"/>
            </a:xfrm>
            <a:prstGeom prst="rect">
              <a:avLst/>
            </a:prstGeom>
            <a:noFill/>
          </p:spPr>
          <p:txBody>
            <a:bodyPr wrap="square" rtlCol="0">
              <a:spAutoFit/>
            </a:bodyPr>
            <a:lstStyle/>
            <a:p>
              <a:r>
                <a:rPr lang="en-US" sz="3200" b="1" dirty="0" smtClean="0">
                  <a:solidFill>
                    <a:schemeClr val="bg1"/>
                  </a:solidFill>
                </a:rPr>
                <a:t>Testing</a:t>
              </a:r>
              <a:endParaRPr lang="en-US" sz="3200" b="1" dirty="0">
                <a:solidFill>
                  <a:schemeClr val="bg1"/>
                </a:solidFill>
              </a:endParaRPr>
            </a:p>
          </p:txBody>
        </p:sp>
      </p:grpSp>
      <p:grpSp>
        <p:nvGrpSpPr>
          <p:cNvPr id="52" name="Group 51"/>
          <p:cNvGrpSpPr/>
          <p:nvPr/>
        </p:nvGrpSpPr>
        <p:grpSpPr>
          <a:xfrm>
            <a:off x="-154146" y="14018"/>
            <a:ext cx="9738903" cy="7025951"/>
            <a:chOff x="88787" y="-268223"/>
            <a:chExt cx="9738903" cy="7025951"/>
          </a:xfrm>
        </p:grpSpPr>
        <p:sp>
          <p:nvSpPr>
            <p:cNvPr id="53" name="Rectangle 52"/>
            <p:cNvSpPr/>
            <p:nvPr/>
          </p:nvSpPr>
          <p:spPr>
            <a:xfrm>
              <a:off x="88787" y="-268223"/>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rot="16200000">
              <a:off x="8067611" y="2888482"/>
              <a:ext cx="2873828" cy="646331"/>
            </a:xfrm>
            <a:prstGeom prst="rect">
              <a:avLst/>
            </a:prstGeom>
            <a:noFill/>
          </p:spPr>
          <p:txBody>
            <a:bodyPr wrap="square" rtlCol="0">
              <a:spAutoFit/>
            </a:bodyPr>
            <a:lstStyle/>
            <a:p>
              <a:r>
                <a:rPr lang="en-US" b="1" dirty="0" smtClean="0">
                  <a:solidFill>
                    <a:schemeClr val="bg1"/>
                  </a:solidFill>
                </a:rPr>
                <a:t>Hardware and Software</a:t>
              </a:r>
            </a:p>
            <a:p>
              <a:endParaRPr lang="en-US" dirty="0"/>
            </a:p>
          </p:txBody>
        </p:sp>
      </p:grpSp>
      <p:grpSp>
        <p:nvGrpSpPr>
          <p:cNvPr id="56" name="Group 55"/>
          <p:cNvGrpSpPr/>
          <p:nvPr/>
        </p:nvGrpSpPr>
        <p:grpSpPr>
          <a:xfrm>
            <a:off x="-515026" y="-111946"/>
            <a:ext cx="9595691" cy="7025951"/>
            <a:chOff x="99151" y="-167951"/>
            <a:chExt cx="9595691" cy="7025951"/>
          </a:xfrm>
        </p:grpSpPr>
        <p:sp>
          <p:nvSpPr>
            <p:cNvPr id="57" name="Rectangle 56"/>
            <p:cNvSpPr/>
            <p:nvPr/>
          </p:nvSpPr>
          <p:spPr>
            <a:xfrm>
              <a:off x="99151" y="-167951"/>
              <a:ext cx="9595691"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7722261" y="1959428"/>
              <a:ext cx="1962058" cy="3321698"/>
              <a:chOff x="7623111" y="1959428"/>
              <a:chExt cx="1949830" cy="3321698"/>
            </a:xfrm>
          </p:grpSpPr>
          <p:sp>
            <p:nvSpPr>
              <p:cNvPr id="59" name="Freeform 58"/>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rot="16200000">
                <a:off x="8329614" y="3041910"/>
                <a:ext cx="1905523" cy="581130"/>
              </a:xfrm>
              <a:prstGeom prst="rect">
                <a:avLst/>
              </a:prstGeom>
              <a:noFill/>
            </p:spPr>
            <p:txBody>
              <a:bodyPr wrap="square" rtlCol="0">
                <a:spAutoFit/>
              </a:bodyPr>
              <a:lstStyle/>
              <a:p>
                <a:r>
                  <a:rPr lang="en-US" sz="1600" b="1" dirty="0" smtClean="0">
                    <a:solidFill>
                      <a:schemeClr val="bg1"/>
                    </a:solidFill>
                  </a:rPr>
                  <a:t>Advantage And</a:t>
                </a:r>
              </a:p>
              <a:p>
                <a:r>
                  <a:rPr lang="en-US" sz="1600" b="1" dirty="0" smtClean="0">
                    <a:solidFill>
                      <a:schemeClr val="bg1"/>
                    </a:solidFill>
                  </a:rPr>
                  <a:t>Disadvantage</a:t>
                </a:r>
                <a:endParaRPr lang="en-US" sz="1600" b="1" dirty="0">
                  <a:solidFill>
                    <a:schemeClr val="bg1"/>
                  </a:solidFill>
                </a:endParaRPr>
              </a:p>
            </p:txBody>
          </p:sp>
        </p:grpSp>
      </p:grpSp>
      <p:grpSp>
        <p:nvGrpSpPr>
          <p:cNvPr id="6" name="Group 5"/>
          <p:cNvGrpSpPr/>
          <p:nvPr/>
        </p:nvGrpSpPr>
        <p:grpSpPr>
          <a:xfrm>
            <a:off x="-1010336" y="3194"/>
            <a:ext cx="9538044" cy="7025951"/>
            <a:chOff x="-7770122" y="-327610"/>
            <a:chExt cx="9538044" cy="7025951"/>
          </a:xfrm>
        </p:grpSpPr>
        <p:sp>
          <p:nvSpPr>
            <p:cNvPr id="62" name="Rectangle 61"/>
            <p:cNvSpPr/>
            <p:nvPr/>
          </p:nvSpPr>
          <p:spPr>
            <a:xfrm>
              <a:off x="-7770122" y="-327610"/>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a:off x="-195296" y="139855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215902" y="2507483"/>
              <a:ext cx="2519266" cy="584775"/>
            </a:xfrm>
            <a:prstGeom prst="rect">
              <a:avLst/>
            </a:prstGeom>
            <a:noFill/>
          </p:spPr>
          <p:txBody>
            <a:bodyPr wrap="square" rtlCol="0">
              <a:spAutoFit/>
            </a:bodyPr>
            <a:lstStyle/>
            <a:p>
              <a:r>
                <a:rPr lang="en-US" sz="3200" b="1" dirty="0" smtClean="0">
                  <a:solidFill>
                    <a:schemeClr val="bg1"/>
                  </a:solidFill>
                </a:rPr>
                <a:t>Conclusion</a:t>
              </a:r>
              <a:endParaRPr lang="en-US" sz="3200" b="1" dirty="0">
                <a:solidFill>
                  <a:schemeClr val="bg1"/>
                </a:solidFill>
              </a:endParaRPr>
            </a:p>
          </p:txBody>
        </p:sp>
      </p:grpSp>
      <p:sp>
        <p:nvSpPr>
          <p:cNvPr id="4" name="Rectangle 3"/>
          <p:cNvSpPr/>
          <p:nvPr/>
        </p:nvSpPr>
        <p:spPr>
          <a:xfrm>
            <a:off x="57970" y="2206785"/>
            <a:ext cx="6096000" cy="2791149"/>
          </a:xfrm>
          <a:prstGeom prst="rect">
            <a:avLst/>
          </a:prstGeom>
        </p:spPr>
        <p:txBody>
          <a:bodyPr>
            <a:spAutoFit/>
          </a:bodyPr>
          <a:lstStyle/>
          <a:p>
            <a:pPr algn="just">
              <a:lnSpc>
                <a:spcPct val="107000"/>
              </a:lnSpc>
              <a:spcBef>
                <a:spcPts val="1500"/>
              </a:spcBef>
              <a:spcAft>
                <a:spcPts val="1500"/>
              </a:spcAft>
            </a:pPr>
            <a:r>
              <a:rPr lang="en-US" sz="2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study solves the issues like automatic speed control mechanism, accident detection and information sending. From this we conclude that this system will reduce the accidents and save the human lives.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On </a:t>
            </a:r>
            <a:r>
              <a:rPr lang="en-US" dirty="0">
                <a:latin typeface="Calibri" panose="020F0502020204030204" pitchFamily="34" charset="0"/>
                <a:ea typeface="Calibri" panose="020F0502020204030204" pitchFamily="34" charset="0"/>
                <a:cs typeface="Times New Roman" panose="02020603050405020304" pitchFamily="18" charset="0"/>
              </a:rPr>
              <a:t>the whole this system proves to be very cost effective and efficient. The experimentations and results prove that the system is easily implementable in real time.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8257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2781178" y="-82504"/>
            <a:ext cx="9628470" cy="7025951"/>
            <a:chOff x="0" y="-167951"/>
            <a:chExt cx="9628470" cy="7025951"/>
          </a:xfrm>
        </p:grpSpPr>
        <p:grpSp>
          <p:nvGrpSpPr>
            <p:cNvPr id="2" name="Group 1"/>
            <p:cNvGrpSpPr/>
            <p:nvPr/>
          </p:nvGrpSpPr>
          <p:grpSpPr>
            <a:xfrm>
              <a:off x="0" y="-167951"/>
              <a:ext cx="9535886" cy="7025951"/>
              <a:chOff x="0" y="-167951"/>
              <a:chExt cx="9535886" cy="7025951"/>
            </a:xfrm>
          </p:grpSpPr>
          <p:sp>
            <p:nvSpPr>
              <p:cNvPr id="7" name="Rectangle 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rot="16200000">
              <a:off x="8076450" y="3006080"/>
              <a:ext cx="2519266" cy="584775"/>
            </a:xfrm>
            <a:prstGeom prst="rect">
              <a:avLst/>
            </a:prstGeom>
            <a:noFill/>
          </p:spPr>
          <p:txBody>
            <a:bodyPr wrap="square" rtlCol="0">
              <a:spAutoFit/>
            </a:bodyPr>
            <a:lstStyle/>
            <a:p>
              <a:r>
                <a:rPr lang="en-US" sz="3200" b="1" dirty="0" smtClean="0">
                  <a:solidFill>
                    <a:schemeClr val="bg1"/>
                  </a:solidFill>
                </a:rPr>
                <a:t>Abstract</a:t>
              </a:r>
              <a:endParaRPr lang="en-US" sz="3200" b="1" dirty="0">
                <a:solidFill>
                  <a:schemeClr val="bg1"/>
                </a:solidFill>
              </a:endParaRPr>
            </a:p>
          </p:txBody>
        </p:sp>
      </p:grpSp>
      <p:grpSp>
        <p:nvGrpSpPr>
          <p:cNvPr id="8" name="Group 7"/>
          <p:cNvGrpSpPr/>
          <p:nvPr/>
        </p:nvGrpSpPr>
        <p:grpSpPr>
          <a:xfrm>
            <a:off x="-6934622" y="22103"/>
            <a:ext cx="9535886" cy="7025951"/>
            <a:chOff x="-183182" y="-122958"/>
            <a:chExt cx="9535886" cy="7025951"/>
          </a:xfrm>
        </p:grpSpPr>
        <p:sp>
          <p:nvSpPr>
            <p:cNvPr id="9" name="Rectangle 8"/>
            <p:cNvSpPr/>
            <p:nvPr/>
          </p:nvSpPr>
          <p:spPr>
            <a:xfrm>
              <a:off x="-183182" y="-122958"/>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7322654" y="196151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6200000">
              <a:off x="7813501" y="3032833"/>
              <a:ext cx="2519266" cy="400110"/>
            </a:xfrm>
            <a:prstGeom prst="rect">
              <a:avLst/>
            </a:prstGeom>
            <a:noFill/>
          </p:spPr>
          <p:txBody>
            <a:bodyPr wrap="square" rtlCol="0">
              <a:spAutoFit/>
            </a:bodyPr>
            <a:lstStyle/>
            <a:p>
              <a:r>
                <a:rPr lang="en-US" sz="2000" b="1" dirty="0" smtClean="0">
                  <a:solidFill>
                    <a:schemeClr val="bg1"/>
                  </a:solidFill>
                </a:rPr>
                <a:t>Project objective</a:t>
              </a:r>
              <a:endParaRPr lang="en-US" sz="2000" b="1" dirty="0">
                <a:solidFill>
                  <a:schemeClr val="bg1"/>
                </a:solidFill>
              </a:endParaRPr>
            </a:p>
          </p:txBody>
        </p:sp>
      </p:grpSp>
      <p:grpSp>
        <p:nvGrpSpPr>
          <p:cNvPr id="22" name="Group 21"/>
          <p:cNvGrpSpPr/>
          <p:nvPr/>
        </p:nvGrpSpPr>
        <p:grpSpPr>
          <a:xfrm>
            <a:off x="-7237112" y="-177861"/>
            <a:ext cx="9535886" cy="7025951"/>
            <a:chOff x="237565" y="-242169"/>
            <a:chExt cx="9535886" cy="7025951"/>
          </a:xfrm>
        </p:grpSpPr>
        <p:sp>
          <p:nvSpPr>
            <p:cNvPr id="23" name="Rectangle 22"/>
            <p:cNvSpPr/>
            <p:nvPr/>
          </p:nvSpPr>
          <p:spPr>
            <a:xfrm>
              <a:off x="237565" y="-242169"/>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6200000">
              <a:off x="8059126" y="2815347"/>
              <a:ext cx="2519266" cy="584775"/>
            </a:xfrm>
            <a:prstGeom prst="rect">
              <a:avLst/>
            </a:prstGeom>
            <a:noFill/>
          </p:spPr>
          <p:txBody>
            <a:bodyPr wrap="square" rtlCol="0">
              <a:spAutoFit/>
            </a:bodyPr>
            <a:lstStyle/>
            <a:p>
              <a:r>
                <a:rPr lang="en-US" sz="3200" b="1" dirty="0" smtClean="0">
                  <a:solidFill>
                    <a:schemeClr val="bg1"/>
                  </a:solidFill>
                </a:rPr>
                <a:t>Scope</a:t>
              </a:r>
              <a:endParaRPr lang="en-US" sz="3200" b="1" dirty="0">
                <a:solidFill>
                  <a:schemeClr val="bg1"/>
                </a:solidFill>
              </a:endParaRPr>
            </a:p>
          </p:txBody>
        </p:sp>
      </p:grpSp>
      <p:grpSp>
        <p:nvGrpSpPr>
          <p:cNvPr id="26" name="Group 25"/>
          <p:cNvGrpSpPr/>
          <p:nvPr/>
        </p:nvGrpSpPr>
        <p:grpSpPr>
          <a:xfrm>
            <a:off x="-7810963" y="-47565"/>
            <a:ext cx="9592064" cy="7025951"/>
            <a:chOff x="0" y="-167951"/>
            <a:chExt cx="9592064" cy="7025951"/>
          </a:xfrm>
        </p:grpSpPr>
        <p:sp>
          <p:nvSpPr>
            <p:cNvPr id="27" name="Rectangle 2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8040044" y="3040893"/>
              <a:ext cx="2519266" cy="584775"/>
            </a:xfrm>
            <a:prstGeom prst="rect">
              <a:avLst/>
            </a:prstGeom>
            <a:noFill/>
          </p:spPr>
          <p:txBody>
            <a:bodyPr wrap="square" rtlCol="0">
              <a:spAutoFit/>
            </a:bodyPr>
            <a:lstStyle/>
            <a:p>
              <a:r>
                <a:rPr lang="en-US" sz="3200" b="1" dirty="0" smtClean="0">
                  <a:solidFill>
                    <a:schemeClr val="bg1"/>
                  </a:solidFill>
                </a:rPr>
                <a:t>Limitation</a:t>
              </a:r>
              <a:endParaRPr lang="en-US" sz="3200" b="1" dirty="0">
                <a:solidFill>
                  <a:schemeClr val="bg1"/>
                </a:solidFill>
              </a:endParaRPr>
            </a:p>
          </p:txBody>
        </p:sp>
      </p:grpSp>
      <p:grpSp>
        <p:nvGrpSpPr>
          <p:cNvPr id="35" name="Group 34"/>
          <p:cNvGrpSpPr/>
          <p:nvPr/>
        </p:nvGrpSpPr>
        <p:grpSpPr>
          <a:xfrm>
            <a:off x="-8121522" y="-127055"/>
            <a:ext cx="9617037" cy="7025951"/>
            <a:chOff x="0" y="-167951"/>
            <a:chExt cx="9617037" cy="7025951"/>
          </a:xfrm>
        </p:grpSpPr>
        <p:sp>
          <p:nvSpPr>
            <p:cNvPr id="36" name="Rectangle 35"/>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7623111" y="1959428"/>
              <a:ext cx="1993926" cy="3321698"/>
              <a:chOff x="7623111" y="1959428"/>
              <a:chExt cx="1993926" cy="3321698"/>
            </a:xfrm>
          </p:grpSpPr>
          <p:sp>
            <p:nvSpPr>
              <p:cNvPr id="38" name="Freeform 3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A7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8034239" y="3563329"/>
                <a:ext cx="2519266" cy="646331"/>
              </a:xfrm>
              <a:prstGeom prst="rect">
                <a:avLst/>
              </a:prstGeom>
              <a:noFill/>
            </p:spPr>
            <p:txBody>
              <a:bodyPr wrap="square" rtlCol="0">
                <a:spAutoFit/>
              </a:bodyPr>
              <a:lstStyle/>
              <a:p>
                <a:r>
                  <a:rPr lang="en-US" b="1" dirty="0" smtClean="0">
                    <a:solidFill>
                      <a:schemeClr val="bg1"/>
                    </a:solidFill>
                  </a:rPr>
                  <a:t>Comparison existing and proposed</a:t>
                </a:r>
                <a:endParaRPr lang="en-US" b="1" dirty="0">
                  <a:solidFill>
                    <a:schemeClr val="bg1"/>
                  </a:solidFill>
                </a:endParaRPr>
              </a:p>
            </p:txBody>
          </p:sp>
        </p:grpSp>
      </p:grpSp>
      <p:grpSp>
        <p:nvGrpSpPr>
          <p:cNvPr id="40" name="Group 39"/>
          <p:cNvGrpSpPr/>
          <p:nvPr/>
        </p:nvGrpSpPr>
        <p:grpSpPr>
          <a:xfrm>
            <a:off x="-8637630" y="-82504"/>
            <a:ext cx="9604549" cy="7025951"/>
            <a:chOff x="0" y="-167951"/>
            <a:chExt cx="9604549" cy="7025951"/>
          </a:xfrm>
        </p:grpSpPr>
        <p:sp>
          <p:nvSpPr>
            <p:cNvPr id="41" name="Rectangle 40"/>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6200000">
              <a:off x="8052529" y="2922696"/>
              <a:ext cx="2519266" cy="584775"/>
            </a:xfrm>
            <a:prstGeom prst="rect">
              <a:avLst/>
            </a:prstGeom>
            <a:noFill/>
          </p:spPr>
          <p:txBody>
            <a:bodyPr wrap="square" rtlCol="0">
              <a:spAutoFit/>
            </a:bodyPr>
            <a:lstStyle/>
            <a:p>
              <a:r>
                <a:rPr lang="en-US" sz="3200" b="1" dirty="0" smtClean="0">
                  <a:solidFill>
                    <a:schemeClr val="bg1"/>
                  </a:solidFill>
                </a:rPr>
                <a:t>Diagram</a:t>
              </a:r>
              <a:endParaRPr lang="en-US" sz="3200" b="1" dirty="0">
                <a:solidFill>
                  <a:schemeClr val="bg1"/>
                </a:solidFill>
              </a:endParaRPr>
            </a:p>
          </p:txBody>
        </p:sp>
      </p:grpSp>
      <p:grpSp>
        <p:nvGrpSpPr>
          <p:cNvPr id="44" name="Group 43"/>
          <p:cNvGrpSpPr/>
          <p:nvPr/>
        </p:nvGrpSpPr>
        <p:grpSpPr>
          <a:xfrm>
            <a:off x="-8942870" y="-177861"/>
            <a:ext cx="9535886" cy="7025951"/>
            <a:chOff x="0" y="-167951"/>
            <a:chExt cx="9535886" cy="7025951"/>
          </a:xfrm>
        </p:grpSpPr>
        <p:sp>
          <p:nvSpPr>
            <p:cNvPr id="45" name="Rectangle 44"/>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rot="16200000">
              <a:off x="7555229" y="3260695"/>
              <a:ext cx="3125756" cy="523220"/>
            </a:xfrm>
            <a:prstGeom prst="rect">
              <a:avLst/>
            </a:prstGeom>
            <a:noFill/>
          </p:spPr>
          <p:txBody>
            <a:bodyPr wrap="square" rtlCol="0">
              <a:spAutoFit/>
            </a:bodyPr>
            <a:lstStyle/>
            <a:p>
              <a:r>
                <a:rPr lang="en-US" sz="2800" b="1" dirty="0" smtClean="0">
                  <a:solidFill>
                    <a:schemeClr val="bg1"/>
                  </a:solidFill>
                </a:rPr>
                <a:t>Implementation</a:t>
              </a:r>
              <a:endParaRPr lang="en-US" sz="2800" b="1" dirty="0">
                <a:solidFill>
                  <a:schemeClr val="bg1"/>
                </a:solidFill>
              </a:endParaRPr>
            </a:p>
          </p:txBody>
        </p:sp>
      </p:grpSp>
      <p:grpSp>
        <p:nvGrpSpPr>
          <p:cNvPr id="48" name="Group 47"/>
          <p:cNvGrpSpPr/>
          <p:nvPr/>
        </p:nvGrpSpPr>
        <p:grpSpPr>
          <a:xfrm>
            <a:off x="-9437895" y="-148714"/>
            <a:ext cx="9618173" cy="7025951"/>
            <a:chOff x="99152" y="-79816"/>
            <a:chExt cx="9618173" cy="7025951"/>
          </a:xfrm>
        </p:grpSpPr>
        <p:sp>
          <p:nvSpPr>
            <p:cNvPr id="49" name="Rectangle 48"/>
            <p:cNvSpPr/>
            <p:nvPr/>
          </p:nvSpPr>
          <p:spPr>
            <a:xfrm>
              <a:off x="99152" y="-79816"/>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p:nvSpPr>
          <p:spPr>
            <a:xfrm>
              <a:off x="7722263" y="2047563"/>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rot="16200000">
              <a:off x="8165305" y="2935319"/>
              <a:ext cx="2519266" cy="584775"/>
            </a:xfrm>
            <a:prstGeom prst="rect">
              <a:avLst/>
            </a:prstGeom>
            <a:noFill/>
          </p:spPr>
          <p:txBody>
            <a:bodyPr wrap="square" rtlCol="0">
              <a:spAutoFit/>
            </a:bodyPr>
            <a:lstStyle/>
            <a:p>
              <a:r>
                <a:rPr lang="en-US" sz="3200" b="1" dirty="0" smtClean="0">
                  <a:solidFill>
                    <a:schemeClr val="bg1"/>
                  </a:solidFill>
                </a:rPr>
                <a:t>Testing</a:t>
              </a:r>
              <a:endParaRPr lang="en-US" sz="3200" b="1" dirty="0">
                <a:solidFill>
                  <a:schemeClr val="bg1"/>
                </a:solidFill>
              </a:endParaRPr>
            </a:p>
          </p:txBody>
        </p:sp>
      </p:grpSp>
      <p:grpSp>
        <p:nvGrpSpPr>
          <p:cNvPr id="52" name="Group 51"/>
          <p:cNvGrpSpPr/>
          <p:nvPr/>
        </p:nvGrpSpPr>
        <p:grpSpPr>
          <a:xfrm>
            <a:off x="-9782329" y="-266038"/>
            <a:ext cx="9738903" cy="7025951"/>
            <a:chOff x="88787" y="-268223"/>
            <a:chExt cx="9738903" cy="7025951"/>
          </a:xfrm>
        </p:grpSpPr>
        <p:sp>
          <p:nvSpPr>
            <p:cNvPr id="53" name="Rectangle 52"/>
            <p:cNvSpPr/>
            <p:nvPr/>
          </p:nvSpPr>
          <p:spPr>
            <a:xfrm>
              <a:off x="88787" y="-268223"/>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rot="16200000">
              <a:off x="8067611" y="2888482"/>
              <a:ext cx="2873828" cy="646331"/>
            </a:xfrm>
            <a:prstGeom prst="rect">
              <a:avLst/>
            </a:prstGeom>
            <a:noFill/>
          </p:spPr>
          <p:txBody>
            <a:bodyPr wrap="square" rtlCol="0">
              <a:spAutoFit/>
            </a:bodyPr>
            <a:lstStyle/>
            <a:p>
              <a:r>
                <a:rPr lang="en-US" b="1" dirty="0" smtClean="0">
                  <a:solidFill>
                    <a:schemeClr val="bg1"/>
                  </a:solidFill>
                </a:rPr>
                <a:t>Hardware and Software</a:t>
              </a:r>
            </a:p>
            <a:p>
              <a:endParaRPr lang="en-US" dirty="0"/>
            </a:p>
          </p:txBody>
        </p:sp>
      </p:grpSp>
      <p:grpSp>
        <p:nvGrpSpPr>
          <p:cNvPr id="56" name="Group 55"/>
          <p:cNvGrpSpPr/>
          <p:nvPr/>
        </p:nvGrpSpPr>
        <p:grpSpPr>
          <a:xfrm>
            <a:off x="-10210957" y="-312098"/>
            <a:ext cx="9595691" cy="7025951"/>
            <a:chOff x="99151" y="-167951"/>
            <a:chExt cx="9595691" cy="7025951"/>
          </a:xfrm>
        </p:grpSpPr>
        <p:sp>
          <p:nvSpPr>
            <p:cNvPr id="57" name="Rectangle 56"/>
            <p:cNvSpPr/>
            <p:nvPr/>
          </p:nvSpPr>
          <p:spPr>
            <a:xfrm>
              <a:off x="99151" y="-167951"/>
              <a:ext cx="9595691"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7722261" y="1959428"/>
              <a:ext cx="1962058" cy="3321698"/>
              <a:chOff x="7623111" y="1959428"/>
              <a:chExt cx="1949830" cy="3321698"/>
            </a:xfrm>
          </p:grpSpPr>
          <p:sp>
            <p:nvSpPr>
              <p:cNvPr id="59" name="Freeform 58"/>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rot="16200000">
                <a:off x="8329614" y="3041910"/>
                <a:ext cx="1905523" cy="581130"/>
              </a:xfrm>
              <a:prstGeom prst="rect">
                <a:avLst/>
              </a:prstGeom>
              <a:noFill/>
            </p:spPr>
            <p:txBody>
              <a:bodyPr wrap="square" rtlCol="0">
                <a:spAutoFit/>
              </a:bodyPr>
              <a:lstStyle/>
              <a:p>
                <a:r>
                  <a:rPr lang="en-US" sz="1600" b="1" dirty="0" smtClean="0">
                    <a:solidFill>
                      <a:schemeClr val="bg1"/>
                    </a:solidFill>
                  </a:rPr>
                  <a:t>Advantage And</a:t>
                </a:r>
              </a:p>
              <a:p>
                <a:r>
                  <a:rPr lang="en-US" sz="1600" b="1" dirty="0" smtClean="0">
                    <a:solidFill>
                      <a:schemeClr val="bg1"/>
                    </a:solidFill>
                  </a:rPr>
                  <a:t>Disadvantage</a:t>
                </a:r>
                <a:endParaRPr lang="en-US" sz="1600" b="1" dirty="0">
                  <a:solidFill>
                    <a:schemeClr val="bg1"/>
                  </a:solidFill>
                </a:endParaRPr>
              </a:p>
            </p:txBody>
          </p:sp>
        </p:grpSp>
      </p:grpSp>
      <p:grpSp>
        <p:nvGrpSpPr>
          <p:cNvPr id="6" name="Group 5"/>
          <p:cNvGrpSpPr/>
          <p:nvPr/>
        </p:nvGrpSpPr>
        <p:grpSpPr>
          <a:xfrm>
            <a:off x="-10632078" y="-98140"/>
            <a:ext cx="9538044" cy="7025951"/>
            <a:chOff x="-7770122" y="-327610"/>
            <a:chExt cx="9538044" cy="7025951"/>
          </a:xfrm>
        </p:grpSpPr>
        <p:sp>
          <p:nvSpPr>
            <p:cNvPr id="62" name="Rectangle 61"/>
            <p:cNvSpPr/>
            <p:nvPr/>
          </p:nvSpPr>
          <p:spPr>
            <a:xfrm>
              <a:off x="-7770122" y="-327610"/>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a:off x="-195296" y="139855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215902" y="2507483"/>
              <a:ext cx="2519266" cy="584775"/>
            </a:xfrm>
            <a:prstGeom prst="rect">
              <a:avLst/>
            </a:prstGeom>
            <a:noFill/>
          </p:spPr>
          <p:txBody>
            <a:bodyPr wrap="square" rtlCol="0">
              <a:spAutoFit/>
            </a:bodyPr>
            <a:lstStyle/>
            <a:p>
              <a:r>
                <a:rPr lang="en-US" sz="3200" b="1" dirty="0" smtClean="0">
                  <a:solidFill>
                    <a:schemeClr val="bg1"/>
                  </a:solidFill>
                </a:rPr>
                <a:t>Conclusion</a:t>
              </a:r>
              <a:endParaRPr lang="en-US" sz="3200" b="1" dirty="0">
                <a:solidFill>
                  <a:schemeClr val="bg1"/>
                </a:solidFill>
              </a:endParaRPr>
            </a:p>
          </p:txBody>
        </p:sp>
      </p:grpSp>
      <p:sp>
        <p:nvSpPr>
          <p:cNvPr id="4" name="Rectangle 3"/>
          <p:cNvSpPr/>
          <p:nvPr/>
        </p:nvSpPr>
        <p:spPr>
          <a:xfrm>
            <a:off x="2968978" y="2353999"/>
            <a:ext cx="6096000" cy="3441776"/>
          </a:xfrm>
          <a:prstGeom prst="rect">
            <a:avLst/>
          </a:prstGeom>
        </p:spPr>
        <p:txBody>
          <a:bodyPr>
            <a:spAutoFit/>
          </a:bodyPr>
          <a:lstStyle/>
          <a:p>
            <a:pPr algn="just">
              <a:lnSpc>
                <a:spcPct val="107000"/>
              </a:lnSpc>
              <a:spcAft>
                <a:spcPts val="800"/>
              </a:spcAft>
            </a:pPr>
            <a:r>
              <a:rPr lang="en-US" dirty="0"/>
              <a:t>Accident threatens human lives more and mainly road accident is common today. During accident many people lose their life because medical services and family member not getting accidental information on time. </a:t>
            </a:r>
            <a:endParaRPr lang="en-US" dirty="0" smtClean="0"/>
          </a:p>
          <a:p>
            <a:pPr algn="just">
              <a:lnSpc>
                <a:spcPct val="107000"/>
              </a:lnSpc>
              <a:spcAft>
                <a:spcPts val="800"/>
              </a:spcAft>
            </a:pPr>
            <a:r>
              <a:rPr lang="en-US" dirty="0" smtClean="0"/>
              <a:t>In </a:t>
            </a:r>
            <a:r>
              <a:rPr lang="en-US" dirty="0"/>
              <a:t>this paper, an efficient vehicle wireless system is designed and implemented for vehicle accident detection and reporting using accelerometer and GPS</a:t>
            </a:r>
            <a:r>
              <a:rPr lang="en-US" dirty="0" smtClean="0"/>
              <a:t>. </a:t>
            </a:r>
            <a:r>
              <a:rPr lang="en-US" dirty="0"/>
              <a:t>Accelerometer sensor is used to detect crash and GPS give location of vehicle. In case of any accident, the system send automated message to the preprogrammed number such as family member or emergency medical services via GSM.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7932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2749780" y="-88035"/>
            <a:ext cx="9628470" cy="7025951"/>
            <a:chOff x="0" y="-167951"/>
            <a:chExt cx="9628470" cy="7025951"/>
          </a:xfrm>
        </p:grpSpPr>
        <p:grpSp>
          <p:nvGrpSpPr>
            <p:cNvPr id="2" name="Group 1"/>
            <p:cNvGrpSpPr/>
            <p:nvPr/>
          </p:nvGrpSpPr>
          <p:grpSpPr>
            <a:xfrm>
              <a:off x="0" y="-167951"/>
              <a:ext cx="9535886" cy="7025951"/>
              <a:chOff x="0" y="-167951"/>
              <a:chExt cx="9535886" cy="7025951"/>
            </a:xfrm>
          </p:grpSpPr>
          <p:sp>
            <p:nvSpPr>
              <p:cNvPr id="7" name="Rectangle 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rot="16200000">
              <a:off x="8076450" y="3006080"/>
              <a:ext cx="2519266" cy="584775"/>
            </a:xfrm>
            <a:prstGeom prst="rect">
              <a:avLst/>
            </a:prstGeom>
            <a:noFill/>
          </p:spPr>
          <p:txBody>
            <a:bodyPr wrap="square" rtlCol="0">
              <a:spAutoFit/>
            </a:bodyPr>
            <a:lstStyle/>
            <a:p>
              <a:r>
                <a:rPr lang="en-US" sz="3200" b="1" dirty="0" smtClean="0">
                  <a:solidFill>
                    <a:schemeClr val="bg1"/>
                  </a:solidFill>
                </a:rPr>
                <a:t>Abstract</a:t>
              </a:r>
              <a:endParaRPr lang="en-US" sz="3200" b="1" dirty="0">
                <a:solidFill>
                  <a:schemeClr val="bg1"/>
                </a:solidFill>
              </a:endParaRPr>
            </a:p>
          </p:txBody>
        </p:sp>
      </p:grpSp>
      <p:grpSp>
        <p:nvGrpSpPr>
          <p:cNvPr id="8" name="Group 7"/>
          <p:cNvGrpSpPr/>
          <p:nvPr/>
        </p:nvGrpSpPr>
        <p:grpSpPr>
          <a:xfrm>
            <a:off x="-6821734" y="-237541"/>
            <a:ext cx="9535886" cy="7025951"/>
            <a:chOff x="-183182" y="-122958"/>
            <a:chExt cx="9535886" cy="7025951"/>
          </a:xfrm>
        </p:grpSpPr>
        <p:sp>
          <p:nvSpPr>
            <p:cNvPr id="9" name="Rectangle 8"/>
            <p:cNvSpPr/>
            <p:nvPr/>
          </p:nvSpPr>
          <p:spPr>
            <a:xfrm>
              <a:off x="-183182" y="-122958"/>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7322654" y="196151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6200000">
              <a:off x="7813501" y="3032833"/>
              <a:ext cx="2519266" cy="400110"/>
            </a:xfrm>
            <a:prstGeom prst="rect">
              <a:avLst/>
            </a:prstGeom>
            <a:noFill/>
          </p:spPr>
          <p:txBody>
            <a:bodyPr wrap="square" rtlCol="0">
              <a:spAutoFit/>
            </a:bodyPr>
            <a:lstStyle/>
            <a:p>
              <a:r>
                <a:rPr lang="en-US" sz="2000" b="1" dirty="0" smtClean="0">
                  <a:solidFill>
                    <a:schemeClr val="bg1"/>
                  </a:solidFill>
                </a:rPr>
                <a:t>Project objective</a:t>
              </a:r>
              <a:endParaRPr lang="en-US" sz="2000" b="1" dirty="0">
                <a:solidFill>
                  <a:schemeClr val="bg1"/>
                </a:solidFill>
              </a:endParaRPr>
            </a:p>
          </p:txBody>
        </p:sp>
      </p:grpSp>
      <p:grpSp>
        <p:nvGrpSpPr>
          <p:cNvPr id="22" name="Group 21"/>
          <p:cNvGrpSpPr/>
          <p:nvPr/>
        </p:nvGrpSpPr>
        <p:grpSpPr>
          <a:xfrm>
            <a:off x="-7124224" y="-437505"/>
            <a:ext cx="9535886" cy="7025951"/>
            <a:chOff x="237565" y="-242169"/>
            <a:chExt cx="9535886" cy="7025951"/>
          </a:xfrm>
        </p:grpSpPr>
        <p:sp>
          <p:nvSpPr>
            <p:cNvPr id="23" name="Rectangle 22"/>
            <p:cNvSpPr/>
            <p:nvPr/>
          </p:nvSpPr>
          <p:spPr>
            <a:xfrm>
              <a:off x="237565" y="-242169"/>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6200000">
              <a:off x="8059126" y="2815347"/>
              <a:ext cx="2519266" cy="584775"/>
            </a:xfrm>
            <a:prstGeom prst="rect">
              <a:avLst/>
            </a:prstGeom>
            <a:noFill/>
          </p:spPr>
          <p:txBody>
            <a:bodyPr wrap="square" rtlCol="0">
              <a:spAutoFit/>
            </a:bodyPr>
            <a:lstStyle/>
            <a:p>
              <a:r>
                <a:rPr lang="en-US" sz="3200" b="1" dirty="0" smtClean="0">
                  <a:solidFill>
                    <a:schemeClr val="bg1"/>
                  </a:solidFill>
                </a:rPr>
                <a:t>Scope</a:t>
              </a:r>
              <a:endParaRPr lang="en-US" sz="3200" b="1" dirty="0">
                <a:solidFill>
                  <a:schemeClr val="bg1"/>
                </a:solidFill>
              </a:endParaRPr>
            </a:p>
          </p:txBody>
        </p:sp>
      </p:grpSp>
      <p:grpSp>
        <p:nvGrpSpPr>
          <p:cNvPr id="26" name="Group 25"/>
          <p:cNvGrpSpPr/>
          <p:nvPr/>
        </p:nvGrpSpPr>
        <p:grpSpPr>
          <a:xfrm>
            <a:off x="-7698075" y="-307209"/>
            <a:ext cx="9592064" cy="7025951"/>
            <a:chOff x="0" y="-167951"/>
            <a:chExt cx="9592064" cy="7025951"/>
          </a:xfrm>
        </p:grpSpPr>
        <p:sp>
          <p:nvSpPr>
            <p:cNvPr id="27" name="Rectangle 2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8040044" y="3040893"/>
              <a:ext cx="2519266" cy="584775"/>
            </a:xfrm>
            <a:prstGeom prst="rect">
              <a:avLst/>
            </a:prstGeom>
            <a:noFill/>
          </p:spPr>
          <p:txBody>
            <a:bodyPr wrap="square" rtlCol="0">
              <a:spAutoFit/>
            </a:bodyPr>
            <a:lstStyle/>
            <a:p>
              <a:r>
                <a:rPr lang="en-US" sz="3200" b="1" dirty="0" smtClean="0">
                  <a:solidFill>
                    <a:schemeClr val="bg1"/>
                  </a:solidFill>
                </a:rPr>
                <a:t>Limitation</a:t>
              </a:r>
              <a:endParaRPr lang="en-US" sz="3200" b="1" dirty="0">
                <a:solidFill>
                  <a:schemeClr val="bg1"/>
                </a:solidFill>
              </a:endParaRPr>
            </a:p>
          </p:txBody>
        </p:sp>
      </p:grpSp>
      <p:grpSp>
        <p:nvGrpSpPr>
          <p:cNvPr id="35" name="Group 34"/>
          <p:cNvGrpSpPr/>
          <p:nvPr/>
        </p:nvGrpSpPr>
        <p:grpSpPr>
          <a:xfrm>
            <a:off x="-8008634" y="-386699"/>
            <a:ext cx="9617037" cy="7025951"/>
            <a:chOff x="0" y="-167951"/>
            <a:chExt cx="9617037" cy="7025951"/>
          </a:xfrm>
        </p:grpSpPr>
        <p:sp>
          <p:nvSpPr>
            <p:cNvPr id="36" name="Rectangle 35"/>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7623111" y="1959428"/>
              <a:ext cx="1993926" cy="3321698"/>
              <a:chOff x="7623111" y="1959428"/>
              <a:chExt cx="1993926" cy="3321698"/>
            </a:xfrm>
          </p:grpSpPr>
          <p:sp>
            <p:nvSpPr>
              <p:cNvPr id="38" name="Freeform 3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A7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8034239" y="3563329"/>
                <a:ext cx="2519266" cy="646331"/>
              </a:xfrm>
              <a:prstGeom prst="rect">
                <a:avLst/>
              </a:prstGeom>
              <a:noFill/>
            </p:spPr>
            <p:txBody>
              <a:bodyPr wrap="square" rtlCol="0">
                <a:spAutoFit/>
              </a:bodyPr>
              <a:lstStyle/>
              <a:p>
                <a:r>
                  <a:rPr lang="en-US" b="1" dirty="0" smtClean="0">
                    <a:solidFill>
                      <a:schemeClr val="bg1"/>
                    </a:solidFill>
                  </a:rPr>
                  <a:t>Comparison existing and proposed</a:t>
                </a:r>
                <a:endParaRPr lang="en-US" b="1" dirty="0">
                  <a:solidFill>
                    <a:schemeClr val="bg1"/>
                  </a:solidFill>
                </a:endParaRPr>
              </a:p>
            </p:txBody>
          </p:sp>
        </p:grpSp>
      </p:grpSp>
      <p:grpSp>
        <p:nvGrpSpPr>
          <p:cNvPr id="40" name="Group 39"/>
          <p:cNvGrpSpPr/>
          <p:nvPr/>
        </p:nvGrpSpPr>
        <p:grpSpPr>
          <a:xfrm>
            <a:off x="-8524742" y="-342148"/>
            <a:ext cx="9604549" cy="7025951"/>
            <a:chOff x="0" y="-167951"/>
            <a:chExt cx="9604549" cy="7025951"/>
          </a:xfrm>
        </p:grpSpPr>
        <p:sp>
          <p:nvSpPr>
            <p:cNvPr id="41" name="Rectangle 40"/>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6200000">
              <a:off x="8052529" y="2922696"/>
              <a:ext cx="2519266" cy="584775"/>
            </a:xfrm>
            <a:prstGeom prst="rect">
              <a:avLst/>
            </a:prstGeom>
            <a:noFill/>
          </p:spPr>
          <p:txBody>
            <a:bodyPr wrap="square" rtlCol="0">
              <a:spAutoFit/>
            </a:bodyPr>
            <a:lstStyle/>
            <a:p>
              <a:r>
                <a:rPr lang="en-US" sz="3200" b="1" dirty="0" smtClean="0">
                  <a:solidFill>
                    <a:schemeClr val="bg1"/>
                  </a:solidFill>
                </a:rPr>
                <a:t>Diagram</a:t>
              </a:r>
              <a:endParaRPr lang="en-US" sz="3200" b="1" dirty="0">
                <a:solidFill>
                  <a:schemeClr val="bg1"/>
                </a:solidFill>
              </a:endParaRPr>
            </a:p>
          </p:txBody>
        </p:sp>
      </p:grpSp>
      <p:grpSp>
        <p:nvGrpSpPr>
          <p:cNvPr id="44" name="Group 43"/>
          <p:cNvGrpSpPr/>
          <p:nvPr/>
        </p:nvGrpSpPr>
        <p:grpSpPr>
          <a:xfrm>
            <a:off x="-8829982" y="-437505"/>
            <a:ext cx="9535886" cy="7025951"/>
            <a:chOff x="0" y="-167951"/>
            <a:chExt cx="9535886" cy="7025951"/>
          </a:xfrm>
        </p:grpSpPr>
        <p:sp>
          <p:nvSpPr>
            <p:cNvPr id="45" name="Rectangle 44"/>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rot="16200000">
              <a:off x="7555229" y="3260695"/>
              <a:ext cx="3125756" cy="523220"/>
            </a:xfrm>
            <a:prstGeom prst="rect">
              <a:avLst/>
            </a:prstGeom>
            <a:noFill/>
          </p:spPr>
          <p:txBody>
            <a:bodyPr wrap="square" rtlCol="0">
              <a:spAutoFit/>
            </a:bodyPr>
            <a:lstStyle/>
            <a:p>
              <a:r>
                <a:rPr lang="en-US" sz="2800" b="1" dirty="0" smtClean="0">
                  <a:solidFill>
                    <a:schemeClr val="bg1"/>
                  </a:solidFill>
                </a:rPr>
                <a:t>Implementation</a:t>
              </a:r>
              <a:endParaRPr lang="en-US" sz="2800" b="1" dirty="0">
                <a:solidFill>
                  <a:schemeClr val="bg1"/>
                </a:solidFill>
              </a:endParaRPr>
            </a:p>
          </p:txBody>
        </p:sp>
      </p:grpSp>
      <p:grpSp>
        <p:nvGrpSpPr>
          <p:cNvPr id="48" name="Group 47"/>
          <p:cNvGrpSpPr/>
          <p:nvPr/>
        </p:nvGrpSpPr>
        <p:grpSpPr>
          <a:xfrm>
            <a:off x="-9325007" y="-408358"/>
            <a:ext cx="9618173" cy="7025951"/>
            <a:chOff x="99152" y="-79816"/>
            <a:chExt cx="9618173" cy="7025951"/>
          </a:xfrm>
        </p:grpSpPr>
        <p:sp>
          <p:nvSpPr>
            <p:cNvPr id="49" name="Rectangle 48"/>
            <p:cNvSpPr/>
            <p:nvPr/>
          </p:nvSpPr>
          <p:spPr>
            <a:xfrm>
              <a:off x="99152" y="-79816"/>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p:nvSpPr>
          <p:spPr>
            <a:xfrm>
              <a:off x="7722263" y="2047563"/>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rot="16200000">
              <a:off x="8165305" y="2935319"/>
              <a:ext cx="2519266" cy="584775"/>
            </a:xfrm>
            <a:prstGeom prst="rect">
              <a:avLst/>
            </a:prstGeom>
            <a:noFill/>
          </p:spPr>
          <p:txBody>
            <a:bodyPr wrap="square" rtlCol="0">
              <a:spAutoFit/>
            </a:bodyPr>
            <a:lstStyle/>
            <a:p>
              <a:r>
                <a:rPr lang="en-US" sz="3200" b="1" dirty="0" smtClean="0">
                  <a:solidFill>
                    <a:schemeClr val="bg1"/>
                  </a:solidFill>
                </a:rPr>
                <a:t>Testing</a:t>
              </a:r>
              <a:endParaRPr lang="en-US" sz="3200" b="1" dirty="0">
                <a:solidFill>
                  <a:schemeClr val="bg1"/>
                </a:solidFill>
              </a:endParaRPr>
            </a:p>
          </p:txBody>
        </p:sp>
      </p:grpSp>
      <p:grpSp>
        <p:nvGrpSpPr>
          <p:cNvPr id="52" name="Group 51"/>
          <p:cNvGrpSpPr/>
          <p:nvPr/>
        </p:nvGrpSpPr>
        <p:grpSpPr>
          <a:xfrm>
            <a:off x="-9669441" y="-525682"/>
            <a:ext cx="9738903" cy="7025951"/>
            <a:chOff x="88787" y="-268223"/>
            <a:chExt cx="9738903" cy="7025951"/>
          </a:xfrm>
        </p:grpSpPr>
        <p:sp>
          <p:nvSpPr>
            <p:cNvPr id="53" name="Rectangle 52"/>
            <p:cNvSpPr/>
            <p:nvPr/>
          </p:nvSpPr>
          <p:spPr>
            <a:xfrm>
              <a:off x="88787" y="-268223"/>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rot="16200000">
              <a:off x="8067611" y="2888482"/>
              <a:ext cx="2873828" cy="646331"/>
            </a:xfrm>
            <a:prstGeom prst="rect">
              <a:avLst/>
            </a:prstGeom>
            <a:noFill/>
          </p:spPr>
          <p:txBody>
            <a:bodyPr wrap="square" rtlCol="0">
              <a:spAutoFit/>
            </a:bodyPr>
            <a:lstStyle/>
            <a:p>
              <a:r>
                <a:rPr lang="en-US" b="1" dirty="0" smtClean="0">
                  <a:solidFill>
                    <a:schemeClr val="bg1"/>
                  </a:solidFill>
                </a:rPr>
                <a:t>Hardware and Software</a:t>
              </a:r>
            </a:p>
            <a:p>
              <a:endParaRPr lang="en-US" dirty="0"/>
            </a:p>
          </p:txBody>
        </p:sp>
      </p:grpSp>
      <p:grpSp>
        <p:nvGrpSpPr>
          <p:cNvPr id="56" name="Group 55"/>
          <p:cNvGrpSpPr/>
          <p:nvPr/>
        </p:nvGrpSpPr>
        <p:grpSpPr>
          <a:xfrm>
            <a:off x="-10098069" y="-571742"/>
            <a:ext cx="9595691" cy="7025951"/>
            <a:chOff x="99151" y="-167951"/>
            <a:chExt cx="9595691" cy="7025951"/>
          </a:xfrm>
        </p:grpSpPr>
        <p:sp>
          <p:nvSpPr>
            <p:cNvPr id="57" name="Rectangle 56"/>
            <p:cNvSpPr/>
            <p:nvPr/>
          </p:nvSpPr>
          <p:spPr>
            <a:xfrm>
              <a:off x="99151" y="-167951"/>
              <a:ext cx="9595691"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7722261" y="1959428"/>
              <a:ext cx="1962058" cy="3321698"/>
              <a:chOff x="7623111" y="1959428"/>
              <a:chExt cx="1949830" cy="3321698"/>
            </a:xfrm>
          </p:grpSpPr>
          <p:sp>
            <p:nvSpPr>
              <p:cNvPr id="59" name="Freeform 58"/>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rot="16200000">
                <a:off x="8329614" y="3041910"/>
                <a:ext cx="1905523" cy="581130"/>
              </a:xfrm>
              <a:prstGeom prst="rect">
                <a:avLst/>
              </a:prstGeom>
              <a:noFill/>
            </p:spPr>
            <p:txBody>
              <a:bodyPr wrap="square" rtlCol="0">
                <a:spAutoFit/>
              </a:bodyPr>
              <a:lstStyle/>
              <a:p>
                <a:r>
                  <a:rPr lang="en-US" sz="1600" b="1" dirty="0" smtClean="0">
                    <a:solidFill>
                      <a:schemeClr val="bg1"/>
                    </a:solidFill>
                  </a:rPr>
                  <a:t>Advantage And</a:t>
                </a:r>
              </a:p>
              <a:p>
                <a:r>
                  <a:rPr lang="en-US" sz="1600" b="1" dirty="0" smtClean="0">
                    <a:solidFill>
                      <a:schemeClr val="bg1"/>
                    </a:solidFill>
                  </a:rPr>
                  <a:t>Disadvantage</a:t>
                </a:r>
                <a:endParaRPr lang="en-US" sz="1600" b="1" dirty="0">
                  <a:solidFill>
                    <a:schemeClr val="bg1"/>
                  </a:solidFill>
                </a:endParaRPr>
              </a:p>
            </p:txBody>
          </p:sp>
        </p:grpSp>
      </p:grpSp>
      <p:grpSp>
        <p:nvGrpSpPr>
          <p:cNvPr id="6" name="Group 5"/>
          <p:cNvGrpSpPr/>
          <p:nvPr/>
        </p:nvGrpSpPr>
        <p:grpSpPr>
          <a:xfrm>
            <a:off x="-10519190" y="-357784"/>
            <a:ext cx="9538044" cy="7025951"/>
            <a:chOff x="-7770122" y="-327610"/>
            <a:chExt cx="9538044" cy="7025951"/>
          </a:xfrm>
        </p:grpSpPr>
        <p:sp>
          <p:nvSpPr>
            <p:cNvPr id="62" name="Rectangle 61"/>
            <p:cNvSpPr/>
            <p:nvPr/>
          </p:nvSpPr>
          <p:spPr>
            <a:xfrm>
              <a:off x="-7770122" y="-327610"/>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a:off x="-195296" y="139855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215902" y="2507483"/>
              <a:ext cx="2519266" cy="584775"/>
            </a:xfrm>
            <a:prstGeom prst="rect">
              <a:avLst/>
            </a:prstGeom>
            <a:noFill/>
          </p:spPr>
          <p:txBody>
            <a:bodyPr wrap="square" rtlCol="0">
              <a:spAutoFit/>
            </a:bodyPr>
            <a:lstStyle/>
            <a:p>
              <a:r>
                <a:rPr lang="en-US" sz="3200" b="1" dirty="0" smtClean="0">
                  <a:solidFill>
                    <a:schemeClr val="bg1"/>
                  </a:solidFill>
                </a:rPr>
                <a:t>Conclusion</a:t>
              </a:r>
              <a:endParaRPr lang="en-US" sz="3200" b="1" dirty="0">
                <a:solidFill>
                  <a:schemeClr val="bg1"/>
                </a:solidFill>
              </a:endParaRPr>
            </a:p>
          </p:txBody>
        </p:sp>
      </p:grpSp>
      <p:sp>
        <p:nvSpPr>
          <p:cNvPr id="4" name="Rectangle 3"/>
          <p:cNvSpPr/>
          <p:nvPr/>
        </p:nvSpPr>
        <p:spPr>
          <a:xfrm>
            <a:off x="3081866" y="2094355"/>
            <a:ext cx="6096000" cy="3042821"/>
          </a:xfrm>
          <a:prstGeom prst="rect">
            <a:avLst/>
          </a:prstGeom>
        </p:spPr>
        <p:txBody>
          <a:bodyPr>
            <a:spAutoFit/>
          </a:bodyPr>
          <a:lstStyle/>
          <a:p>
            <a:pPr>
              <a:lnSpc>
                <a:spcPct val="107000"/>
              </a:lnSpc>
              <a:spcAft>
                <a:spcPts val="800"/>
              </a:spcAft>
            </a:pPr>
            <a:r>
              <a:rPr lang="en-US" dirty="0"/>
              <a:t>Accident threatens human lives more and mainly road accident is common today. During accident many people lose their life because medical services and family member not getting accidental information on time. In this paper, an efficient vehicle wireless system is designed and implemented for vehicle accident detection and reporting using accelerometer and GPS. Accelerometer sensor is used to detect crash and GPS give location of vehicle. In case of any accident, the system send automated message to the preprogrammed number such as family member or emergency medical services via GSM.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68" name="Group 67"/>
          <p:cNvGrpSpPr/>
          <p:nvPr/>
        </p:nvGrpSpPr>
        <p:grpSpPr>
          <a:xfrm>
            <a:off x="2403503" y="-66896"/>
            <a:ext cx="9535886" cy="7025951"/>
            <a:chOff x="-183182" y="-122958"/>
            <a:chExt cx="9535886" cy="7025951"/>
          </a:xfrm>
        </p:grpSpPr>
        <p:sp>
          <p:nvSpPr>
            <p:cNvPr id="69" name="Rectangle 68"/>
            <p:cNvSpPr/>
            <p:nvPr/>
          </p:nvSpPr>
          <p:spPr>
            <a:xfrm>
              <a:off x="-183182" y="-122958"/>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a:off x="7322654" y="196151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rot="16200000">
              <a:off x="7813501" y="3032833"/>
              <a:ext cx="2519266" cy="400110"/>
            </a:xfrm>
            <a:prstGeom prst="rect">
              <a:avLst/>
            </a:prstGeom>
            <a:noFill/>
          </p:spPr>
          <p:txBody>
            <a:bodyPr wrap="square" rtlCol="0">
              <a:spAutoFit/>
            </a:bodyPr>
            <a:lstStyle/>
            <a:p>
              <a:r>
                <a:rPr lang="en-US" sz="2000" b="1" dirty="0" smtClean="0">
                  <a:solidFill>
                    <a:schemeClr val="bg1"/>
                  </a:solidFill>
                </a:rPr>
                <a:t>Problem statement</a:t>
              </a:r>
              <a:endParaRPr lang="en-US" sz="2000" b="1" dirty="0">
                <a:solidFill>
                  <a:schemeClr val="bg1"/>
                </a:solidFill>
              </a:endParaRPr>
            </a:p>
          </p:txBody>
        </p:sp>
      </p:grpSp>
      <p:sp>
        <p:nvSpPr>
          <p:cNvPr id="5" name="Rectangle 4"/>
          <p:cNvSpPr/>
          <p:nvPr/>
        </p:nvSpPr>
        <p:spPr>
          <a:xfrm>
            <a:off x="3081866" y="2538900"/>
            <a:ext cx="6096000" cy="1870512"/>
          </a:xfrm>
          <a:prstGeom prst="rect">
            <a:avLst/>
          </a:prstGeom>
        </p:spPr>
        <p:txBody>
          <a:bodyPr>
            <a:spAutoFit/>
          </a:bodyPr>
          <a:lstStyle/>
          <a:p>
            <a:pPr algn="just">
              <a:lnSpc>
                <a:spcPct val="107000"/>
              </a:lnSpc>
              <a:spcBef>
                <a:spcPts val="1500"/>
              </a:spcBef>
              <a:spcAft>
                <a:spcPts val="15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Whenever accident being met, the nearby people call the ambulance. The problem associated with this is that the victims depend on the mercy of nearby people. There is a chance that there are no people nearby the accident spot or people who are around neglects the accident. This is the flaw in the manual system.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5414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2715914" y="-167951"/>
            <a:ext cx="9628470" cy="7025951"/>
            <a:chOff x="0" y="-167951"/>
            <a:chExt cx="9628470" cy="7025951"/>
          </a:xfrm>
        </p:grpSpPr>
        <p:grpSp>
          <p:nvGrpSpPr>
            <p:cNvPr id="2" name="Group 1"/>
            <p:cNvGrpSpPr/>
            <p:nvPr/>
          </p:nvGrpSpPr>
          <p:grpSpPr>
            <a:xfrm>
              <a:off x="0" y="-167951"/>
              <a:ext cx="9535886" cy="7025951"/>
              <a:chOff x="0" y="-167951"/>
              <a:chExt cx="9535886" cy="7025951"/>
            </a:xfrm>
          </p:grpSpPr>
          <p:sp>
            <p:nvSpPr>
              <p:cNvPr id="7" name="Rectangle 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rot="16200000">
              <a:off x="8076450" y="3006080"/>
              <a:ext cx="2519266" cy="584775"/>
            </a:xfrm>
            <a:prstGeom prst="rect">
              <a:avLst/>
            </a:prstGeom>
            <a:noFill/>
          </p:spPr>
          <p:txBody>
            <a:bodyPr wrap="square" rtlCol="0">
              <a:spAutoFit/>
            </a:bodyPr>
            <a:lstStyle/>
            <a:p>
              <a:r>
                <a:rPr lang="en-US" sz="3200" b="1" dirty="0" smtClean="0">
                  <a:solidFill>
                    <a:schemeClr val="bg1"/>
                  </a:solidFill>
                </a:rPr>
                <a:t>Abstract</a:t>
              </a:r>
              <a:endParaRPr lang="en-US" sz="3200" b="1" dirty="0">
                <a:solidFill>
                  <a:schemeClr val="bg1"/>
                </a:solidFill>
              </a:endParaRPr>
            </a:p>
          </p:txBody>
        </p:sp>
      </p:grpSp>
      <p:grpSp>
        <p:nvGrpSpPr>
          <p:cNvPr id="8" name="Group 7"/>
          <p:cNvGrpSpPr/>
          <p:nvPr/>
        </p:nvGrpSpPr>
        <p:grpSpPr>
          <a:xfrm>
            <a:off x="2428239" y="-167952"/>
            <a:ext cx="9535886" cy="7025951"/>
            <a:chOff x="-183182" y="-122958"/>
            <a:chExt cx="9535886" cy="7025951"/>
          </a:xfrm>
        </p:grpSpPr>
        <p:sp>
          <p:nvSpPr>
            <p:cNvPr id="9" name="Rectangle 8"/>
            <p:cNvSpPr/>
            <p:nvPr/>
          </p:nvSpPr>
          <p:spPr>
            <a:xfrm>
              <a:off x="-183182" y="-122958"/>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7322654" y="196151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6200000">
              <a:off x="7813501" y="3032833"/>
              <a:ext cx="2519266" cy="400110"/>
            </a:xfrm>
            <a:prstGeom prst="rect">
              <a:avLst/>
            </a:prstGeom>
            <a:noFill/>
          </p:spPr>
          <p:txBody>
            <a:bodyPr wrap="square" rtlCol="0">
              <a:spAutoFit/>
            </a:bodyPr>
            <a:lstStyle/>
            <a:p>
              <a:r>
                <a:rPr lang="en-US" sz="2000" b="1" dirty="0" smtClean="0">
                  <a:solidFill>
                    <a:schemeClr val="bg1"/>
                  </a:solidFill>
                </a:rPr>
                <a:t>Project objective</a:t>
              </a:r>
              <a:endParaRPr lang="en-US" sz="2000" b="1" dirty="0">
                <a:solidFill>
                  <a:schemeClr val="bg1"/>
                </a:solidFill>
              </a:endParaRPr>
            </a:p>
          </p:txBody>
        </p:sp>
      </p:grpSp>
      <p:grpSp>
        <p:nvGrpSpPr>
          <p:cNvPr id="22" name="Group 21"/>
          <p:cNvGrpSpPr/>
          <p:nvPr/>
        </p:nvGrpSpPr>
        <p:grpSpPr>
          <a:xfrm>
            <a:off x="-7158090" y="-517421"/>
            <a:ext cx="9535886" cy="7025951"/>
            <a:chOff x="237565" y="-242169"/>
            <a:chExt cx="9535886" cy="7025951"/>
          </a:xfrm>
        </p:grpSpPr>
        <p:sp>
          <p:nvSpPr>
            <p:cNvPr id="23" name="Rectangle 22"/>
            <p:cNvSpPr/>
            <p:nvPr/>
          </p:nvSpPr>
          <p:spPr>
            <a:xfrm>
              <a:off x="237565" y="-242169"/>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6200000">
              <a:off x="8059126" y="2815347"/>
              <a:ext cx="2519266" cy="584775"/>
            </a:xfrm>
            <a:prstGeom prst="rect">
              <a:avLst/>
            </a:prstGeom>
            <a:noFill/>
          </p:spPr>
          <p:txBody>
            <a:bodyPr wrap="square" rtlCol="0">
              <a:spAutoFit/>
            </a:bodyPr>
            <a:lstStyle/>
            <a:p>
              <a:r>
                <a:rPr lang="en-US" sz="3200" b="1" dirty="0" smtClean="0">
                  <a:solidFill>
                    <a:schemeClr val="bg1"/>
                  </a:solidFill>
                </a:rPr>
                <a:t>Scope</a:t>
              </a:r>
              <a:endParaRPr lang="en-US" sz="3200" b="1" dirty="0">
                <a:solidFill>
                  <a:schemeClr val="bg1"/>
                </a:solidFill>
              </a:endParaRPr>
            </a:p>
          </p:txBody>
        </p:sp>
      </p:grpSp>
      <p:grpSp>
        <p:nvGrpSpPr>
          <p:cNvPr id="26" name="Group 25"/>
          <p:cNvGrpSpPr/>
          <p:nvPr/>
        </p:nvGrpSpPr>
        <p:grpSpPr>
          <a:xfrm>
            <a:off x="-7731941" y="-387125"/>
            <a:ext cx="9592064" cy="7025951"/>
            <a:chOff x="0" y="-167951"/>
            <a:chExt cx="9592064" cy="7025951"/>
          </a:xfrm>
        </p:grpSpPr>
        <p:sp>
          <p:nvSpPr>
            <p:cNvPr id="27" name="Rectangle 2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8040044" y="3040893"/>
              <a:ext cx="2519266" cy="584775"/>
            </a:xfrm>
            <a:prstGeom prst="rect">
              <a:avLst/>
            </a:prstGeom>
            <a:noFill/>
          </p:spPr>
          <p:txBody>
            <a:bodyPr wrap="square" rtlCol="0">
              <a:spAutoFit/>
            </a:bodyPr>
            <a:lstStyle/>
            <a:p>
              <a:r>
                <a:rPr lang="en-US" sz="3200" b="1" dirty="0" smtClean="0">
                  <a:solidFill>
                    <a:schemeClr val="bg1"/>
                  </a:solidFill>
                </a:rPr>
                <a:t>Limitation</a:t>
              </a:r>
              <a:endParaRPr lang="en-US" sz="3200" b="1" dirty="0">
                <a:solidFill>
                  <a:schemeClr val="bg1"/>
                </a:solidFill>
              </a:endParaRPr>
            </a:p>
          </p:txBody>
        </p:sp>
      </p:grpSp>
      <p:grpSp>
        <p:nvGrpSpPr>
          <p:cNvPr id="35" name="Group 34"/>
          <p:cNvGrpSpPr/>
          <p:nvPr/>
        </p:nvGrpSpPr>
        <p:grpSpPr>
          <a:xfrm>
            <a:off x="-8042500" y="-466615"/>
            <a:ext cx="9617037" cy="7025951"/>
            <a:chOff x="0" y="-167951"/>
            <a:chExt cx="9617037" cy="7025951"/>
          </a:xfrm>
        </p:grpSpPr>
        <p:sp>
          <p:nvSpPr>
            <p:cNvPr id="36" name="Rectangle 35"/>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7623111" y="1959428"/>
              <a:ext cx="1993926" cy="3321698"/>
              <a:chOff x="7623111" y="1959428"/>
              <a:chExt cx="1993926" cy="3321698"/>
            </a:xfrm>
          </p:grpSpPr>
          <p:sp>
            <p:nvSpPr>
              <p:cNvPr id="38" name="Freeform 3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A7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8034239" y="3563329"/>
                <a:ext cx="2519266" cy="646331"/>
              </a:xfrm>
              <a:prstGeom prst="rect">
                <a:avLst/>
              </a:prstGeom>
              <a:noFill/>
            </p:spPr>
            <p:txBody>
              <a:bodyPr wrap="square" rtlCol="0">
                <a:spAutoFit/>
              </a:bodyPr>
              <a:lstStyle/>
              <a:p>
                <a:r>
                  <a:rPr lang="en-US" b="1" dirty="0" smtClean="0">
                    <a:solidFill>
                      <a:schemeClr val="bg1"/>
                    </a:solidFill>
                  </a:rPr>
                  <a:t>Comparison existing and proposed</a:t>
                </a:r>
                <a:endParaRPr lang="en-US" b="1" dirty="0">
                  <a:solidFill>
                    <a:schemeClr val="bg1"/>
                  </a:solidFill>
                </a:endParaRPr>
              </a:p>
            </p:txBody>
          </p:sp>
        </p:grpSp>
      </p:grpSp>
      <p:grpSp>
        <p:nvGrpSpPr>
          <p:cNvPr id="40" name="Group 39"/>
          <p:cNvGrpSpPr/>
          <p:nvPr/>
        </p:nvGrpSpPr>
        <p:grpSpPr>
          <a:xfrm>
            <a:off x="-8558608" y="-422064"/>
            <a:ext cx="9604549" cy="7025951"/>
            <a:chOff x="0" y="-167951"/>
            <a:chExt cx="9604549" cy="7025951"/>
          </a:xfrm>
        </p:grpSpPr>
        <p:sp>
          <p:nvSpPr>
            <p:cNvPr id="41" name="Rectangle 40"/>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6200000">
              <a:off x="8052529" y="2922696"/>
              <a:ext cx="2519266" cy="584775"/>
            </a:xfrm>
            <a:prstGeom prst="rect">
              <a:avLst/>
            </a:prstGeom>
            <a:noFill/>
          </p:spPr>
          <p:txBody>
            <a:bodyPr wrap="square" rtlCol="0">
              <a:spAutoFit/>
            </a:bodyPr>
            <a:lstStyle/>
            <a:p>
              <a:r>
                <a:rPr lang="en-US" sz="3200" b="1" dirty="0" smtClean="0">
                  <a:solidFill>
                    <a:schemeClr val="bg1"/>
                  </a:solidFill>
                </a:rPr>
                <a:t>Diagram</a:t>
              </a:r>
              <a:endParaRPr lang="en-US" sz="3200" b="1" dirty="0">
                <a:solidFill>
                  <a:schemeClr val="bg1"/>
                </a:solidFill>
              </a:endParaRPr>
            </a:p>
          </p:txBody>
        </p:sp>
      </p:grpSp>
      <p:grpSp>
        <p:nvGrpSpPr>
          <p:cNvPr id="44" name="Group 43"/>
          <p:cNvGrpSpPr/>
          <p:nvPr/>
        </p:nvGrpSpPr>
        <p:grpSpPr>
          <a:xfrm>
            <a:off x="-8863848" y="-517421"/>
            <a:ext cx="9535886" cy="7025951"/>
            <a:chOff x="0" y="-167951"/>
            <a:chExt cx="9535886" cy="7025951"/>
          </a:xfrm>
        </p:grpSpPr>
        <p:sp>
          <p:nvSpPr>
            <p:cNvPr id="45" name="Rectangle 44"/>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rot="16200000">
              <a:off x="7555229" y="3260695"/>
              <a:ext cx="3125756" cy="523220"/>
            </a:xfrm>
            <a:prstGeom prst="rect">
              <a:avLst/>
            </a:prstGeom>
            <a:noFill/>
          </p:spPr>
          <p:txBody>
            <a:bodyPr wrap="square" rtlCol="0">
              <a:spAutoFit/>
            </a:bodyPr>
            <a:lstStyle/>
            <a:p>
              <a:r>
                <a:rPr lang="en-US" sz="2800" b="1" dirty="0" smtClean="0">
                  <a:solidFill>
                    <a:schemeClr val="bg1"/>
                  </a:solidFill>
                </a:rPr>
                <a:t>Implementation</a:t>
              </a:r>
              <a:endParaRPr lang="en-US" sz="2800" b="1" dirty="0">
                <a:solidFill>
                  <a:schemeClr val="bg1"/>
                </a:solidFill>
              </a:endParaRPr>
            </a:p>
          </p:txBody>
        </p:sp>
      </p:grpSp>
      <p:grpSp>
        <p:nvGrpSpPr>
          <p:cNvPr id="48" name="Group 47"/>
          <p:cNvGrpSpPr/>
          <p:nvPr/>
        </p:nvGrpSpPr>
        <p:grpSpPr>
          <a:xfrm>
            <a:off x="-9358873" y="-488274"/>
            <a:ext cx="9618173" cy="7025951"/>
            <a:chOff x="99152" y="-79816"/>
            <a:chExt cx="9618173" cy="7025951"/>
          </a:xfrm>
        </p:grpSpPr>
        <p:sp>
          <p:nvSpPr>
            <p:cNvPr id="49" name="Rectangle 48"/>
            <p:cNvSpPr/>
            <p:nvPr/>
          </p:nvSpPr>
          <p:spPr>
            <a:xfrm>
              <a:off x="99152" y="-79816"/>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p:nvSpPr>
          <p:spPr>
            <a:xfrm>
              <a:off x="7722263" y="2047563"/>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rot="16200000">
              <a:off x="8165305" y="2935319"/>
              <a:ext cx="2519266" cy="584775"/>
            </a:xfrm>
            <a:prstGeom prst="rect">
              <a:avLst/>
            </a:prstGeom>
            <a:noFill/>
          </p:spPr>
          <p:txBody>
            <a:bodyPr wrap="square" rtlCol="0">
              <a:spAutoFit/>
            </a:bodyPr>
            <a:lstStyle/>
            <a:p>
              <a:r>
                <a:rPr lang="en-US" sz="3200" b="1" dirty="0" smtClean="0">
                  <a:solidFill>
                    <a:schemeClr val="bg1"/>
                  </a:solidFill>
                </a:rPr>
                <a:t>Testing</a:t>
              </a:r>
              <a:endParaRPr lang="en-US" sz="3200" b="1" dirty="0">
                <a:solidFill>
                  <a:schemeClr val="bg1"/>
                </a:solidFill>
              </a:endParaRPr>
            </a:p>
          </p:txBody>
        </p:sp>
      </p:grpSp>
      <p:grpSp>
        <p:nvGrpSpPr>
          <p:cNvPr id="52" name="Group 51"/>
          <p:cNvGrpSpPr/>
          <p:nvPr/>
        </p:nvGrpSpPr>
        <p:grpSpPr>
          <a:xfrm>
            <a:off x="-9703307" y="-605598"/>
            <a:ext cx="9738903" cy="7025951"/>
            <a:chOff x="88787" y="-268223"/>
            <a:chExt cx="9738903" cy="7025951"/>
          </a:xfrm>
        </p:grpSpPr>
        <p:sp>
          <p:nvSpPr>
            <p:cNvPr id="53" name="Rectangle 52"/>
            <p:cNvSpPr/>
            <p:nvPr/>
          </p:nvSpPr>
          <p:spPr>
            <a:xfrm>
              <a:off x="88787" y="-268223"/>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rot="16200000">
              <a:off x="8067611" y="2888482"/>
              <a:ext cx="2873828" cy="646331"/>
            </a:xfrm>
            <a:prstGeom prst="rect">
              <a:avLst/>
            </a:prstGeom>
            <a:noFill/>
          </p:spPr>
          <p:txBody>
            <a:bodyPr wrap="square" rtlCol="0">
              <a:spAutoFit/>
            </a:bodyPr>
            <a:lstStyle/>
            <a:p>
              <a:r>
                <a:rPr lang="en-US" b="1" dirty="0" smtClean="0">
                  <a:solidFill>
                    <a:schemeClr val="bg1"/>
                  </a:solidFill>
                </a:rPr>
                <a:t>Hardware and Software</a:t>
              </a:r>
            </a:p>
            <a:p>
              <a:endParaRPr lang="en-US" dirty="0"/>
            </a:p>
          </p:txBody>
        </p:sp>
      </p:grpSp>
      <p:grpSp>
        <p:nvGrpSpPr>
          <p:cNvPr id="56" name="Group 55"/>
          <p:cNvGrpSpPr/>
          <p:nvPr/>
        </p:nvGrpSpPr>
        <p:grpSpPr>
          <a:xfrm>
            <a:off x="-10131935" y="-651658"/>
            <a:ext cx="9595691" cy="7025951"/>
            <a:chOff x="99151" y="-167951"/>
            <a:chExt cx="9595691" cy="7025951"/>
          </a:xfrm>
        </p:grpSpPr>
        <p:sp>
          <p:nvSpPr>
            <p:cNvPr id="57" name="Rectangle 56"/>
            <p:cNvSpPr/>
            <p:nvPr/>
          </p:nvSpPr>
          <p:spPr>
            <a:xfrm>
              <a:off x="99151" y="-167951"/>
              <a:ext cx="9595691"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7722261" y="1959428"/>
              <a:ext cx="1962058" cy="3321698"/>
              <a:chOff x="7623111" y="1959428"/>
              <a:chExt cx="1949830" cy="3321698"/>
            </a:xfrm>
          </p:grpSpPr>
          <p:sp>
            <p:nvSpPr>
              <p:cNvPr id="59" name="Freeform 58"/>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rot="16200000">
                <a:off x="8329614" y="3041910"/>
                <a:ext cx="1905523" cy="581130"/>
              </a:xfrm>
              <a:prstGeom prst="rect">
                <a:avLst/>
              </a:prstGeom>
              <a:noFill/>
            </p:spPr>
            <p:txBody>
              <a:bodyPr wrap="square" rtlCol="0">
                <a:spAutoFit/>
              </a:bodyPr>
              <a:lstStyle/>
              <a:p>
                <a:r>
                  <a:rPr lang="en-US" sz="1600" b="1" dirty="0" smtClean="0">
                    <a:solidFill>
                      <a:schemeClr val="bg1"/>
                    </a:solidFill>
                  </a:rPr>
                  <a:t>Advantage And</a:t>
                </a:r>
              </a:p>
              <a:p>
                <a:r>
                  <a:rPr lang="en-US" sz="1600" b="1" dirty="0" smtClean="0">
                    <a:solidFill>
                      <a:schemeClr val="bg1"/>
                    </a:solidFill>
                  </a:rPr>
                  <a:t>Disadvantage</a:t>
                </a:r>
                <a:endParaRPr lang="en-US" sz="1600" b="1" dirty="0">
                  <a:solidFill>
                    <a:schemeClr val="bg1"/>
                  </a:solidFill>
                </a:endParaRPr>
              </a:p>
            </p:txBody>
          </p:sp>
        </p:grpSp>
      </p:grpSp>
      <p:grpSp>
        <p:nvGrpSpPr>
          <p:cNvPr id="6" name="Group 5"/>
          <p:cNvGrpSpPr/>
          <p:nvPr/>
        </p:nvGrpSpPr>
        <p:grpSpPr>
          <a:xfrm>
            <a:off x="-10553056" y="-437700"/>
            <a:ext cx="9538044" cy="7025951"/>
            <a:chOff x="-7770122" y="-327610"/>
            <a:chExt cx="9538044" cy="7025951"/>
          </a:xfrm>
        </p:grpSpPr>
        <p:sp>
          <p:nvSpPr>
            <p:cNvPr id="62" name="Rectangle 61"/>
            <p:cNvSpPr/>
            <p:nvPr/>
          </p:nvSpPr>
          <p:spPr>
            <a:xfrm>
              <a:off x="-7770122" y="-327610"/>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a:off x="-195296" y="139855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215902" y="2507483"/>
              <a:ext cx="2519266" cy="584775"/>
            </a:xfrm>
            <a:prstGeom prst="rect">
              <a:avLst/>
            </a:prstGeom>
            <a:noFill/>
          </p:spPr>
          <p:txBody>
            <a:bodyPr wrap="square" rtlCol="0">
              <a:spAutoFit/>
            </a:bodyPr>
            <a:lstStyle/>
            <a:p>
              <a:r>
                <a:rPr lang="en-US" sz="3200" b="1" dirty="0" smtClean="0">
                  <a:solidFill>
                    <a:schemeClr val="bg1"/>
                  </a:solidFill>
                </a:rPr>
                <a:t>Conclusion</a:t>
              </a:r>
              <a:endParaRPr lang="en-US" sz="3200" b="1" dirty="0">
                <a:solidFill>
                  <a:schemeClr val="bg1"/>
                </a:solidFill>
              </a:endParaRPr>
            </a:p>
          </p:txBody>
        </p:sp>
      </p:grpSp>
      <p:sp>
        <p:nvSpPr>
          <p:cNvPr id="4" name="Rectangle 3"/>
          <p:cNvSpPr/>
          <p:nvPr/>
        </p:nvSpPr>
        <p:spPr>
          <a:xfrm>
            <a:off x="3048000" y="180540"/>
            <a:ext cx="6096000" cy="5493812"/>
          </a:xfrm>
          <a:prstGeom prst="rect">
            <a:avLst/>
          </a:prstGeom>
        </p:spPr>
        <p:txBody>
          <a:bodyPr>
            <a:spAutoFit/>
          </a:bodyPr>
          <a:lstStyle/>
          <a:p>
            <a:pPr marL="342900" marR="0" lvl="0" indent="-342900">
              <a:lnSpc>
                <a:spcPct val="150000"/>
              </a:lnSpc>
              <a:spcBef>
                <a:spcPts val="0"/>
              </a:spcBef>
              <a:spcAft>
                <a:spcPts val="0"/>
              </a:spcAft>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To </a:t>
            </a:r>
            <a:r>
              <a:rPr lang="en-US" dirty="0">
                <a:latin typeface="Times New Roman" panose="02020603050405020304" pitchFamily="18" charset="0"/>
                <a:ea typeface="Calibri" panose="020F0502020204030204" pitchFamily="34" charset="0"/>
                <a:cs typeface="Times New Roman" panose="02020603050405020304" pitchFamily="18" charset="0"/>
              </a:rPr>
              <a:t>design a GPS and GSM based accident identification and information system using PIC.</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 trigger the car alarm when accidents are detected.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 interface PIC microcontroller to GSM modem.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 write a program in C programming language for the microcontroller to detect the sensors signals and trigger the alarm as well as send the alert message to owner via GSM modem.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 provide security for the vehicle user and also detects the accident if occurred and informs the respective authority (like ambulance, police, owner etc.) through wireless technologies.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 display the alarm status on 2x16LCD.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33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2749781" y="-224029"/>
            <a:ext cx="9628470" cy="7025951"/>
            <a:chOff x="0" y="-167951"/>
            <a:chExt cx="9628470" cy="7025951"/>
          </a:xfrm>
        </p:grpSpPr>
        <p:grpSp>
          <p:nvGrpSpPr>
            <p:cNvPr id="2" name="Group 1"/>
            <p:cNvGrpSpPr/>
            <p:nvPr/>
          </p:nvGrpSpPr>
          <p:grpSpPr>
            <a:xfrm>
              <a:off x="0" y="-167951"/>
              <a:ext cx="9535886" cy="7025951"/>
              <a:chOff x="0" y="-167951"/>
              <a:chExt cx="9535886" cy="7025951"/>
            </a:xfrm>
          </p:grpSpPr>
          <p:sp>
            <p:nvSpPr>
              <p:cNvPr id="7" name="Rectangle 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rot="16200000">
              <a:off x="8076450" y="3006080"/>
              <a:ext cx="2519266" cy="584775"/>
            </a:xfrm>
            <a:prstGeom prst="rect">
              <a:avLst/>
            </a:prstGeom>
            <a:noFill/>
          </p:spPr>
          <p:txBody>
            <a:bodyPr wrap="square" rtlCol="0">
              <a:spAutoFit/>
            </a:bodyPr>
            <a:lstStyle/>
            <a:p>
              <a:r>
                <a:rPr lang="en-US" sz="3200" b="1" dirty="0" smtClean="0">
                  <a:solidFill>
                    <a:schemeClr val="bg1"/>
                  </a:solidFill>
                </a:rPr>
                <a:t>Abstract</a:t>
              </a:r>
              <a:endParaRPr lang="en-US" sz="3200" b="1" dirty="0">
                <a:solidFill>
                  <a:schemeClr val="bg1"/>
                </a:solidFill>
              </a:endParaRPr>
            </a:p>
          </p:txBody>
        </p:sp>
      </p:grpSp>
      <p:grpSp>
        <p:nvGrpSpPr>
          <p:cNvPr id="8" name="Group 7"/>
          <p:cNvGrpSpPr/>
          <p:nvPr/>
        </p:nvGrpSpPr>
        <p:grpSpPr>
          <a:xfrm>
            <a:off x="2462106" y="-167951"/>
            <a:ext cx="9535886" cy="7025951"/>
            <a:chOff x="-183182" y="-122958"/>
            <a:chExt cx="9535886" cy="7025951"/>
          </a:xfrm>
        </p:grpSpPr>
        <p:sp>
          <p:nvSpPr>
            <p:cNvPr id="9" name="Rectangle 8"/>
            <p:cNvSpPr/>
            <p:nvPr/>
          </p:nvSpPr>
          <p:spPr>
            <a:xfrm>
              <a:off x="-183182" y="-122958"/>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7322654" y="196151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6200000">
              <a:off x="7813501" y="3032833"/>
              <a:ext cx="2519266" cy="400110"/>
            </a:xfrm>
            <a:prstGeom prst="rect">
              <a:avLst/>
            </a:prstGeom>
            <a:noFill/>
          </p:spPr>
          <p:txBody>
            <a:bodyPr wrap="square" rtlCol="0">
              <a:spAutoFit/>
            </a:bodyPr>
            <a:lstStyle/>
            <a:p>
              <a:r>
                <a:rPr lang="en-US" sz="2000" b="1" dirty="0" smtClean="0">
                  <a:solidFill>
                    <a:schemeClr val="bg1"/>
                  </a:solidFill>
                </a:rPr>
                <a:t>Project objective</a:t>
              </a:r>
              <a:endParaRPr lang="en-US" sz="2000" b="1" dirty="0">
                <a:solidFill>
                  <a:schemeClr val="bg1"/>
                </a:solidFill>
              </a:endParaRPr>
            </a:p>
          </p:txBody>
        </p:sp>
      </p:grpSp>
      <p:grpSp>
        <p:nvGrpSpPr>
          <p:cNvPr id="22" name="Group 21"/>
          <p:cNvGrpSpPr/>
          <p:nvPr/>
        </p:nvGrpSpPr>
        <p:grpSpPr>
          <a:xfrm>
            <a:off x="2048581" y="-280107"/>
            <a:ext cx="9554185" cy="7025951"/>
            <a:chOff x="237565" y="-242169"/>
            <a:chExt cx="9554185" cy="7025951"/>
          </a:xfrm>
        </p:grpSpPr>
        <p:sp>
          <p:nvSpPr>
            <p:cNvPr id="23" name="Rectangle 22"/>
            <p:cNvSpPr/>
            <p:nvPr/>
          </p:nvSpPr>
          <p:spPr>
            <a:xfrm>
              <a:off x="237565" y="-242169"/>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7815937" y="1973619"/>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6200000">
              <a:off x="8239730" y="2823540"/>
              <a:ext cx="2519266" cy="584775"/>
            </a:xfrm>
            <a:prstGeom prst="rect">
              <a:avLst/>
            </a:prstGeom>
            <a:noFill/>
          </p:spPr>
          <p:txBody>
            <a:bodyPr wrap="square" rtlCol="0">
              <a:spAutoFit/>
            </a:bodyPr>
            <a:lstStyle/>
            <a:p>
              <a:r>
                <a:rPr lang="en-US" sz="3200" b="1" dirty="0" smtClean="0">
                  <a:solidFill>
                    <a:schemeClr val="bg1"/>
                  </a:solidFill>
                </a:rPr>
                <a:t>Scope</a:t>
              </a:r>
              <a:endParaRPr lang="en-US" sz="3200" b="1" dirty="0">
                <a:solidFill>
                  <a:schemeClr val="bg1"/>
                </a:solidFill>
              </a:endParaRPr>
            </a:p>
          </p:txBody>
        </p:sp>
      </p:grpSp>
      <p:grpSp>
        <p:nvGrpSpPr>
          <p:cNvPr id="26" name="Group 25"/>
          <p:cNvGrpSpPr/>
          <p:nvPr/>
        </p:nvGrpSpPr>
        <p:grpSpPr>
          <a:xfrm>
            <a:off x="-7548703" y="-170181"/>
            <a:ext cx="9592064" cy="7025951"/>
            <a:chOff x="0" y="-167951"/>
            <a:chExt cx="9592064" cy="7025951"/>
          </a:xfrm>
        </p:grpSpPr>
        <p:sp>
          <p:nvSpPr>
            <p:cNvPr id="27" name="Rectangle 2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8040044" y="3040893"/>
              <a:ext cx="2519266" cy="584775"/>
            </a:xfrm>
            <a:prstGeom prst="rect">
              <a:avLst/>
            </a:prstGeom>
            <a:noFill/>
          </p:spPr>
          <p:txBody>
            <a:bodyPr wrap="square" rtlCol="0">
              <a:spAutoFit/>
            </a:bodyPr>
            <a:lstStyle/>
            <a:p>
              <a:r>
                <a:rPr lang="en-US" sz="3200" b="1" dirty="0" smtClean="0">
                  <a:solidFill>
                    <a:schemeClr val="bg1"/>
                  </a:solidFill>
                </a:rPr>
                <a:t>Limitation</a:t>
              </a:r>
              <a:endParaRPr lang="en-US" sz="3200" b="1" dirty="0">
                <a:solidFill>
                  <a:schemeClr val="bg1"/>
                </a:solidFill>
              </a:endParaRPr>
            </a:p>
          </p:txBody>
        </p:sp>
      </p:grpSp>
      <p:grpSp>
        <p:nvGrpSpPr>
          <p:cNvPr id="35" name="Group 34"/>
          <p:cNvGrpSpPr/>
          <p:nvPr/>
        </p:nvGrpSpPr>
        <p:grpSpPr>
          <a:xfrm>
            <a:off x="-8008633" y="-522693"/>
            <a:ext cx="9617037" cy="7025951"/>
            <a:chOff x="0" y="-167951"/>
            <a:chExt cx="9617037" cy="7025951"/>
          </a:xfrm>
        </p:grpSpPr>
        <p:sp>
          <p:nvSpPr>
            <p:cNvPr id="36" name="Rectangle 35"/>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7623111" y="1959428"/>
              <a:ext cx="1993926" cy="3321698"/>
              <a:chOff x="7623111" y="1959428"/>
              <a:chExt cx="1993926" cy="3321698"/>
            </a:xfrm>
          </p:grpSpPr>
          <p:sp>
            <p:nvSpPr>
              <p:cNvPr id="38" name="Freeform 3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A7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8034239" y="3563329"/>
                <a:ext cx="2519266" cy="646331"/>
              </a:xfrm>
              <a:prstGeom prst="rect">
                <a:avLst/>
              </a:prstGeom>
              <a:noFill/>
            </p:spPr>
            <p:txBody>
              <a:bodyPr wrap="square" rtlCol="0">
                <a:spAutoFit/>
              </a:bodyPr>
              <a:lstStyle/>
              <a:p>
                <a:r>
                  <a:rPr lang="en-US" b="1" dirty="0" smtClean="0">
                    <a:solidFill>
                      <a:schemeClr val="bg1"/>
                    </a:solidFill>
                  </a:rPr>
                  <a:t>Comparison existing and proposed</a:t>
                </a:r>
                <a:endParaRPr lang="en-US" b="1" dirty="0">
                  <a:solidFill>
                    <a:schemeClr val="bg1"/>
                  </a:solidFill>
                </a:endParaRPr>
              </a:p>
            </p:txBody>
          </p:sp>
        </p:grpSp>
      </p:grpSp>
      <p:grpSp>
        <p:nvGrpSpPr>
          <p:cNvPr id="40" name="Group 39"/>
          <p:cNvGrpSpPr/>
          <p:nvPr/>
        </p:nvGrpSpPr>
        <p:grpSpPr>
          <a:xfrm>
            <a:off x="-8524741" y="-478142"/>
            <a:ext cx="9604549" cy="7025951"/>
            <a:chOff x="0" y="-167951"/>
            <a:chExt cx="9604549" cy="7025951"/>
          </a:xfrm>
        </p:grpSpPr>
        <p:sp>
          <p:nvSpPr>
            <p:cNvPr id="41" name="Rectangle 40"/>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6200000">
              <a:off x="8052529" y="2922696"/>
              <a:ext cx="2519266" cy="584775"/>
            </a:xfrm>
            <a:prstGeom prst="rect">
              <a:avLst/>
            </a:prstGeom>
            <a:noFill/>
          </p:spPr>
          <p:txBody>
            <a:bodyPr wrap="square" rtlCol="0">
              <a:spAutoFit/>
            </a:bodyPr>
            <a:lstStyle/>
            <a:p>
              <a:r>
                <a:rPr lang="en-US" sz="3200" b="1" dirty="0" smtClean="0">
                  <a:solidFill>
                    <a:schemeClr val="bg1"/>
                  </a:solidFill>
                </a:rPr>
                <a:t>Diagram</a:t>
              </a:r>
              <a:endParaRPr lang="en-US" sz="3200" b="1" dirty="0">
                <a:solidFill>
                  <a:schemeClr val="bg1"/>
                </a:solidFill>
              </a:endParaRPr>
            </a:p>
          </p:txBody>
        </p:sp>
      </p:grpSp>
      <p:grpSp>
        <p:nvGrpSpPr>
          <p:cNvPr id="44" name="Group 43"/>
          <p:cNvGrpSpPr/>
          <p:nvPr/>
        </p:nvGrpSpPr>
        <p:grpSpPr>
          <a:xfrm>
            <a:off x="-8829981" y="-573499"/>
            <a:ext cx="9535886" cy="7025951"/>
            <a:chOff x="0" y="-167951"/>
            <a:chExt cx="9535886" cy="7025951"/>
          </a:xfrm>
        </p:grpSpPr>
        <p:sp>
          <p:nvSpPr>
            <p:cNvPr id="45" name="Rectangle 44"/>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rot="16200000">
              <a:off x="7555229" y="3260695"/>
              <a:ext cx="3125756" cy="523220"/>
            </a:xfrm>
            <a:prstGeom prst="rect">
              <a:avLst/>
            </a:prstGeom>
            <a:noFill/>
          </p:spPr>
          <p:txBody>
            <a:bodyPr wrap="square" rtlCol="0">
              <a:spAutoFit/>
            </a:bodyPr>
            <a:lstStyle/>
            <a:p>
              <a:r>
                <a:rPr lang="en-US" sz="2800" b="1" dirty="0" smtClean="0">
                  <a:solidFill>
                    <a:schemeClr val="bg1"/>
                  </a:solidFill>
                </a:rPr>
                <a:t>Implementation</a:t>
              </a:r>
              <a:endParaRPr lang="en-US" sz="2800" b="1" dirty="0">
                <a:solidFill>
                  <a:schemeClr val="bg1"/>
                </a:solidFill>
              </a:endParaRPr>
            </a:p>
          </p:txBody>
        </p:sp>
      </p:grpSp>
      <p:grpSp>
        <p:nvGrpSpPr>
          <p:cNvPr id="48" name="Group 47"/>
          <p:cNvGrpSpPr/>
          <p:nvPr/>
        </p:nvGrpSpPr>
        <p:grpSpPr>
          <a:xfrm>
            <a:off x="-9325006" y="-544352"/>
            <a:ext cx="9618173" cy="7025951"/>
            <a:chOff x="99152" y="-79816"/>
            <a:chExt cx="9618173" cy="7025951"/>
          </a:xfrm>
        </p:grpSpPr>
        <p:sp>
          <p:nvSpPr>
            <p:cNvPr id="49" name="Rectangle 48"/>
            <p:cNvSpPr/>
            <p:nvPr/>
          </p:nvSpPr>
          <p:spPr>
            <a:xfrm>
              <a:off x="99152" y="-79816"/>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p:nvSpPr>
          <p:spPr>
            <a:xfrm>
              <a:off x="7722263" y="2047563"/>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rot="16200000">
              <a:off x="8165305" y="2935319"/>
              <a:ext cx="2519266" cy="584775"/>
            </a:xfrm>
            <a:prstGeom prst="rect">
              <a:avLst/>
            </a:prstGeom>
            <a:noFill/>
          </p:spPr>
          <p:txBody>
            <a:bodyPr wrap="square" rtlCol="0">
              <a:spAutoFit/>
            </a:bodyPr>
            <a:lstStyle/>
            <a:p>
              <a:r>
                <a:rPr lang="en-US" sz="3200" b="1" dirty="0" smtClean="0">
                  <a:solidFill>
                    <a:schemeClr val="bg1"/>
                  </a:solidFill>
                </a:rPr>
                <a:t>Testing</a:t>
              </a:r>
              <a:endParaRPr lang="en-US" sz="3200" b="1" dirty="0">
                <a:solidFill>
                  <a:schemeClr val="bg1"/>
                </a:solidFill>
              </a:endParaRPr>
            </a:p>
          </p:txBody>
        </p:sp>
      </p:grpSp>
      <p:grpSp>
        <p:nvGrpSpPr>
          <p:cNvPr id="52" name="Group 51"/>
          <p:cNvGrpSpPr/>
          <p:nvPr/>
        </p:nvGrpSpPr>
        <p:grpSpPr>
          <a:xfrm>
            <a:off x="-9669440" y="-661676"/>
            <a:ext cx="9738903" cy="7025951"/>
            <a:chOff x="88787" y="-268223"/>
            <a:chExt cx="9738903" cy="7025951"/>
          </a:xfrm>
        </p:grpSpPr>
        <p:sp>
          <p:nvSpPr>
            <p:cNvPr id="53" name="Rectangle 52"/>
            <p:cNvSpPr/>
            <p:nvPr/>
          </p:nvSpPr>
          <p:spPr>
            <a:xfrm>
              <a:off x="88787" y="-268223"/>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rot="16200000">
              <a:off x="8067611" y="2888482"/>
              <a:ext cx="2873828" cy="646331"/>
            </a:xfrm>
            <a:prstGeom prst="rect">
              <a:avLst/>
            </a:prstGeom>
            <a:noFill/>
          </p:spPr>
          <p:txBody>
            <a:bodyPr wrap="square" rtlCol="0">
              <a:spAutoFit/>
            </a:bodyPr>
            <a:lstStyle/>
            <a:p>
              <a:r>
                <a:rPr lang="en-US" b="1" dirty="0" smtClean="0">
                  <a:solidFill>
                    <a:schemeClr val="bg1"/>
                  </a:solidFill>
                </a:rPr>
                <a:t>Hardware and Software</a:t>
              </a:r>
            </a:p>
            <a:p>
              <a:endParaRPr lang="en-US" dirty="0"/>
            </a:p>
          </p:txBody>
        </p:sp>
      </p:grpSp>
      <p:grpSp>
        <p:nvGrpSpPr>
          <p:cNvPr id="56" name="Group 55"/>
          <p:cNvGrpSpPr/>
          <p:nvPr/>
        </p:nvGrpSpPr>
        <p:grpSpPr>
          <a:xfrm>
            <a:off x="-10098068" y="-707736"/>
            <a:ext cx="9595691" cy="7025951"/>
            <a:chOff x="99151" y="-167951"/>
            <a:chExt cx="9595691" cy="7025951"/>
          </a:xfrm>
        </p:grpSpPr>
        <p:sp>
          <p:nvSpPr>
            <p:cNvPr id="57" name="Rectangle 56"/>
            <p:cNvSpPr/>
            <p:nvPr/>
          </p:nvSpPr>
          <p:spPr>
            <a:xfrm>
              <a:off x="99151" y="-167951"/>
              <a:ext cx="9595691"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7722261" y="1959428"/>
              <a:ext cx="1962058" cy="3321698"/>
              <a:chOff x="7623111" y="1959428"/>
              <a:chExt cx="1949830" cy="3321698"/>
            </a:xfrm>
          </p:grpSpPr>
          <p:sp>
            <p:nvSpPr>
              <p:cNvPr id="59" name="Freeform 58"/>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rot="16200000">
                <a:off x="8329614" y="3041910"/>
                <a:ext cx="1905523" cy="581130"/>
              </a:xfrm>
              <a:prstGeom prst="rect">
                <a:avLst/>
              </a:prstGeom>
              <a:noFill/>
            </p:spPr>
            <p:txBody>
              <a:bodyPr wrap="square" rtlCol="0">
                <a:spAutoFit/>
              </a:bodyPr>
              <a:lstStyle/>
              <a:p>
                <a:r>
                  <a:rPr lang="en-US" sz="1600" b="1" dirty="0" smtClean="0">
                    <a:solidFill>
                      <a:schemeClr val="bg1"/>
                    </a:solidFill>
                  </a:rPr>
                  <a:t>Advantage And</a:t>
                </a:r>
              </a:p>
              <a:p>
                <a:r>
                  <a:rPr lang="en-US" sz="1600" b="1" dirty="0" smtClean="0">
                    <a:solidFill>
                      <a:schemeClr val="bg1"/>
                    </a:solidFill>
                  </a:rPr>
                  <a:t>Disadvantage</a:t>
                </a:r>
                <a:endParaRPr lang="en-US" sz="1600" b="1" dirty="0">
                  <a:solidFill>
                    <a:schemeClr val="bg1"/>
                  </a:solidFill>
                </a:endParaRPr>
              </a:p>
            </p:txBody>
          </p:sp>
        </p:grpSp>
      </p:grpSp>
      <p:grpSp>
        <p:nvGrpSpPr>
          <p:cNvPr id="6" name="Group 5"/>
          <p:cNvGrpSpPr/>
          <p:nvPr/>
        </p:nvGrpSpPr>
        <p:grpSpPr>
          <a:xfrm>
            <a:off x="-10519189" y="-493778"/>
            <a:ext cx="9538044" cy="7025951"/>
            <a:chOff x="-7770122" y="-327610"/>
            <a:chExt cx="9538044" cy="7025951"/>
          </a:xfrm>
        </p:grpSpPr>
        <p:sp>
          <p:nvSpPr>
            <p:cNvPr id="62" name="Rectangle 61"/>
            <p:cNvSpPr/>
            <p:nvPr/>
          </p:nvSpPr>
          <p:spPr>
            <a:xfrm>
              <a:off x="-7770122" y="-327610"/>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a:off x="-195296" y="139855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215902" y="2507483"/>
              <a:ext cx="2519266" cy="584775"/>
            </a:xfrm>
            <a:prstGeom prst="rect">
              <a:avLst/>
            </a:prstGeom>
            <a:noFill/>
          </p:spPr>
          <p:txBody>
            <a:bodyPr wrap="square" rtlCol="0">
              <a:spAutoFit/>
            </a:bodyPr>
            <a:lstStyle/>
            <a:p>
              <a:r>
                <a:rPr lang="en-US" sz="3200" b="1" dirty="0" smtClean="0">
                  <a:solidFill>
                    <a:schemeClr val="bg1"/>
                  </a:solidFill>
                </a:rPr>
                <a:t>Conclusion</a:t>
              </a:r>
              <a:endParaRPr lang="en-US" sz="3200" b="1" dirty="0">
                <a:solidFill>
                  <a:schemeClr val="bg1"/>
                </a:solidFill>
              </a:endParaRPr>
            </a:p>
          </p:txBody>
        </p:sp>
      </p:grpSp>
      <p:sp>
        <p:nvSpPr>
          <p:cNvPr id="4" name="Rectangle 3"/>
          <p:cNvSpPr/>
          <p:nvPr/>
        </p:nvSpPr>
        <p:spPr>
          <a:xfrm>
            <a:off x="3081867" y="696413"/>
            <a:ext cx="6096000" cy="3518912"/>
          </a:xfrm>
          <a:prstGeom prst="rect">
            <a:avLst/>
          </a:prstGeom>
        </p:spPr>
        <p:txBody>
          <a:bodyPr>
            <a:spAutoFit/>
          </a:bodyPr>
          <a:lstStyle/>
          <a:p>
            <a:pPr algn="just">
              <a:lnSpc>
                <a:spcPct val="150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dirty="0">
                <a:latin typeface="Times New Roman" panose="02020603050405020304" pitchFamily="18" charset="0"/>
                <a:ea typeface="Calibri" panose="020F0502020204030204" pitchFamily="34" charset="0"/>
                <a:cs typeface="Times New Roman" panose="02020603050405020304" pitchFamily="18" charset="0"/>
              </a:rPr>
              <a:t>first scope is to design a controller that can control all the works in the system. The vibration sensor sense the vibration level and send data to microcontroller and can receive the GPS data, from satellite, display it at LCD and do transmit / receive to GSM module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Second scope of this project is to analysis the data from GPS receiver which can get the time, longitude, latitude, date and speed of the receiver. The data will be display at LCD Display.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4693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2693336" y="0"/>
            <a:ext cx="9628470" cy="7025951"/>
            <a:chOff x="0" y="-167951"/>
            <a:chExt cx="9628470" cy="7025951"/>
          </a:xfrm>
        </p:grpSpPr>
        <p:grpSp>
          <p:nvGrpSpPr>
            <p:cNvPr id="2" name="Group 1"/>
            <p:cNvGrpSpPr/>
            <p:nvPr/>
          </p:nvGrpSpPr>
          <p:grpSpPr>
            <a:xfrm>
              <a:off x="0" y="-167951"/>
              <a:ext cx="9535886" cy="7025951"/>
              <a:chOff x="0" y="-167951"/>
              <a:chExt cx="9535886" cy="7025951"/>
            </a:xfrm>
          </p:grpSpPr>
          <p:sp>
            <p:nvSpPr>
              <p:cNvPr id="7" name="Rectangle 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rot="16200000">
              <a:off x="8076450" y="3006080"/>
              <a:ext cx="2519266" cy="584775"/>
            </a:xfrm>
            <a:prstGeom prst="rect">
              <a:avLst/>
            </a:prstGeom>
            <a:noFill/>
          </p:spPr>
          <p:txBody>
            <a:bodyPr wrap="square" rtlCol="0">
              <a:spAutoFit/>
            </a:bodyPr>
            <a:lstStyle/>
            <a:p>
              <a:r>
                <a:rPr lang="en-US" sz="3200" b="1" dirty="0" smtClean="0">
                  <a:solidFill>
                    <a:schemeClr val="bg1"/>
                  </a:solidFill>
                </a:rPr>
                <a:t>Abstract</a:t>
              </a:r>
              <a:endParaRPr lang="en-US" sz="3200" b="1" dirty="0">
                <a:solidFill>
                  <a:schemeClr val="bg1"/>
                </a:solidFill>
              </a:endParaRPr>
            </a:p>
          </p:txBody>
        </p:sp>
      </p:grpSp>
      <p:grpSp>
        <p:nvGrpSpPr>
          <p:cNvPr id="8" name="Group 7"/>
          <p:cNvGrpSpPr/>
          <p:nvPr/>
        </p:nvGrpSpPr>
        <p:grpSpPr>
          <a:xfrm>
            <a:off x="2405661" y="56078"/>
            <a:ext cx="9535886" cy="7025951"/>
            <a:chOff x="-183182" y="-122958"/>
            <a:chExt cx="9535886" cy="7025951"/>
          </a:xfrm>
        </p:grpSpPr>
        <p:sp>
          <p:nvSpPr>
            <p:cNvPr id="9" name="Rectangle 8"/>
            <p:cNvSpPr/>
            <p:nvPr/>
          </p:nvSpPr>
          <p:spPr>
            <a:xfrm>
              <a:off x="-183182" y="-122958"/>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7322654" y="196151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6200000">
              <a:off x="7813501" y="3032833"/>
              <a:ext cx="2519266" cy="400110"/>
            </a:xfrm>
            <a:prstGeom prst="rect">
              <a:avLst/>
            </a:prstGeom>
            <a:noFill/>
          </p:spPr>
          <p:txBody>
            <a:bodyPr wrap="square" rtlCol="0">
              <a:spAutoFit/>
            </a:bodyPr>
            <a:lstStyle/>
            <a:p>
              <a:r>
                <a:rPr lang="en-US" sz="2000" b="1" dirty="0" smtClean="0">
                  <a:solidFill>
                    <a:schemeClr val="bg1"/>
                  </a:solidFill>
                </a:rPr>
                <a:t>Project objective</a:t>
              </a:r>
              <a:endParaRPr lang="en-US" sz="2000" b="1" dirty="0">
                <a:solidFill>
                  <a:schemeClr val="bg1"/>
                </a:solidFill>
              </a:endParaRPr>
            </a:p>
          </p:txBody>
        </p:sp>
      </p:grpSp>
      <p:grpSp>
        <p:nvGrpSpPr>
          <p:cNvPr id="22" name="Group 21"/>
          <p:cNvGrpSpPr/>
          <p:nvPr/>
        </p:nvGrpSpPr>
        <p:grpSpPr>
          <a:xfrm>
            <a:off x="1992136" y="-56078"/>
            <a:ext cx="9554185" cy="7025951"/>
            <a:chOff x="237565" y="-242169"/>
            <a:chExt cx="9554185" cy="7025951"/>
          </a:xfrm>
        </p:grpSpPr>
        <p:sp>
          <p:nvSpPr>
            <p:cNvPr id="23" name="Rectangle 22"/>
            <p:cNvSpPr/>
            <p:nvPr/>
          </p:nvSpPr>
          <p:spPr>
            <a:xfrm>
              <a:off x="237565" y="-242169"/>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7815937" y="1973619"/>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6200000">
              <a:off x="8239730" y="2823540"/>
              <a:ext cx="2519266" cy="584775"/>
            </a:xfrm>
            <a:prstGeom prst="rect">
              <a:avLst/>
            </a:prstGeom>
            <a:noFill/>
          </p:spPr>
          <p:txBody>
            <a:bodyPr wrap="square" rtlCol="0">
              <a:spAutoFit/>
            </a:bodyPr>
            <a:lstStyle/>
            <a:p>
              <a:r>
                <a:rPr lang="en-US" sz="3200" b="1" dirty="0" smtClean="0">
                  <a:solidFill>
                    <a:schemeClr val="bg1"/>
                  </a:solidFill>
                </a:rPr>
                <a:t>Scope</a:t>
              </a:r>
              <a:endParaRPr lang="en-US" sz="3200" b="1" dirty="0">
                <a:solidFill>
                  <a:schemeClr val="bg1"/>
                </a:solidFill>
              </a:endParaRPr>
            </a:p>
          </p:txBody>
        </p:sp>
      </p:grpSp>
      <p:grpSp>
        <p:nvGrpSpPr>
          <p:cNvPr id="26" name="Group 25"/>
          <p:cNvGrpSpPr/>
          <p:nvPr/>
        </p:nvGrpSpPr>
        <p:grpSpPr>
          <a:xfrm>
            <a:off x="1679817" y="28039"/>
            <a:ext cx="9592064" cy="7025951"/>
            <a:chOff x="0" y="-167951"/>
            <a:chExt cx="9592064" cy="7025951"/>
          </a:xfrm>
        </p:grpSpPr>
        <p:sp>
          <p:nvSpPr>
            <p:cNvPr id="27" name="Rectangle 2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8040044" y="3040893"/>
              <a:ext cx="2519266" cy="584775"/>
            </a:xfrm>
            <a:prstGeom prst="rect">
              <a:avLst/>
            </a:prstGeom>
            <a:noFill/>
          </p:spPr>
          <p:txBody>
            <a:bodyPr wrap="square" rtlCol="0">
              <a:spAutoFit/>
            </a:bodyPr>
            <a:lstStyle/>
            <a:p>
              <a:r>
                <a:rPr lang="en-US" sz="3200" b="1" dirty="0" smtClean="0">
                  <a:solidFill>
                    <a:schemeClr val="bg1"/>
                  </a:solidFill>
                </a:rPr>
                <a:t>Limitation</a:t>
              </a:r>
              <a:endParaRPr lang="en-US" sz="3200" b="1" dirty="0">
                <a:solidFill>
                  <a:schemeClr val="bg1"/>
                </a:solidFill>
              </a:endParaRPr>
            </a:p>
          </p:txBody>
        </p:sp>
      </p:grpSp>
      <p:grpSp>
        <p:nvGrpSpPr>
          <p:cNvPr id="35" name="Group 34"/>
          <p:cNvGrpSpPr/>
          <p:nvPr/>
        </p:nvGrpSpPr>
        <p:grpSpPr>
          <a:xfrm>
            <a:off x="-8065078" y="-298664"/>
            <a:ext cx="9617037" cy="7025951"/>
            <a:chOff x="0" y="-167951"/>
            <a:chExt cx="9617037" cy="7025951"/>
          </a:xfrm>
        </p:grpSpPr>
        <p:sp>
          <p:nvSpPr>
            <p:cNvPr id="36" name="Rectangle 35"/>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7623111" y="1959428"/>
              <a:ext cx="1993926" cy="3321698"/>
              <a:chOff x="7623111" y="1959428"/>
              <a:chExt cx="1993926" cy="3321698"/>
            </a:xfrm>
          </p:grpSpPr>
          <p:sp>
            <p:nvSpPr>
              <p:cNvPr id="38" name="Freeform 3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A7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8034239" y="3563329"/>
                <a:ext cx="2519266" cy="646331"/>
              </a:xfrm>
              <a:prstGeom prst="rect">
                <a:avLst/>
              </a:prstGeom>
              <a:noFill/>
            </p:spPr>
            <p:txBody>
              <a:bodyPr wrap="square" rtlCol="0">
                <a:spAutoFit/>
              </a:bodyPr>
              <a:lstStyle/>
              <a:p>
                <a:r>
                  <a:rPr lang="en-US" b="1" dirty="0" smtClean="0">
                    <a:solidFill>
                      <a:schemeClr val="bg1"/>
                    </a:solidFill>
                  </a:rPr>
                  <a:t>Comparison existing and proposed</a:t>
                </a:r>
                <a:endParaRPr lang="en-US" b="1" dirty="0">
                  <a:solidFill>
                    <a:schemeClr val="bg1"/>
                  </a:solidFill>
                </a:endParaRPr>
              </a:p>
            </p:txBody>
          </p:sp>
        </p:grpSp>
      </p:grpSp>
      <p:grpSp>
        <p:nvGrpSpPr>
          <p:cNvPr id="40" name="Group 39"/>
          <p:cNvGrpSpPr/>
          <p:nvPr/>
        </p:nvGrpSpPr>
        <p:grpSpPr>
          <a:xfrm>
            <a:off x="-8581186" y="-254113"/>
            <a:ext cx="9604549" cy="7025951"/>
            <a:chOff x="0" y="-167951"/>
            <a:chExt cx="9604549" cy="7025951"/>
          </a:xfrm>
        </p:grpSpPr>
        <p:sp>
          <p:nvSpPr>
            <p:cNvPr id="41" name="Rectangle 40"/>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6200000">
              <a:off x="8052529" y="2922696"/>
              <a:ext cx="2519266" cy="584775"/>
            </a:xfrm>
            <a:prstGeom prst="rect">
              <a:avLst/>
            </a:prstGeom>
            <a:noFill/>
          </p:spPr>
          <p:txBody>
            <a:bodyPr wrap="square" rtlCol="0">
              <a:spAutoFit/>
            </a:bodyPr>
            <a:lstStyle/>
            <a:p>
              <a:r>
                <a:rPr lang="en-US" sz="3200" b="1" dirty="0" smtClean="0">
                  <a:solidFill>
                    <a:schemeClr val="bg1"/>
                  </a:solidFill>
                </a:rPr>
                <a:t>Diagram</a:t>
              </a:r>
              <a:endParaRPr lang="en-US" sz="3200" b="1" dirty="0">
                <a:solidFill>
                  <a:schemeClr val="bg1"/>
                </a:solidFill>
              </a:endParaRPr>
            </a:p>
          </p:txBody>
        </p:sp>
      </p:grpSp>
      <p:grpSp>
        <p:nvGrpSpPr>
          <p:cNvPr id="44" name="Group 43"/>
          <p:cNvGrpSpPr/>
          <p:nvPr/>
        </p:nvGrpSpPr>
        <p:grpSpPr>
          <a:xfrm>
            <a:off x="-8886426" y="-349470"/>
            <a:ext cx="9535886" cy="7025951"/>
            <a:chOff x="0" y="-167951"/>
            <a:chExt cx="9535886" cy="7025951"/>
          </a:xfrm>
        </p:grpSpPr>
        <p:sp>
          <p:nvSpPr>
            <p:cNvPr id="45" name="Rectangle 44"/>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rot="16200000">
              <a:off x="7555229" y="3260695"/>
              <a:ext cx="3125756" cy="523220"/>
            </a:xfrm>
            <a:prstGeom prst="rect">
              <a:avLst/>
            </a:prstGeom>
            <a:noFill/>
          </p:spPr>
          <p:txBody>
            <a:bodyPr wrap="square" rtlCol="0">
              <a:spAutoFit/>
            </a:bodyPr>
            <a:lstStyle/>
            <a:p>
              <a:r>
                <a:rPr lang="en-US" sz="2800" b="1" dirty="0" smtClean="0">
                  <a:solidFill>
                    <a:schemeClr val="bg1"/>
                  </a:solidFill>
                </a:rPr>
                <a:t>Implementation</a:t>
              </a:r>
              <a:endParaRPr lang="en-US" sz="2800" b="1" dirty="0">
                <a:solidFill>
                  <a:schemeClr val="bg1"/>
                </a:solidFill>
              </a:endParaRPr>
            </a:p>
          </p:txBody>
        </p:sp>
      </p:grpSp>
      <p:grpSp>
        <p:nvGrpSpPr>
          <p:cNvPr id="48" name="Group 47"/>
          <p:cNvGrpSpPr/>
          <p:nvPr/>
        </p:nvGrpSpPr>
        <p:grpSpPr>
          <a:xfrm>
            <a:off x="-9381451" y="-320323"/>
            <a:ext cx="9618173" cy="7025951"/>
            <a:chOff x="99152" y="-79816"/>
            <a:chExt cx="9618173" cy="7025951"/>
          </a:xfrm>
        </p:grpSpPr>
        <p:sp>
          <p:nvSpPr>
            <p:cNvPr id="49" name="Rectangle 48"/>
            <p:cNvSpPr/>
            <p:nvPr/>
          </p:nvSpPr>
          <p:spPr>
            <a:xfrm>
              <a:off x="99152" y="-79816"/>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p:nvSpPr>
          <p:spPr>
            <a:xfrm>
              <a:off x="7722263" y="2047563"/>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rot="16200000">
              <a:off x="8165305" y="2935319"/>
              <a:ext cx="2519266" cy="584775"/>
            </a:xfrm>
            <a:prstGeom prst="rect">
              <a:avLst/>
            </a:prstGeom>
            <a:noFill/>
          </p:spPr>
          <p:txBody>
            <a:bodyPr wrap="square" rtlCol="0">
              <a:spAutoFit/>
            </a:bodyPr>
            <a:lstStyle/>
            <a:p>
              <a:r>
                <a:rPr lang="en-US" sz="3200" b="1" dirty="0" smtClean="0">
                  <a:solidFill>
                    <a:schemeClr val="bg1"/>
                  </a:solidFill>
                </a:rPr>
                <a:t>Testing</a:t>
              </a:r>
              <a:endParaRPr lang="en-US" sz="3200" b="1" dirty="0">
                <a:solidFill>
                  <a:schemeClr val="bg1"/>
                </a:solidFill>
              </a:endParaRPr>
            </a:p>
          </p:txBody>
        </p:sp>
      </p:grpSp>
      <p:grpSp>
        <p:nvGrpSpPr>
          <p:cNvPr id="52" name="Group 51"/>
          <p:cNvGrpSpPr/>
          <p:nvPr/>
        </p:nvGrpSpPr>
        <p:grpSpPr>
          <a:xfrm>
            <a:off x="-9725885" y="-437647"/>
            <a:ext cx="9738903" cy="7025951"/>
            <a:chOff x="88787" y="-268223"/>
            <a:chExt cx="9738903" cy="7025951"/>
          </a:xfrm>
        </p:grpSpPr>
        <p:sp>
          <p:nvSpPr>
            <p:cNvPr id="53" name="Rectangle 52"/>
            <p:cNvSpPr/>
            <p:nvPr/>
          </p:nvSpPr>
          <p:spPr>
            <a:xfrm>
              <a:off x="88787" y="-268223"/>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rot="16200000">
              <a:off x="8067611" y="2888482"/>
              <a:ext cx="2873828" cy="646331"/>
            </a:xfrm>
            <a:prstGeom prst="rect">
              <a:avLst/>
            </a:prstGeom>
            <a:noFill/>
          </p:spPr>
          <p:txBody>
            <a:bodyPr wrap="square" rtlCol="0">
              <a:spAutoFit/>
            </a:bodyPr>
            <a:lstStyle/>
            <a:p>
              <a:r>
                <a:rPr lang="en-US" b="1" dirty="0" smtClean="0">
                  <a:solidFill>
                    <a:schemeClr val="bg1"/>
                  </a:solidFill>
                </a:rPr>
                <a:t>Hardware and Software</a:t>
              </a:r>
            </a:p>
            <a:p>
              <a:endParaRPr lang="en-US" dirty="0"/>
            </a:p>
          </p:txBody>
        </p:sp>
      </p:grpSp>
      <p:grpSp>
        <p:nvGrpSpPr>
          <p:cNvPr id="56" name="Group 55"/>
          <p:cNvGrpSpPr/>
          <p:nvPr/>
        </p:nvGrpSpPr>
        <p:grpSpPr>
          <a:xfrm>
            <a:off x="-10154513" y="-483707"/>
            <a:ext cx="9595691" cy="7025951"/>
            <a:chOff x="99151" y="-167951"/>
            <a:chExt cx="9595691" cy="7025951"/>
          </a:xfrm>
        </p:grpSpPr>
        <p:sp>
          <p:nvSpPr>
            <p:cNvPr id="57" name="Rectangle 56"/>
            <p:cNvSpPr/>
            <p:nvPr/>
          </p:nvSpPr>
          <p:spPr>
            <a:xfrm>
              <a:off x="99151" y="-167951"/>
              <a:ext cx="9595691"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7722261" y="1959428"/>
              <a:ext cx="1962058" cy="3321698"/>
              <a:chOff x="7623111" y="1959428"/>
              <a:chExt cx="1949830" cy="3321698"/>
            </a:xfrm>
          </p:grpSpPr>
          <p:sp>
            <p:nvSpPr>
              <p:cNvPr id="59" name="Freeform 58"/>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rot="16200000">
                <a:off x="8329614" y="3041910"/>
                <a:ext cx="1905523" cy="581130"/>
              </a:xfrm>
              <a:prstGeom prst="rect">
                <a:avLst/>
              </a:prstGeom>
              <a:noFill/>
            </p:spPr>
            <p:txBody>
              <a:bodyPr wrap="square" rtlCol="0">
                <a:spAutoFit/>
              </a:bodyPr>
              <a:lstStyle/>
              <a:p>
                <a:r>
                  <a:rPr lang="en-US" sz="1600" b="1" dirty="0" smtClean="0">
                    <a:solidFill>
                      <a:schemeClr val="bg1"/>
                    </a:solidFill>
                  </a:rPr>
                  <a:t>Advantage And</a:t>
                </a:r>
              </a:p>
              <a:p>
                <a:r>
                  <a:rPr lang="en-US" sz="1600" b="1" dirty="0" smtClean="0">
                    <a:solidFill>
                      <a:schemeClr val="bg1"/>
                    </a:solidFill>
                  </a:rPr>
                  <a:t>Disadvantage</a:t>
                </a:r>
                <a:endParaRPr lang="en-US" sz="1600" b="1" dirty="0">
                  <a:solidFill>
                    <a:schemeClr val="bg1"/>
                  </a:solidFill>
                </a:endParaRPr>
              </a:p>
            </p:txBody>
          </p:sp>
        </p:grpSp>
      </p:grpSp>
      <p:grpSp>
        <p:nvGrpSpPr>
          <p:cNvPr id="6" name="Group 5"/>
          <p:cNvGrpSpPr/>
          <p:nvPr/>
        </p:nvGrpSpPr>
        <p:grpSpPr>
          <a:xfrm>
            <a:off x="-10575634" y="-269749"/>
            <a:ext cx="9538044" cy="7025951"/>
            <a:chOff x="-7770122" y="-327610"/>
            <a:chExt cx="9538044" cy="7025951"/>
          </a:xfrm>
        </p:grpSpPr>
        <p:sp>
          <p:nvSpPr>
            <p:cNvPr id="62" name="Rectangle 61"/>
            <p:cNvSpPr/>
            <p:nvPr/>
          </p:nvSpPr>
          <p:spPr>
            <a:xfrm>
              <a:off x="-7770122" y="-327610"/>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a:off x="-195296" y="139855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215902" y="2507483"/>
              <a:ext cx="2519266" cy="584775"/>
            </a:xfrm>
            <a:prstGeom prst="rect">
              <a:avLst/>
            </a:prstGeom>
            <a:noFill/>
          </p:spPr>
          <p:txBody>
            <a:bodyPr wrap="square" rtlCol="0">
              <a:spAutoFit/>
            </a:bodyPr>
            <a:lstStyle/>
            <a:p>
              <a:r>
                <a:rPr lang="en-US" sz="3200" b="1" dirty="0" smtClean="0">
                  <a:solidFill>
                    <a:schemeClr val="bg1"/>
                  </a:solidFill>
                </a:rPr>
                <a:t>Conclusion</a:t>
              </a:r>
              <a:endParaRPr lang="en-US" sz="3200" b="1" dirty="0">
                <a:solidFill>
                  <a:schemeClr val="bg1"/>
                </a:solidFill>
              </a:endParaRPr>
            </a:p>
          </p:txBody>
        </p:sp>
      </p:grpSp>
      <p:sp>
        <p:nvSpPr>
          <p:cNvPr id="4" name="Rectangle 3"/>
          <p:cNvSpPr/>
          <p:nvPr/>
        </p:nvSpPr>
        <p:spPr>
          <a:xfrm>
            <a:off x="3025422" y="2049854"/>
            <a:ext cx="6096000" cy="3024674"/>
          </a:xfrm>
          <a:prstGeom prst="rect">
            <a:avLst/>
          </a:prstGeom>
        </p:spPr>
        <p:txBody>
          <a:bodyPr>
            <a:spAutoFit/>
          </a:bodyPr>
          <a:lstStyle/>
          <a:p>
            <a:pPr algn="just">
              <a:lnSpc>
                <a:spcPct val="107000"/>
              </a:lnSpc>
              <a:spcBef>
                <a:spcPts val="1500"/>
              </a:spcBef>
              <a:spcAft>
                <a:spcPts val="15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following limitations were note during our research;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1500"/>
              </a:spcBef>
              <a:spcAft>
                <a:spcPts val="150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Difficult for communication in areas with poor coverage of GSM network and GPS communication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1500"/>
              </a:spcBef>
              <a:spcAft>
                <a:spcPts val="150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Change of car ownership would result in need to reprogram the system details.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1500"/>
              </a:spcBef>
              <a:spcAft>
                <a:spcPts val="150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Traffic jams can slow down the emergency responders.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8048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2772358" y="0"/>
            <a:ext cx="9628470" cy="7025951"/>
            <a:chOff x="0" y="-167951"/>
            <a:chExt cx="9628470" cy="7025951"/>
          </a:xfrm>
        </p:grpSpPr>
        <p:grpSp>
          <p:nvGrpSpPr>
            <p:cNvPr id="2" name="Group 1"/>
            <p:cNvGrpSpPr/>
            <p:nvPr/>
          </p:nvGrpSpPr>
          <p:grpSpPr>
            <a:xfrm>
              <a:off x="0" y="-167951"/>
              <a:ext cx="9535886" cy="7025951"/>
              <a:chOff x="0" y="-167951"/>
              <a:chExt cx="9535886" cy="7025951"/>
            </a:xfrm>
          </p:grpSpPr>
          <p:sp>
            <p:nvSpPr>
              <p:cNvPr id="7" name="Rectangle 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rot="16200000">
              <a:off x="8076450" y="3006080"/>
              <a:ext cx="2519266" cy="584775"/>
            </a:xfrm>
            <a:prstGeom prst="rect">
              <a:avLst/>
            </a:prstGeom>
            <a:noFill/>
          </p:spPr>
          <p:txBody>
            <a:bodyPr wrap="square" rtlCol="0">
              <a:spAutoFit/>
            </a:bodyPr>
            <a:lstStyle/>
            <a:p>
              <a:r>
                <a:rPr lang="en-US" sz="3200" b="1" dirty="0" smtClean="0">
                  <a:solidFill>
                    <a:schemeClr val="bg1"/>
                  </a:solidFill>
                </a:rPr>
                <a:t>Abstract</a:t>
              </a:r>
              <a:endParaRPr lang="en-US" sz="3200" b="1" dirty="0">
                <a:solidFill>
                  <a:schemeClr val="bg1"/>
                </a:solidFill>
              </a:endParaRPr>
            </a:p>
          </p:txBody>
        </p:sp>
      </p:grpSp>
      <p:grpSp>
        <p:nvGrpSpPr>
          <p:cNvPr id="8" name="Group 7"/>
          <p:cNvGrpSpPr/>
          <p:nvPr/>
        </p:nvGrpSpPr>
        <p:grpSpPr>
          <a:xfrm>
            <a:off x="2484683" y="56078"/>
            <a:ext cx="9535886" cy="7025951"/>
            <a:chOff x="-183182" y="-122958"/>
            <a:chExt cx="9535886" cy="7025951"/>
          </a:xfrm>
        </p:grpSpPr>
        <p:sp>
          <p:nvSpPr>
            <p:cNvPr id="9" name="Rectangle 8"/>
            <p:cNvSpPr/>
            <p:nvPr/>
          </p:nvSpPr>
          <p:spPr>
            <a:xfrm>
              <a:off x="-183182" y="-122958"/>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7322654" y="196151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6200000">
              <a:off x="7813501" y="3032833"/>
              <a:ext cx="2519266" cy="400110"/>
            </a:xfrm>
            <a:prstGeom prst="rect">
              <a:avLst/>
            </a:prstGeom>
            <a:noFill/>
          </p:spPr>
          <p:txBody>
            <a:bodyPr wrap="square" rtlCol="0">
              <a:spAutoFit/>
            </a:bodyPr>
            <a:lstStyle/>
            <a:p>
              <a:r>
                <a:rPr lang="en-US" sz="2000" b="1" dirty="0" smtClean="0">
                  <a:solidFill>
                    <a:schemeClr val="bg1"/>
                  </a:solidFill>
                </a:rPr>
                <a:t>Project objective</a:t>
              </a:r>
              <a:endParaRPr lang="en-US" sz="2000" b="1" dirty="0">
                <a:solidFill>
                  <a:schemeClr val="bg1"/>
                </a:solidFill>
              </a:endParaRPr>
            </a:p>
          </p:txBody>
        </p:sp>
      </p:grpSp>
      <p:grpSp>
        <p:nvGrpSpPr>
          <p:cNvPr id="22" name="Group 21"/>
          <p:cNvGrpSpPr/>
          <p:nvPr/>
        </p:nvGrpSpPr>
        <p:grpSpPr>
          <a:xfrm>
            <a:off x="2071158" y="-56078"/>
            <a:ext cx="9554185" cy="7025951"/>
            <a:chOff x="237565" y="-242169"/>
            <a:chExt cx="9554185" cy="7025951"/>
          </a:xfrm>
        </p:grpSpPr>
        <p:sp>
          <p:nvSpPr>
            <p:cNvPr id="23" name="Rectangle 22"/>
            <p:cNvSpPr/>
            <p:nvPr/>
          </p:nvSpPr>
          <p:spPr>
            <a:xfrm>
              <a:off x="237565" y="-242169"/>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7815937" y="1973619"/>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6200000">
              <a:off x="8239730" y="2823540"/>
              <a:ext cx="2519266" cy="584775"/>
            </a:xfrm>
            <a:prstGeom prst="rect">
              <a:avLst/>
            </a:prstGeom>
            <a:noFill/>
          </p:spPr>
          <p:txBody>
            <a:bodyPr wrap="square" rtlCol="0">
              <a:spAutoFit/>
            </a:bodyPr>
            <a:lstStyle/>
            <a:p>
              <a:r>
                <a:rPr lang="en-US" sz="3200" b="1" dirty="0" smtClean="0">
                  <a:solidFill>
                    <a:schemeClr val="bg1"/>
                  </a:solidFill>
                </a:rPr>
                <a:t>Scope</a:t>
              </a:r>
              <a:endParaRPr lang="en-US" sz="3200" b="1" dirty="0">
                <a:solidFill>
                  <a:schemeClr val="bg1"/>
                </a:solidFill>
              </a:endParaRPr>
            </a:p>
          </p:txBody>
        </p:sp>
      </p:grpSp>
      <p:grpSp>
        <p:nvGrpSpPr>
          <p:cNvPr id="26" name="Group 25"/>
          <p:cNvGrpSpPr/>
          <p:nvPr/>
        </p:nvGrpSpPr>
        <p:grpSpPr>
          <a:xfrm>
            <a:off x="1758839" y="28039"/>
            <a:ext cx="9592064" cy="7025951"/>
            <a:chOff x="0" y="-167951"/>
            <a:chExt cx="9592064" cy="7025951"/>
          </a:xfrm>
        </p:grpSpPr>
        <p:sp>
          <p:nvSpPr>
            <p:cNvPr id="27" name="Rectangle 2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8040044" y="3040893"/>
              <a:ext cx="2519266" cy="584775"/>
            </a:xfrm>
            <a:prstGeom prst="rect">
              <a:avLst/>
            </a:prstGeom>
            <a:noFill/>
          </p:spPr>
          <p:txBody>
            <a:bodyPr wrap="square" rtlCol="0">
              <a:spAutoFit/>
            </a:bodyPr>
            <a:lstStyle/>
            <a:p>
              <a:r>
                <a:rPr lang="en-US" sz="3200" b="1" dirty="0" smtClean="0">
                  <a:solidFill>
                    <a:schemeClr val="bg1"/>
                  </a:solidFill>
                </a:rPr>
                <a:t>Limitation</a:t>
              </a:r>
              <a:endParaRPr lang="en-US" sz="3200" b="1" dirty="0">
                <a:solidFill>
                  <a:schemeClr val="bg1"/>
                </a:solidFill>
              </a:endParaRPr>
            </a:p>
          </p:txBody>
        </p:sp>
      </p:grpSp>
      <p:grpSp>
        <p:nvGrpSpPr>
          <p:cNvPr id="35" name="Group 34"/>
          <p:cNvGrpSpPr/>
          <p:nvPr/>
        </p:nvGrpSpPr>
        <p:grpSpPr>
          <a:xfrm>
            <a:off x="1384935" y="28039"/>
            <a:ext cx="9535886" cy="7025951"/>
            <a:chOff x="0" y="-167951"/>
            <a:chExt cx="9535886" cy="7025951"/>
          </a:xfrm>
        </p:grpSpPr>
        <p:sp>
          <p:nvSpPr>
            <p:cNvPr id="36" name="Rectangle 35"/>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7623111" y="1959428"/>
              <a:ext cx="1912775" cy="3321698"/>
              <a:chOff x="7623111" y="1959428"/>
              <a:chExt cx="1912775" cy="3321698"/>
            </a:xfrm>
          </p:grpSpPr>
          <p:sp>
            <p:nvSpPr>
              <p:cNvPr id="38" name="Freeform 3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A7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7773976" y="3290041"/>
                <a:ext cx="2519266" cy="707886"/>
              </a:xfrm>
              <a:prstGeom prst="rect">
                <a:avLst/>
              </a:prstGeom>
              <a:noFill/>
            </p:spPr>
            <p:txBody>
              <a:bodyPr wrap="square" rtlCol="0">
                <a:spAutoFit/>
              </a:bodyPr>
              <a:lstStyle/>
              <a:p>
                <a:r>
                  <a:rPr lang="en-US" sz="2000" b="1" dirty="0" smtClean="0">
                    <a:solidFill>
                      <a:schemeClr val="bg1"/>
                    </a:solidFill>
                  </a:rPr>
                  <a:t>Comparison Between existing and proposed</a:t>
                </a:r>
                <a:endParaRPr lang="en-US" sz="2000" b="1" dirty="0">
                  <a:solidFill>
                    <a:schemeClr val="bg1"/>
                  </a:solidFill>
                </a:endParaRPr>
              </a:p>
            </p:txBody>
          </p:sp>
        </p:grpSp>
      </p:grpSp>
      <p:grpSp>
        <p:nvGrpSpPr>
          <p:cNvPr id="40" name="Group 39"/>
          <p:cNvGrpSpPr/>
          <p:nvPr/>
        </p:nvGrpSpPr>
        <p:grpSpPr>
          <a:xfrm>
            <a:off x="-8502164" y="-254113"/>
            <a:ext cx="9604549" cy="7025951"/>
            <a:chOff x="0" y="-167951"/>
            <a:chExt cx="9604549" cy="7025951"/>
          </a:xfrm>
        </p:grpSpPr>
        <p:sp>
          <p:nvSpPr>
            <p:cNvPr id="41" name="Rectangle 40"/>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6200000">
              <a:off x="8052529" y="2922696"/>
              <a:ext cx="2519266" cy="584775"/>
            </a:xfrm>
            <a:prstGeom prst="rect">
              <a:avLst/>
            </a:prstGeom>
            <a:noFill/>
          </p:spPr>
          <p:txBody>
            <a:bodyPr wrap="square" rtlCol="0">
              <a:spAutoFit/>
            </a:bodyPr>
            <a:lstStyle/>
            <a:p>
              <a:r>
                <a:rPr lang="en-US" sz="3200" b="1" dirty="0" smtClean="0">
                  <a:solidFill>
                    <a:schemeClr val="bg1"/>
                  </a:solidFill>
                </a:rPr>
                <a:t>Diagram</a:t>
              </a:r>
              <a:endParaRPr lang="en-US" sz="3200" b="1" dirty="0">
                <a:solidFill>
                  <a:schemeClr val="bg1"/>
                </a:solidFill>
              </a:endParaRPr>
            </a:p>
          </p:txBody>
        </p:sp>
      </p:grpSp>
      <p:grpSp>
        <p:nvGrpSpPr>
          <p:cNvPr id="44" name="Group 43"/>
          <p:cNvGrpSpPr/>
          <p:nvPr/>
        </p:nvGrpSpPr>
        <p:grpSpPr>
          <a:xfrm>
            <a:off x="-8807404" y="-349470"/>
            <a:ext cx="9535886" cy="7025951"/>
            <a:chOff x="0" y="-167951"/>
            <a:chExt cx="9535886" cy="7025951"/>
          </a:xfrm>
        </p:grpSpPr>
        <p:sp>
          <p:nvSpPr>
            <p:cNvPr id="45" name="Rectangle 44"/>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rot="16200000">
              <a:off x="7555229" y="3260695"/>
              <a:ext cx="3125756" cy="523220"/>
            </a:xfrm>
            <a:prstGeom prst="rect">
              <a:avLst/>
            </a:prstGeom>
            <a:noFill/>
          </p:spPr>
          <p:txBody>
            <a:bodyPr wrap="square" rtlCol="0">
              <a:spAutoFit/>
            </a:bodyPr>
            <a:lstStyle/>
            <a:p>
              <a:r>
                <a:rPr lang="en-US" sz="2800" b="1" dirty="0" smtClean="0">
                  <a:solidFill>
                    <a:schemeClr val="bg1"/>
                  </a:solidFill>
                </a:rPr>
                <a:t>Implementation</a:t>
              </a:r>
              <a:endParaRPr lang="en-US" sz="2800" b="1" dirty="0">
                <a:solidFill>
                  <a:schemeClr val="bg1"/>
                </a:solidFill>
              </a:endParaRPr>
            </a:p>
          </p:txBody>
        </p:sp>
      </p:grpSp>
      <p:grpSp>
        <p:nvGrpSpPr>
          <p:cNvPr id="48" name="Group 47"/>
          <p:cNvGrpSpPr/>
          <p:nvPr/>
        </p:nvGrpSpPr>
        <p:grpSpPr>
          <a:xfrm>
            <a:off x="-9302429" y="-320323"/>
            <a:ext cx="9618173" cy="7025951"/>
            <a:chOff x="99152" y="-79816"/>
            <a:chExt cx="9618173" cy="7025951"/>
          </a:xfrm>
        </p:grpSpPr>
        <p:sp>
          <p:nvSpPr>
            <p:cNvPr id="49" name="Rectangle 48"/>
            <p:cNvSpPr/>
            <p:nvPr/>
          </p:nvSpPr>
          <p:spPr>
            <a:xfrm>
              <a:off x="99152" y="-79816"/>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p:nvSpPr>
          <p:spPr>
            <a:xfrm>
              <a:off x="7722263" y="2047563"/>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rot="16200000">
              <a:off x="8165305" y="2935319"/>
              <a:ext cx="2519266" cy="584775"/>
            </a:xfrm>
            <a:prstGeom prst="rect">
              <a:avLst/>
            </a:prstGeom>
            <a:noFill/>
          </p:spPr>
          <p:txBody>
            <a:bodyPr wrap="square" rtlCol="0">
              <a:spAutoFit/>
            </a:bodyPr>
            <a:lstStyle/>
            <a:p>
              <a:r>
                <a:rPr lang="en-US" sz="3200" b="1" dirty="0" smtClean="0">
                  <a:solidFill>
                    <a:schemeClr val="bg1"/>
                  </a:solidFill>
                </a:rPr>
                <a:t>Testing</a:t>
              </a:r>
              <a:endParaRPr lang="en-US" sz="3200" b="1" dirty="0">
                <a:solidFill>
                  <a:schemeClr val="bg1"/>
                </a:solidFill>
              </a:endParaRPr>
            </a:p>
          </p:txBody>
        </p:sp>
      </p:grpSp>
      <p:grpSp>
        <p:nvGrpSpPr>
          <p:cNvPr id="52" name="Group 51"/>
          <p:cNvGrpSpPr/>
          <p:nvPr/>
        </p:nvGrpSpPr>
        <p:grpSpPr>
          <a:xfrm>
            <a:off x="-9646863" y="-437647"/>
            <a:ext cx="9738903" cy="7025951"/>
            <a:chOff x="88787" y="-268223"/>
            <a:chExt cx="9738903" cy="7025951"/>
          </a:xfrm>
        </p:grpSpPr>
        <p:sp>
          <p:nvSpPr>
            <p:cNvPr id="53" name="Rectangle 52"/>
            <p:cNvSpPr/>
            <p:nvPr/>
          </p:nvSpPr>
          <p:spPr>
            <a:xfrm>
              <a:off x="88787" y="-268223"/>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rot="16200000">
              <a:off x="8067611" y="2888482"/>
              <a:ext cx="2873828" cy="646331"/>
            </a:xfrm>
            <a:prstGeom prst="rect">
              <a:avLst/>
            </a:prstGeom>
            <a:noFill/>
          </p:spPr>
          <p:txBody>
            <a:bodyPr wrap="square" rtlCol="0">
              <a:spAutoFit/>
            </a:bodyPr>
            <a:lstStyle/>
            <a:p>
              <a:r>
                <a:rPr lang="en-US" b="1" dirty="0" smtClean="0">
                  <a:solidFill>
                    <a:schemeClr val="bg1"/>
                  </a:solidFill>
                </a:rPr>
                <a:t>Hardware and Software</a:t>
              </a:r>
            </a:p>
            <a:p>
              <a:endParaRPr lang="en-US" dirty="0"/>
            </a:p>
          </p:txBody>
        </p:sp>
      </p:grpSp>
      <p:grpSp>
        <p:nvGrpSpPr>
          <p:cNvPr id="56" name="Group 55"/>
          <p:cNvGrpSpPr/>
          <p:nvPr/>
        </p:nvGrpSpPr>
        <p:grpSpPr>
          <a:xfrm>
            <a:off x="-10075491" y="-483707"/>
            <a:ext cx="9595691" cy="7025951"/>
            <a:chOff x="99151" y="-167951"/>
            <a:chExt cx="9595691" cy="7025951"/>
          </a:xfrm>
        </p:grpSpPr>
        <p:sp>
          <p:nvSpPr>
            <p:cNvPr id="57" name="Rectangle 56"/>
            <p:cNvSpPr/>
            <p:nvPr/>
          </p:nvSpPr>
          <p:spPr>
            <a:xfrm>
              <a:off x="99151" y="-167951"/>
              <a:ext cx="9595691"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7722261" y="1959428"/>
              <a:ext cx="1962058" cy="3321698"/>
              <a:chOff x="7623111" y="1959428"/>
              <a:chExt cx="1949830" cy="3321698"/>
            </a:xfrm>
          </p:grpSpPr>
          <p:sp>
            <p:nvSpPr>
              <p:cNvPr id="59" name="Freeform 58"/>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rot="16200000">
                <a:off x="8329614" y="3041910"/>
                <a:ext cx="1905523" cy="581130"/>
              </a:xfrm>
              <a:prstGeom prst="rect">
                <a:avLst/>
              </a:prstGeom>
              <a:noFill/>
            </p:spPr>
            <p:txBody>
              <a:bodyPr wrap="square" rtlCol="0">
                <a:spAutoFit/>
              </a:bodyPr>
              <a:lstStyle/>
              <a:p>
                <a:r>
                  <a:rPr lang="en-US" sz="1600" b="1" dirty="0" smtClean="0">
                    <a:solidFill>
                      <a:schemeClr val="bg1"/>
                    </a:solidFill>
                  </a:rPr>
                  <a:t>Advantage And</a:t>
                </a:r>
              </a:p>
              <a:p>
                <a:r>
                  <a:rPr lang="en-US" sz="1600" b="1" dirty="0" smtClean="0">
                    <a:solidFill>
                      <a:schemeClr val="bg1"/>
                    </a:solidFill>
                  </a:rPr>
                  <a:t>Disadvantage</a:t>
                </a:r>
                <a:endParaRPr lang="en-US" sz="1600" b="1" dirty="0">
                  <a:solidFill>
                    <a:schemeClr val="bg1"/>
                  </a:solidFill>
                </a:endParaRPr>
              </a:p>
            </p:txBody>
          </p:sp>
        </p:grpSp>
      </p:grpSp>
      <p:grpSp>
        <p:nvGrpSpPr>
          <p:cNvPr id="6" name="Group 5"/>
          <p:cNvGrpSpPr/>
          <p:nvPr/>
        </p:nvGrpSpPr>
        <p:grpSpPr>
          <a:xfrm>
            <a:off x="-10496612" y="-269749"/>
            <a:ext cx="9538044" cy="7025951"/>
            <a:chOff x="-7770122" y="-327610"/>
            <a:chExt cx="9538044" cy="7025951"/>
          </a:xfrm>
        </p:grpSpPr>
        <p:sp>
          <p:nvSpPr>
            <p:cNvPr id="62" name="Rectangle 61"/>
            <p:cNvSpPr/>
            <p:nvPr/>
          </p:nvSpPr>
          <p:spPr>
            <a:xfrm>
              <a:off x="-7770122" y="-327610"/>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a:off x="-195296" y="139855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215902" y="2507483"/>
              <a:ext cx="2519266" cy="584775"/>
            </a:xfrm>
            <a:prstGeom prst="rect">
              <a:avLst/>
            </a:prstGeom>
            <a:noFill/>
          </p:spPr>
          <p:txBody>
            <a:bodyPr wrap="square" rtlCol="0">
              <a:spAutoFit/>
            </a:bodyPr>
            <a:lstStyle/>
            <a:p>
              <a:r>
                <a:rPr lang="en-US" sz="3200" b="1" dirty="0" smtClean="0">
                  <a:solidFill>
                    <a:schemeClr val="bg1"/>
                  </a:solidFill>
                </a:rPr>
                <a:t>Conclusion</a:t>
              </a:r>
              <a:endParaRPr lang="en-US" sz="3200" b="1" dirty="0">
                <a:solidFill>
                  <a:schemeClr val="bg1"/>
                </a:solidFill>
              </a:endParaRPr>
            </a:p>
          </p:txBody>
        </p:sp>
      </p:grpSp>
      <p:sp>
        <p:nvSpPr>
          <p:cNvPr id="4" name="Rectangle 3"/>
          <p:cNvSpPr/>
          <p:nvPr/>
        </p:nvSpPr>
        <p:spPr>
          <a:xfrm>
            <a:off x="1991763" y="1150343"/>
            <a:ext cx="6096000" cy="4033412"/>
          </a:xfrm>
          <a:prstGeom prst="rect">
            <a:avLst/>
          </a:prstGeom>
        </p:spPr>
        <p:txBody>
          <a:bodyPr>
            <a:spAutoFit/>
          </a:bodyPr>
          <a:lstStyle/>
          <a:p>
            <a:pPr algn="just">
              <a:lnSpc>
                <a:spcPct val="107000"/>
              </a:lnSpc>
              <a:spcBef>
                <a:spcPts val="1500"/>
              </a:spcBef>
              <a:spcAft>
                <a:spcPts val="1500"/>
              </a:spcAft>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avoid the false alarm we have one manual switch in the vehicle itself which must be pressed within 10 second of false accident detection and hence avoiding any false intimation. We are using front bumper sensor, position encoder along with the accelerometer sensor in order to increase the accuracy of accident </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detection. </a:t>
            </a:r>
          </a:p>
          <a:p>
            <a:pPr algn="just">
              <a:lnSpc>
                <a:spcPct val="107000"/>
              </a:lnSpc>
              <a:spcBef>
                <a:spcPts val="1500"/>
              </a:spcBef>
              <a:spcAft>
                <a:spcPts val="1500"/>
              </a:spcAft>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Position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encoder is used for calculating the speed of </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vehicle.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accelerometer sensor as usual tells the microcontroller if there is sudden change in the acceleration. Now a day’s every android phone have inbuilt GPS, GSM modules which we are using in order to get the accident spot location and to send the SMS.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6221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2693337" y="-252068"/>
            <a:ext cx="9628470" cy="7025951"/>
            <a:chOff x="0" y="-167951"/>
            <a:chExt cx="9628470" cy="7025951"/>
          </a:xfrm>
        </p:grpSpPr>
        <p:grpSp>
          <p:nvGrpSpPr>
            <p:cNvPr id="2" name="Group 1"/>
            <p:cNvGrpSpPr/>
            <p:nvPr/>
          </p:nvGrpSpPr>
          <p:grpSpPr>
            <a:xfrm>
              <a:off x="0" y="-167951"/>
              <a:ext cx="9535886" cy="7025951"/>
              <a:chOff x="0" y="-167951"/>
              <a:chExt cx="9535886" cy="7025951"/>
            </a:xfrm>
          </p:grpSpPr>
          <p:sp>
            <p:nvSpPr>
              <p:cNvPr id="7" name="Rectangle 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rot="16200000">
              <a:off x="8076450" y="3006080"/>
              <a:ext cx="2519266" cy="584775"/>
            </a:xfrm>
            <a:prstGeom prst="rect">
              <a:avLst/>
            </a:prstGeom>
            <a:noFill/>
          </p:spPr>
          <p:txBody>
            <a:bodyPr wrap="square" rtlCol="0">
              <a:spAutoFit/>
            </a:bodyPr>
            <a:lstStyle/>
            <a:p>
              <a:r>
                <a:rPr lang="en-US" sz="3200" b="1" dirty="0" smtClean="0">
                  <a:solidFill>
                    <a:schemeClr val="bg1"/>
                  </a:solidFill>
                </a:rPr>
                <a:t>Abstract</a:t>
              </a:r>
              <a:endParaRPr lang="en-US" sz="3200" b="1" dirty="0">
                <a:solidFill>
                  <a:schemeClr val="bg1"/>
                </a:solidFill>
              </a:endParaRPr>
            </a:p>
          </p:txBody>
        </p:sp>
      </p:grpSp>
      <p:grpSp>
        <p:nvGrpSpPr>
          <p:cNvPr id="8" name="Group 7"/>
          <p:cNvGrpSpPr/>
          <p:nvPr/>
        </p:nvGrpSpPr>
        <p:grpSpPr>
          <a:xfrm>
            <a:off x="2405662" y="-195990"/>
            <a:ext cx="9535886" cy="7025951"/>
            <a:chOff x="-183182" y="-122958"/>
            <a:chExt cx="9535886" cy="7025951"/>
          </a:xfrm>
        </p:grpSpPr>
        <p:sp>
          <p:nvSpPr>
            <p:cNvPr id="9" name="Rectangle 8"/>
            <p:cNvSpPr/>
            <p:nvPr/>
          </p:nvSpPr>
          <p:spPr>
            <a:xfrm>
              <a:off x="-183182" y="-122958"/>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7322654" y="196151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6200000">
              <a:off x="7813501" y="3032833"/>
              <a:ext cx="2519266" cy="400110"/>
            </a:xfrm>
            <a:prstGeom prst="rect">
              <a:avLst/>
            </a:prstGeom>
            <a:noFill/>
          </p:spPr>
          <p:txBody>
            <a:bodyPr wrap="square" rtlCol="0">
              <a:spAutoFit/>
            </a:bodyPr>
            <a:lstStyle/>
            <a:p>
              <a:r>
                <a:rPr lang="en-US" sz="2000" b="1" dirty="0" smtClean="0">
                  <a:solidFill>
                    <a:schemeClr val="bg1"/>
                  </a:solidFill>
                </a:rPr>
                <a:t>Project objective</a:t>
              </a:r>
              <a:endParaRPr lang="en-US" sz="2000" b="1" dirty="0">
                <a:solidFill>
                  <a:schemeClr val="bg1"/>
                </a:solidFill>
              </a:endParaRPr>
            </a:p>
          </p:txBody>
        </p:sp>
      </p:grpSp>
      <p:grpSp>
        <p:nvGrpSpPr>
          <p:cNvPr id="22" name="Group 21"/>
          <p:cNvGrpSpPr/>
          <p:nvPr/>
        </p:nvGrpSpPr>
        <p:grpSpPr>
          <a:xfrm>
            <a:off x="1992137" y="-308146"/>
            <a:ext cx="9554185" cy="7025951"/>
            <a:chOff x="237565" y="-242169"/>
            <a:chExt cx="9554185" cy="7025951"/>
          </a:xfrm>
        </p:grpSpPr>
        <p:sp>
          <p:nvSpPr>
            <p:cNvPr id="23" name="Rectangle 22"/>
            <p:cNvSpPr/>
            <p:nvPr/>
          </p:nvSpPr>
          <p:spPr>
            <a:xfrm>
              <a:off x="237565" y="-242169"/>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7815937" y="1973619"/>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6200000">
              <a:off x="8239730" y="2823540"/>
              <a:ext cx="2519266" cy="584775"/>
            </a:xfrm>
            <a:prstGeom prst="rect">
              <a:avLst/>
            </a:prstGeom>
            <a:noFill/>
          </p:spPr>
          <p:txBody>
            <a:bodyPr wrap="square" rtlCol="0">
              <a:spAutoFit/>
            </a:bodyPr>
            <a:lstStyle/>
            <a:p>
              <a:r>
                <a:rPr lang="en-US" sz="3200" b="1" dirty="0" smtClean="0">
                  <a:solidFill>
                    <a:schemeClr val="bg1"/>
                  </a:solidFill>
                </a:rPr>
                <a:t>Scope</a:t>
              </a:r>
              <a:endParaRPr lang="en-US" sz="3200" b="1" dirty="0">
                <a:solidFill>
                  <a:schemeClr val="bg1"/>
                </a:solidFill>
              </a:endParaRPr>
            </a:p>
          </p:txBody>
        </p:sp>
      </p:grpSp>
      <p:grpSp>
        <p:nvGrpSpPr>
          <p:cNvPr id="26" name="Group 25"/>
          <p:cNvGrpSpPr/>
          <p:nvPr/>
        </p:nvGrpSpPr>
        <p:grpSpPr>
          <a:xfrm>
            <a:off x="1679818" y="-224029"/>
            <a:ext cx="9592064" cy="7025951"/>
            <a:chOff x="0" y="-167951"/>
            <a:chExt cx="9592064" cy="7025951"/>
          </a:xfrm>
        </p:grpSpPr>
        <p:sp>
          <p:nvSpPr>
            <p:cNvPr id="27" name="Rectangle 2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8040044" y="3040893"/>
              <a:ext cx="2519266" cy="584775"/>
            </a:xfrm>
            <a:prstGeom prst="rect">
              <a:avLst/>
            </a:prstGeom>
            <a:noFill/>
          </p:spPr>
          <p:txBody>
            <a:bodyPr wrap="square" rtlCol="0">
              <a:spAutoFit/>
            </a:bodyPr>
            <a:lstStyle/>
            <a:p>
              <a:r>
                <a:rPr lang="en-US" sz="3200" b="1" dirty="0" smtClean="0">
                  <a:solidFill>
                    <a:schemeClr val="bg1"/>
                  </a:solidFill>
                </a:rPr>
                <a:t>Limitation</a:t>
              </a:r>
              <a:endParaRPr lang="en-US" sz="3200" b="1" dirty="0">
                <a:solidFill>
                  <a:schemeClr val="bg1"/>
                </a:solidFill>
              </a:endParaRPr>
            </a:p>
          </p:txBody>
        </p:sp>
      </p:grpSp>
      <p:grpSp>
        <p:nvGrpSpPr>
          <p:cNvPr id="35" name="Group 34"/>
          <p:cNvGrpSpPr/>
          <p:nvPr/>
        </p:nvGrpSpPr>
        <p:grpSpPr>
          <a:xfrm>
            <a:off x="1305914" y="-224029"/>
            <a:ext cx="9617037" cy="7025951"/>
            <a:chOff x="0" y="-167951"/>
            <a:chExt cx="9617037" cy="7025951"/>
          </a:xfrm>
        </p:grpSpPr>
        <p:sp>
          <p:nvSpPr>
            <p:cNvPr id="36" name="Rectangle 35"/>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7623111" y="1959428"/>
              <a:ext cx="1993926" cy="3321698"/>
              <a:chOff x="7623111" y="1959428"/>
              <a:chExt cx="1993926" cy="3321698"/>
            </a:xfrm>
          </p:grpSpPr>
          <p:sp>
            <p:nvSpPr>
              <p:cNvPr id="38" name="Freeform 3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A7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8034239" y="3563329"/>
                <a:ext cx="2519266" cy="646331"/>
              </a:xfrm>
              <a:prstGeom prst="rect">
                <a:avLst/>
              </a:prstGeom>
              <a:noFill/>
            </p:spPr>
            <p:txBody>
              <a:bodyPr wrap="square" rtlCol="0">
                <a:spAutoFit/>
              </a:bodyPr>
              <a:lstStyle/>
              <a:p>
                <a:r>
                  <a:rPr lang="en-US" b="1" dirty="0" smtClean="0">
                    <a:solidFill>
                      <a:schemeClr val="bg1"/>
                    </a:solidFill>
                  </a:rPr>
                  <a:t>Comparison existing and proposed</a:t>
                </a:r>
                <a:endParaRPr lang="en-US" b="1" dirty="0">
                  <a:solidFill>
                    <a:schemeClr val="bg1"/>
                  </a:solidFill>
                </a:endParaRPr>
              </a:p>
            </p:txBody>
          </p:sp>
        </p:grpSp>
      </p:grpSp>
      <p:grpSp>
        <p:nvGrpSpPr>
          <p:cNvPr id="40" name="Group 39"/>
          <p:cNvGrpSpPr/>
          <p:nvPr/>
        </p:nvGrpSpPr>
        <p:grpSpPr>
          <a:xfrm>
            <a:off x="855636" y="-167951"/>
            <a:ext cx="9604549" cy="7025951"/>
            <a:chOff x="0" y="-167951"/>
            <a:chExt cx="9604549" cy="7025951"/>
          </a:xfrm>
        </p:grpSpPr>
        <p:sp>
          <p:nvSpPr>
            <p:cNvPr id="41" name="Rectangle 40"/>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6200000">
              <a:off x="8052529" y="2922696"/>
              <a:ext cx="2519266" cy="584775"/>
            </a:xfrm>
            <a:prstGeom prst="rect">
              <a:avLst/>
            </a:prstGeom>
            <a:noFill/>
          </p:spPr>
          <p:txBody>
            <a:bodyPr wrap="square" rtlCol="0">
              <a:spAutoFit/>
            </a:bodyPr>
            <a:lstStyle/>
            <a:p>
              <a:r>
                <a:rPr lang="en-US" sz="3200" b="1" dirty="0" smtClean="0">
                  <a:solidFill>
                    <a:schemeClr val="bg1"/>
                  </a:solidFill>
                </a:rPr>
                <a:t>Diagram</a:t>
              </a:r>
              <a:endParaRPr lang="en-US" sz="3200" b="1" dirty="0">
                <a:solidFill>
                  <a:schemeClr val="bg1"/>
                </a:solidFill>
              </a:endParaRPr>
            </a:p>
          </p:txBody>
        </p:sp>
      </p:grpSp>
      <p:grpSp>
        <p:nvGrpSpPr>
          <p:cNvPr id="44" name="Group 43"/>
          <p:cNvGrpSpPr/>
          <p:nvPr/>
        </p:nvGrpSpPr>
        <p:grpSpPr>
          <a:xfrm>
            <a:off x="-7133240" y="-399199"/>
            <a:ext cx="9535886" cy="7025951"/>
            <a:chOff x="0" y="-167951"/>
            <a:chExt cx="9535886" cy="7025951"/>
          </a:xfrm>
        </p:grpSpPr>
        <p:sp>
          <p:nvSpPr>
            <p:cNvPr id="45" name="Rectangle 44"/>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rot="16200000">
              <a:off x="7555229" y="3260695"/>
              <a:ext cx="3125756" cy="523220"/>
            </a:xfrm>
            <a:prstGeom prst="rect">
              <a:avLst/>
            </a:prstGeom>
            <a:noFill/>
          </p:spPr>
          <p:txBody>
            <a:bodyPr wrap="square" rtlCol="0">
              <a:spAutoFit/>
            </a:bodyPr>
            <a:lstStyle/>
            <a:p>
              <a:r>
                <a:rPr lang="en-US" sz="2800" b="1" dirty="0" smtClean="0">
                  <a:solidFill>
                    <a:schemeClr val="bg1"/>
                  </a:solidFill>
                </a:rPr>
                <a:t>Implementation</a:t>
              </a:r>
              <a:endParaRPr lang="en-US" sz="2800" b="1" dirty="0">
                <a:solidFill>
                  <a:schemeClr val="bg1"/>
                </a:solidFill>
              </a:endParaRPr>
            </a:p>
          </p:txBody>
        </p:sp>
      </p:grpSp>
      <p:grpSp>
        <p:nvGrpSpPr>
          <p:cNvPr id="48" name="Group 47"/>
          <p:cNvGrpSpPr/>
          <p:nvPr/>
        </p:nvGrpSpPr>
        <p:grpSpPr>
          <a:xfrm>
            <a:off x="-7741082" y="-338054"/>
            <a:ext cx="9618173" cy="7025951"/>
            <a:chOff x="99152" y="-79816"/>
            <a:chExt cx="9618173" cy="7025951"/>
          </a:xfrm>
        </p:grpSpPr>
        <p:sp>
          <p:nvSpPr>
            <p:cNvPr id="49" name="Rectangle 48"/>
            <p:cNvSpPr/>
            <p:nvPr/>
          </p:nvSpPr>
          <p:spPr>
            <a:xfrm>
              <a:off x="99152" y="-79816"/>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p:nvSpPr>
          <p:spPr>
            <a:xfrm>
              <a:off x="7722263" y="2047563"/>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rot="16200000">
              <a:off x="8165305" y="2935319"/>
              <a:ext cx="2519266" cy="584775"/>
            </a:xfrm>
            <a:prstGeom prst="rect">
              <a:avLst/>
            </a:prstGeom>
            <a:noFill/>
          </p:spPr>
          <p:txBody>
            <a:bodyPr wrap="square" rtlCol="0">
              <a:spAutoFit/>
            </a:bodyPr>
            <a:lstStyle/>
            <a:p>
              <a:r>
                <a:rPr lang="en-US" sz="3200" b="1" dirty="0" smtClean="0">
                  <a:solidFill>
                    <a:schemeClr val="bg1"/>
                  </a:solidFill>
                </a:rPr>
                <a:t>Testing</a:t>
              </a:r>
              <a:endParaRPr lang="en-US" sz="3200" b="1" dirty="0">
                <a:solidFill>
                  <a:schemeClr val="bg1"/>
                </a:solidFill>
              </a:endParaRPr>
            </a:p>
          </p:txBody>
        </p:sp>
      </p:grpSp>
      <p:grpSp>
        <p:nvGrpSpPr>
          <p:cNvPr id="52" name="Group 51"/>
          <p:cNvGrpSpPr/>
          <p:nvPr/>
        </p:nvGrpSpPr>
        <p:grpSpPr>
          <a:xfrm>
            <a:off x="-8173983" y="-366093"/>
            <a:ext cx="9738903" cy="7025951"/>
            <a:chOff x="88787" y="-268223"/>
            <a:chExt cx="9738903" cy="7025951"/>
          </a:xfrm>
        </p:grpSpPr>
        <p:sp>
          <p:nvSpPr>
            <p:cNvPr id="53" name="Rectangle 52"/>
            <p:cNvSpPr/>
            <p:nvPr/>
          </p:nvSpPr>
          <p:spPr>
            <a:xfrm>
              <a:off x="88787" y="-268223"/>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rot="16200000">
              <a:off x="8067611" y="2888482"/>
              <a:ext cx="2873828" cy="646331"/>
            </a:xfrm>
            <a:prstGeom prst="rect">
              <a:avLst/>
            </a:prstGeom>
            <a:noFill/>
          </p:spPr>
          <p:txBody>
            <a:bodyPr wrap="square" rtlCol="0">
              <a:spAutoFit/>
            </a:bodyPr>
            <a:lstStyle/>
            <a:p>
              <a:r>
                <a:rPr lang="en-US" b="1" dirty="0" smtClean="0">
                  <a:solidFill>
                    <a:schemeClr val="bg1"/>
                  </a:solidFill>
                </a:rPr>
                <a:t>Hardware and Software</a:t>
              </a:r>
            </a:p>
            <a:p>
              <a:endParaRPr lang="en-US" dirty="0"/>
            </a:p>
          </p:txBody>
        </p:sp>
      </p:grpSp>
      <p:grpSp>
        <p:nvGrpSpPr>
          <p:cNvPr id="56" name="Group 55"/>
          <p:cNvGrpSpPr/>
          <p:nvPr/>
        </p:nvGrpSpPr>
        <p:grpSpPr>
          <a:xfrm>
            <a:off x="-8946818" y="-340344"/>
            <a:ext cx="9595691" cy="7025951"/>
            <a:chOff x="99151" y="-167951"/>
            <a:chExt cx="9595691" cy="7025951"/>
          </a:xfrm>
        </p:grpSpPr>
        <p:sp>
          <p:nvSpPr>
            <p:cNvPr id="57" name="Rectangle 56"/>
            <p:cNvSpPr/>
            <p:nvPr/>
          </p:nvSpPr>
          <p:spPr>
            <a:xfrm>
              <a:off x="99151" y="-167951"/>
              <a:ext cx="9595691"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7722261" y="1959428"/>
              <a:ext cx="1962058" cy="3321698"/>
              <a:chOff x="7623111" y="1959428"/>
              <a:chExt cx="1949830" cy="3321698"/>
            </a:xfrm>
          </p:grpSpPr>
          <p:sp>
            <p:nvSpPr>
              <p:cNvPr id="59" name="Freeform 58"/>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rot="16200000">
                <a:off x="8329614" y="3041910"/>
                <a:ext cx="1905523" cy="581130"/>
              </a:xfrm>
              <a:prstGeom prst="rect">
                <a:avLst/>
              </a:prstGeom>
              <a:noFill/>
            </p:spPr>
            <p:txBody>
              <a:bodyPr wrap="square" rtlCol="0">
                <a:spAutoFit/>
              </a:bodyPr>
              <a:lstStyle/>
              <a:p>
                <a:r>
                  <a:rPr lang="en-US" sz="1600" b="1" dirty="0" smtClean="0">
                    <a:solidFill>
                      <a:schemeClr val="bg1"/>
                    </a:solidFill>
                  </a:rPr>
                  <a:t>Advantage And</a:t>
                </a:r>
              </a:p>
              <a:p>
                <a:r>
                  <a:rPr lang="en-US" sz="1600" b="1" dirty="0" smtClean="0">
                    <a:solidFill>
                      <a:schemeClr val="bg1"/>
                    </a:solidFill>
                  </a:rPr>
                  <a:t>Disadvantage</a:t>
                </a:r>
                <a:endParaRPr lang="en-US" sz="1600" b="1" dirty="0">
                  <a:solidFill>
                    <a:schemeClr val="bg1"/>
                  </a:solidFill>
                </a:endParaRPr>
              </a:p>
            </p:txBody>
          </p:sp>
        </p:grpSp>
      </p:grpSp>
      <p:grpSp>
        <p:nvGrpSpPr>
          <p:cNvPr id="6" name="Group 5"/>
          <p:cNvGrpSpPr/>
          <p:nvPr/>
        </p:nvGrpSpPr>
        <p:grpSpPr>
          <a:xfrm>
            <a:off x="-9338464" y="-240128"/>
            <a:ext cx="9538044" cy="7025951"/>
            <a:chOff x="-7770122" y="-327610"/>
            <a:chExt cx="9538044" cy="7025951"/>
          </a:xfrm>
        </p:grpSpPr>
        <p:sp>
          <p:nvSpPr>
            <p:cNvPr id="62" name="Rectangle 61"/>
            <p:cNvSpPr/>
            <p:nvPr/>
          </p:nvSpPr>
          <p:spPr>
            <a:xfrm>
              <a:off x="-7770122" y="-327610"/>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a:off x="-195296" y="139855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215902" y="2507483"/>
              <a:ext cx="2519266" cy="584775"/>
            </a:xfrm>
            <a:prstGeom prst="rect">
              <a:avLst/>
            </a:prstGeom>
            <a:noFill/>
          </p:spPr>
          <p:txBody>
            <a:bodyPr wrap="square" rtlCol="0">
              <a:spAutoFit/>
            </a:bodyPr>
            <a:lstStyle/>
            <a:p>
              <a:r>
                <a:rPr lang="en-US" sz="3200" b="1" dirty="0" smtClean="0">
                  <a:solidFill>
                    <a:schemeClr val="bg1"/>
                  </a:solidFill>
                </a:rPr>
                <a:t>Conclusion</a:t>
              </a:r>
              <a:endParaRPr lang="en-US" sz="3200" b="1" dirty="0">
                <a:solidFill>
                  <a:schemeClr val="bg1"/>
                </a:solidFill>
              </a:endParaRPr>
            </a:p>
          </p:txBody>
        </p:sp>
      </p:grpSp>
      <p:pic>
        <p:nvPicPr>
          <p:cNvPr id="4" name="Picture 3"/>
          <p:cNvPicPr>
            <a:picLocks noChangeAspect="1"/>
          </p:cNvPicPr>
          <p:nvPr/>
        </p:nvPicPr>
        <p:blipFill>
          <a:blip r:embed="rId2"/>
          <a:stretch>
            <a:fillRect/>
          </a:stretch>
        </p:blipFill>
        <p:spPr>
          <a:xfrm>
            <a:off x="2933612" y="658425"/>
            <a:ext cx="4784049" cy="5373198"/>
          </a:xfrm>
          <a:prstGeom prst="rect">
            <a:avLst/>
          </a:prstGeom>
        </p:spPr>
      </p:pic>
    </p:spTree>
    <p:extLst>
      <p:ext uri="{BB962C8B-B14F-4D97-AF65-F5344CB8AC3E}">
        <p14:creationId xmlns:p14="http://schemas.microsoft.com/office/powerpoint/2010/main" val="1421012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2715914" y="-133191"/>
            <a:ext cx="9628470" cy="7025951"/>
            <a:chOff x="0" y="-167951"/>
            <a:chExt cx="9628470" cy="7025951"/>
          </a:xfrm>
        </p:grpSpPr>
        <p:grpSp>
          <p:nvGrpSpPr>
            <p:cNvPr id="2" name="Group 1"/>
            <p:cNvGrpSpPr/>
            <p:nvPr/>
          </p:nvGrpSpPr>
          <p:grpSpPr>
            <a:xfrm>
              <a:off x="0" y="-167951"/>
              <a:ext cx="9535886" cy="7025951"/>
              <a:chOff x="0" y="-167951"/>
              <a:chExt cx="9535886" cy="7025951"/>
            </a:xfrm>
          </p:grpSpPr>
          <p:sp>
            <p:nvSpPr>
              <p:cNvPr id="7" name="Rectangle 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rot="16200000">
              <a:off x="8076450" y="3006080"/>
              <a:ext cx="2519266" cy="584775"/>
            </a:xfrm>
            <a:prstGeom prst="rect">
              <a:avLst/>
            </a:prstGeom>
            <a:noFill/>
          </p:spPr>
          <p:txBody>
            <a:bodyPr wrap="square" rtlCol="0">
              <a:spAutoFit/>
            </a:bodyPr>
            <a:lstStyle/>
            <a:p>
              <a:r>
                <a:rPr lang="en-US" sz="3200" b="1" dirty="0" smtClean="0">
                  <a:solidFill>
                    <a:schemeClr val="bg1"/>
                  </a:solidFill>
                </a:rPr>
                <a:t>Abstract</a:t>
              </a:r>
              <a:endParaRPr lang="en-US" sz="3200" b="1" dirty="0">
                <a:solidFill>
                  <a:schemeClr val="bg1"/>
                </a:solidFill>
              </a:endParaRPr>
            </a:p>
          </p:txBody>
        </p:sp>
      </p:grpSp>
      <p:grpSp>
        <p:nvGrpSpPr>
          <p:cNvPr id="8" name="Group 7"/>
          <p:cNvGrpSpPr/>
          <p:nvPr/>
        </p:nvGrpSpPr>
        <p:grpSpPr>
          <a:xfrm>
            <a:off x="2428239" y="-77113"/>
            <a:ext cx="9535886" cy="7025951"/>
            <a:chOff x="-183182" y="-122958"/>
            <a:chExt cx="9535886" cy="7025951"/>
          </a:xfrm>
        </p:grpSpPr>
        <p:sp>
          <p:nvSpPr>
            <p:cNvPr id="9" name="Rectangle 8"/>
            <p:cNvSpPr/>
            <p:nvPr/>
          </p:nvSpPr>
          <p:spPr>
            <a:xfrm>
              <a:off x="-183182" y="-122958"/>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7322654" y="196151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6200000">
              <a:off x="7813501" y="3032833"/>
              <a:ext cx="2519266" cy="400110"/>
            </a:xfrm>
            <a:prstGeom prst="rect">
              <a:avLst/>
            </a:prstGeom>
            <a:noFill/>
          </p:spPr>
          <p:txBody>
            <a:bodyPr wrap="square" rtlCol="0">
              <a:spAutoFit/>
            </a:bodyPr>
            <a:lstStyle/>
            <a:p>
              <a:r>
                <a:rPr lang="en-US" sz="2000" b="1" dirty="0" smtClean="0">
                  <a:solidFill>
                    <a:schemeClr val="bg1"/>
                  </a:solidFill>
                </a:rPr>
                <a:t>Project objective</a:t>
              </a:r>
              <a:endParaRPr lang="en-US" sz="2000" b="1" dirty="0">
                <a:solidFill>
                  <a:schemeClr val="bg1"/>
                </a:solidFill>
              </a:endParaRPr>
            </a:p>
          </p:txBody>
        </p:sp>
      </p:grpSp>
      <p:grpSp>
        <p:nvGrpSpPr>
          <p:cNvPr id="22" name="Group 21"/>
          <p:cNvGrpSpPr/>
          <p:nvPr/>
        </p:nvGrpSpPr>
        <p:grpSpPr>
          <a:xfrm>
            <a:off x="2014714" y="-189269"/>
            <a:ext cx="9554185" cy="7025951"/>
            <a:chOff x="237565" y="-242169"/>
            <a:chExt cx="9554185" cy="7025951"/>
          </a:xfrm>
        </p:grpSpPr>
        <p:sp>
          <p:nvSpPr>
            <p:cNvPr id="23" name="Rectangle 22"/>
            <p:cNvSpPr/>
            <p:nvPr/>
          </p:nvSpPr>
          <p:spPr>
            <a:xfrm>
              <a:off x="237565" y="-242169"/>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7815937" y="1973619"/>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6200000">
              <a:off x="8239730" y="2823540"/>
              <a:ext cx="2519266" cy="584775"/>
            </a:xfrm>
            <a:prstGeom prst="rect">
              <a:avLst/>
            </a:prstGeom>
            <a:noFill/>
          </p:spPr>
          <p:txBody>
            <a:bodyPr wrap="square" rtlCol="0">
              <a:spAutoFit/>
            </a:bodyPr>
            <a:lstStyle/>
            <a:p>
              <a:r>
                <a:rPr lang="en-US" sz="3200" b="1" dirty="0" smtClean="0">
                  <a:solidFill>
                    <a:schemeClr val="bg1"/>
                  </a:solidFill>
                </a:rPr>
                <a:t>Scope</a:t>
              </a:r>
              <a:endParaRPr lang="en-US" sz="3200" b="1" dirty="0">
                <a:solidFill>
                  <a:schemeClr val="bg1"/>
                </a:solidFill>
              </a:endParaRPr>
            </a:p>
          </p:txBody>
        </p:sp>
      </p:grpSp>
      <p:grpSp>
        <p:nvGrpSpPr>
          <p:cNvPr id="26" name="Group 25"/>
          <p:cNvGrpSpPr/>
          <p:nvPr/>
        </p:nvGrpSpPr>
        <p:grpSpPr>
          <a:xfrm>
            <a:off x="1702395" y="-105152"/>
            <a:ext cx="9592064" cy="7025951"/>
            <a:chOff x="0" y="-167951"/>
            <a:chExt cx="9592064" cy="7025951"/>
          </a:xfrm>
        </p:grpSpPr>
        <p:sp>
          <p:nvSpPr>
            <p:cNvPr id="27" name="Rectangle 26"/>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8040044" y="3040893"/>
              <a:ext cx="2519266" cy="584775"/>
            </a:xfrm>
            <a:prstGeom prst="rect">
              <a:avLst/>
            </a:prstGeom>
            <a:noFill/>
          </p:spPr>
          <p:txBody>
            <a:bodyPr wrap="square" rtlCol="0">
              <a:spAutoFit/>
            </a:bodyPr>
            <a:lstStyle/>
            <a:p>
              <a:r>
                <a:rPr lang="en-US" sz="3200" b="1" dirty="0" smtClean="0">
                  <a:solidFill>
                    <a:schemeClr val="bg1"/>
                  </a:solidFill>
                </a:rPr>
                <a:t>Limitation</a:t>
              </a:r>
              <a:endParaRPr lang="en-US" sz="3200" b="1" dirty="0">
                <a:solidFill>
                  <a:schemeClr val="bg1"/>
                </a:solidFill>
              </a:endParaRPr>
            </a:p>
          </p:txBody>
        </p:sp>
      </p:grpSp>
      <p:grpSp>
        <p:nvGrpSpPr>
          <p:cNvPr id="35" name="Group 34"/>
          <p:cNvGrpSpPr/>
          <p:nvPr/>
        </p:nvGrpSpPr>
        <p:grpSpPr>
          <a:xfrm>
            <a:off x="1328491" y="-105152"/>
            <a:ext cx="9617037" cy="7025951"/>
            <a:chOff x="0" y="-167951"/>
            <a:chExt cx="9617037" cy="7025951"/>
          </a:xfrm>
        </p:grpSpPr>
        <p:sp>
          <p:nvSpPr>
            <p:cNvPr id="36" name="Rectangle 35"/>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7623111" y="1959428"/>
              <a:ext cx="1993926" cy="3321698"/>
              <a:chOff x="7623111" y="1959428"/>
              <a:chExt cx="1993926" cy="3321698"/>
            </a:xfrm>
          </p:grpSpPr>
          <p:sp>
            <p:nvSpPr>
              <p:cNvPr id="38" name="Freeform 37"/>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A7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8034239" y="3563329"/>
                <a:ext cx="2519266" cy="646331"/>
              </a:xfrm>
              <a:prstGeom prst="rect">
                <a:avLst/>
              </a:prstGeom>
              <a:noFill/>
            </p:spPr>
            <p:txBody>
              <a:bodyPr wrap="square" rtlCol="0">
                <a:spAutoFit/>
              </a:bodyPr>
              <a:lstStyle/>
              <a:p>
                <a:r>
                  <a:rPr lang="en-US" b="1" dirty="0" smtClean="0">
                    <a:solidFill>
                      <a:schemeClr val="bg1"/>
                    </a:solidFill>
                  </a:rPr>
                  <a:t>Comparison existing and proposed</a:t>
                </a:r>
                <a:endParaRPr lang="en-US" b="1" dirty="0">
                  <a:solidFill>
                    <a:schemeClr val="bg1"/>
                  </a:solidFill>
                </a:endParaRPr>
              </a:p>
            </p:txBody>
          </p:sp>
        </p:grpSp>
      </p:grpSp>
      <p:grpSp>
        <p:nvGrpSpPr>
          <p:cNvPr id="40" name="Group 39"/>
          <p:cNvGrpSpPr/>
          <p:nvPr/>
        </p:nvGrpSpPr>
        <p:grpSpPr>
          <a:xfrm>
            <a:off x="878213" y="-49074"/>
            <a:ext cx="9604549" cy="7025951"/>
            <a:chOff x="0" y="-167951"/>
            <a:chExt cx="9604549" cy="7025951"/>
          </a:xfrm>
        </p:grpSpPr>
        <p:sp>
          <p:nvSpPr>
            <p:cNvPr id="41" name="Rectangle 40"/>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6200000">
              <a:off x="8052529" y="2922696"/>
              <a:ext cx="2519266" cy="584775"/>
            </a:xfrm>
            <a:prstGeom prst="rect">
              <a:avLst/>
            </a:prstGeom>
            <a:noFill/>
          </p:spPr>
          <p:txBody>
            <a:bodyPr wrap="square" rtlCol="0">
              <a:spAutoFit/>
            </a:bodyPr>
            <a:lstStyle/>
            <a:p>
              <a:r>
                <a:rPr lang="en-US" sz="3200" b="1" dirty="0" smtClean="0">
                  <a:solidFill>
                    <a:schemeClr val="bg1"/>
                  </a:solidFill>
                </a:rPr>
                <a:t>Diagram</a:t>
              </a:r>
              <a:endParaRPr lang="en-US" sz="3200" b="1" dirty="0">
                <a:solidFill>
                  <a:schemeClr val="bg1"/>
                </a:solidFill>
              </a:endParaRPr>
            </a:p>
          </p:txBody>
        </p:sp>
      </p:grpSp>
      <p:grpSp>
        <p:nvGrpSpPr>
          <p:cNvPr id="44" name="Group 43"/>
          <p:cNvGrpSpPr/>
          <p:nvPr/>
        </p:nvGrpSpPr>
        <p:grpSpPr>
          <a:xfrm>
            <a:off x="572602" y="-110097"/>
            <a:ext cx="9535886" cy="7025951"/>
            <a:chOff x="0" y="-167951"/>
            <a:chExt cx="9535886" cy="7025951"/>
          </a:xfrm>
        </p:grpSpPr>
        <p:sp>
          <p:nvSpPr>
            <p:cNvPr id="45" name="Rectangle 44"/>
            <p:cNvSpPr/>
            <p:nvPr/>
          </p:nvSpPr>
          <p:spPr>
            <a:xfrm>
              <a:off x="0" y="-167951"/>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rot="16200000">
              <a:off x="7555229" y="3260695"/>
              <a:ext cx="3125756" cy="523220"/>
            </a:xfrm>
            <a:prstGeom prst="rect">
              <a:avLst/>
            </a:prstGeom>
            <a:noFill/>
          </p:spPr>
          <p:txBody>
            <a:bodyPr wrap="square" rtlCol="0">
              <a:spAutoFit/>
            </a:bodyPr>
            <a:lstStyle/>
            <a:p>
              <a:r>
                <a:rPr lang="en-US" sz="2800" b="1" dirty="0" smtClean="0">
                  <a:solidFill>
                    <a:schemeClr val="bg1"/>
                  </a:solidFill>
                </a:rPr>
                <a:t>Implementation</a:t>
              </a:r>
              <a:endParaRPr lang="en-US" sz="2800" b="1" dirty="0">
                <a:solidFill>
                  <a:schemeClr val="bg1"/>
                </a:solidFill>
              </a:endParaRPr>
            </a:p>
          </p:txBody>
        </p:sp>
      </p:grpSp>
      <p:grpSp>
        <p:nvGrpSpPr>
          <p:cNvPr id="48" name="Group 47"/>
          <p:cNvGrpSpPr/>
          <p:nvPr/>
        </p:nvGrpSpPr>
        <p:grpSpPr>
          <a:xfrm>
            <a:off x="-7686006" y="-184324"/>
            <a:ext cx="9618173" cy="7025951"/>
            <a:chOff x="99152" y="-79816"/>
            <a:chExt cx="9618173" cy="7025951"/>
          </a:xfrm>
        </p:grpSpPr>
        <p:sp>
          <p:nvSpPr>
            <p:cNvPr id="49" name="Rectangle 48"/>
            <p:cNvSpPr/>
            <p:nvPr/>
          </p:nvSpPr>
          <p:spPr>
            <a:xfrm>
              <a:off x="99152" y="-79816"/>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p:nvSpPr>
          <p:spPr>
            <a:xfrm>
              <a:off x="7722263" y="2047563"/>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rot="16200000">
              <a:off x="8165305" y="2935319"/>
              <a:ext cx="2519266" cy="584775"/>
            </a:xfrm>
            <a:prstGeom prst="rect">
              <a:avLst/>
            </a:prstGeom>
            <a:noFill/>
          </p:spPr>
          <p:txBody>
            <a:bodyPr wrap="square" rtlCol="0">
              <a:spAutoFit/>
            </a:bodyPr>
            <a:lstStyle/>
            <a:p>
              <a:r>
                <a:rPr lang="en-US" sz="3200" b="1" dirty="0" smtClean="0">
                  <a:solidFill>
                    <a:schemeClr val="bg1"/>
                  </a:solidFill>
                </a:rPr>
                <a:t>Testing</a:t>
              </a:r>
              <a:endParaRPr lang="en-US" sz="3200" b="1" dirty="0">
                <a:solidFill>
                  <a:schemeClr val="bg1"/>
                </a:solidFill>
              </a:endParaRPr>
            </a:p>
          </p:txBody>
        </p:sp>
      </p:grpSp>
      <p:grpSp>
        <p:nvGrpSpPr>
          <p:cNvPr id="52" name="Group 51"/>
          <p:cNvGrpSpPr/>
          <p:nvPr/>
        </p:nvGrpSpPr>
        <p:grpSpPr>
          <a:xfrm>
            <a:off x="-7977623" y="-221467"/>
            <a:ext cx="9738903" cy="7025951"/>
            <a:chOff x="88787" y="-268223"/>
            <a:chExt cx="9738903" cy="7025951"/>
          </a:xfrm>
        </p:grpSpPr>
        <p:sp>
          <p:nvSpPr>
            <p:cNvPr id="53" name="Rectangle 52"/>
            <p:cNvSpPr/>
            <p:nvPr/>
          </p:nvSpPr>
          <p:spPr>
            <a:xfrm>
              <a:off x="88787" y="-268223"/>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rot="16200000">
              <a:off x="8067611" y="2888482"/>
              <a:ext cx="2873828" cy="646331"/>
            </a:xfrm>
            <a:prstGeom prst="rect">
              <a:avLst/>
            </a:prstGeom>
            <a:noFill/>
          </p:spPr>
          <p:txBody>
            <a:bodyPr wrap="square" rtlCol="0">
              <a:spAutoFit/>
            </a:bodyPr>
            <a:lstStyle/>
            <a:p>
              <a:r>
                <a:rPr lang="en-US" b="1" dirty="0" smtClean="0">
                  <a:solidFill>
                    <a:schemeClr val="bg1"/>
                  </a:solidFill>
                </a:rPr>
                <a:t>Hardware and Software</a:t>
              </a:r>
            </a:p>
            <a:p>
              <a:endParaRPr lang="en-US" dirty="0"/>
            </a:p>
          </p:txBody>
        </p:sp>
      </p:grpSp>
      <p:grpSp>
        <p:nvGrpSpPr>
          <p:cNvPr id="56" name="Group 55"/>
          <p:cNvGrpSpPr/>
          <p:nvPr/>
        </p:nvGrpSpPr>
        <p:grpSpPr>
          <a:xfrm>
            <a:off x="-8405159" y="-345452"/>
            <a:ext cx="9595691" cy="7025951"/>
            <a:chOff x="99151" y="-167951"/>
            <a:chExt cx="9595691" cy="7025951"/>
          </a:xfrm>
        </p:grpSpPr>
        <p:sp>
          <p:nvSpPr>
            <p:cNvPr id="57" name="Rectangle 56"/>
            <p:cNvSpPr/>
            <p:nvPr/>
          </p:nvSpPr>
          <p:spPr>
            <a:xfrm>
              <a:off x="99151" y="-167951"/>
              <a:ext cx="9595691"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7722261" y="1959428"/>
              <a:ext cx="1962058" cy="3321698"/>
              <a:chOff x="7623111" y="1959428"/>
              <a:chExt cx="1949830" cy="3321698"/>
            </a:xfrm>
          </p:grpSpPr>
          <p:sp>
            <p:nvSpPr>
              <p:cNvPr id="59" name="Freeform 58"/>
              <p:cNvSpPr/>
              <p:nvPr/>
            </p:nvSpPr>
            <p:spPr>
              <a:xfrm>
                <a:off x="7623111" y="1959428"/>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rgbClr val="83E3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rot="16200000">
                <a:off x="8329614" y="3041910"/>
                <a:ext cx="1905523" cy="581130"/>
              </a:xfrm>
              <a:prstGeom prst="rect">
                <a:avLst/>
              </a:prstGeom>
              <a:noFill/>
            </p:spPr>
            <p:txBody>
              <a:bodyPr wrap="square" rtlCol="0">
                <a:spAutoFit/>
              </a:bodyPr>
              <a:lstStyle/>
              <a:p>
                <a:r>
                  <a:rPr lang="en-US" sz="1600" b="1" dirty="0" smtClean="0">
                    <a:solidFill>
                      <a:schemeClr val="bg1"/>
                    </a:solidFill>
                  </a:rPr>
                  <a:t>Advantage And</a:t>
                </a:r>
              </a:p>
              <a:p>
                <a:r>
                  <a:rPr lang="en-US" sz="1600" b="1" dirty="0" smtClean="0">
                    <a:solidFill>
                      <a:schemeClr val="bg1"/>
                    </a:solidFill>
                  </a:rPr>
                  <a:t>Disadvantage</a:t>
                </a:r>
                <a:endParaRPr lang="en-US" sz="1600" b="1" dirty="0">
                  <a:solidFill>
                    <a:schemeClr val="bg1"/>
                  </a:solidFill>
                </a:endParaRPr>
              </a:p>
            </p:txBody>
          </p:sp>
        </p:grpSp>
      </p:grpSp>
      <p:grpSp>
        <p:nvGrpSpPr>
          <p:cNvPr id="6" name="Group 5"/>
          <p:cNvGrpSpPr/>
          <p:nvPr/>
        </p:nvGrpSpPr>
        <p:grpSpPr>
          <a:xfrm>
            <a:off x="-8961110" y="-119172"/>
            <a:ext cx="9538044" cy="7025951"/>
            <a:chOff x="-7770122" y="-327610"/>
            <a:chExt cx="9538044" cy="7025951"/>
          </a:xfrm>
        </p:grpSpPr>
        <p:sp>
          <p:nvSpPr>
            <p:cNvPr id="62" name="Rectangle 61"/>
            <p:cNvSpPr/>
            <p:nvPr/>
          </p:nvSpPr>
          <p:spPr>
            <a:xfrm>
              <a:off x="-7770122" y="-327610"/>
              <a:ext cx="9535886" cy="7025951"/>
            </a:xfrm>
            <a:prstGeom prst="rect">
              <a:avLst/>
            </a:prstGeom>
            <a:solidFill>
              <a:schemeClr val="bg1">
                <a:lumMod val="7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a:off x="-195296" y="1398552"/>
              <a:ext cx="1912775" cy="3321698"/>
            </a:xfrm>
            <a:custGeom>
              <a:avLst/>
              <a:gdLst>
                <a:gd name="connsiteX0" fmla="*/ 1586204 w 1912775"/>
                <a:gd name="connsiteY0" fmla="*/ 0 h 3321698"/>
                <a:gd name="connsiteX1" fmla="*/ 1905880 w 1912775"/>
                <a:gd name="connsiteY1" fmla="*/ 33743 h 3321698"/>
                <a:gd name="connsiteX2" fmla="*/ 1912775 w 1912775"/>
                <a:gd name="connsiteY2" fmla="*/ 35599 h 3321698"/>
                <a:gd name="connsiteX3" fmla="*/ 1912775 w 1912775"/>
                <a:gd name="connsiteY3" fmla="*/ 3286099 h 3321698"/>
                <a:gd name="connsiteX4" fmla="*/ 1905880 w 1912775"/>
                <a:gd name="connsiteY4" fmla="*/ 3287956 h 3321698"/>
                <a:gd name="connsiteX5" fmla="*/ 1586204 w 1912775"/>
                <a:gd name="connsiteY5" fmla="*/ 3321698 h 3321698"/>
                <a:gd name="connsiteX6" fmla="*/ 0 w 1912775"/>
                <a:gd name="connsiteY6" fmla="*/ 1660849 h 3321698"/>
                <a:gd name="connsiteX7" fmla="*/ 1586204 w 1912775"/>
                <a:gd name="connsiteY7" fmla="*/ 0 h 332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775" h="3321698">
                  <a:moveTo>
                    <a:pt x="1586204" y="0"/>
                  </a:moveTo>
                  <a:cubicBezTo>
                    <a:pt x="1695709" y="0"/>
                    <a:pt x="1802622" y="11619"/>
                    <a:pt x="1905880" y="33743"/>
                  </a:cubicBezTo>
                  <a:lnTo>
                    <a:pt x="1912775" y="35599"/>
                  </a:lnTo>
                  <a:lnTo>
                    <a:pt x="1912775" y="3286099"/>
                  </a:lnTo>
                  <a:lnTo>
                    <a:pt x="1905880" y="3287956"/>
                  </a:lnTo>
                  <a:cubicBezTo>
                    <a:pt x="1802622" y="3310080"/>
                    <a:pt x="1695709" y="3321698"/>
                    <a:pt x="1586204" y="3321698"/>
                  </a:cubicBezTo>
                  <a:cubicBezTo>
                    <a:pt x="710168" y="3321698"/>
                    <a:pt x="0" y="2578111"/>
                    <a:pt x="0" y="1660849"/>
                  </a:cubicBezTo>
                  <a:cubicBezTo>
                    <a:pt x="0" y="743587"/>
                    <a:pt x="710168" y="0"/>
                    <a:pt x="1586204" y="0"/>
                  </a:cubicBez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215902" y="2507483"/>
              <a:ext cx="2519266" cy="584775"/>
            </a:xfrm>
            <a:prstGeom prst="rect">
              <a:avLst/>
            </a:prstGeom>
            <a:noFill/>
          </p:spPr>
          <p:txBody>
            <a:bodyPr wrap="square" rtlCol="0">
              <a:spAutoFit/>
            </a:bodyPr>
            <a:lstStyle/>
            <a:p>
              <a:r>
                <a:rPr lang="en-US" sz="3200" b="1" dirty="0" smtClean="0">
                  <a:solidFill>
                    <a:schemeClr val="bg1"/>
                  </a:solidFill>
                </a:rPr>
                <a:t>Conclusion</a:t>
              </a:r>
              <a:endParaRPr lang="en-US" sz="3200" b="1" dirty="0">
                <a:solidFill>
                  <a:schemeClr val="bg1"/>
                </a:solidFill>
              </a:endParaRPr>
            </a:p>
          </p:txBody>
        </p:sp>
      </p:grpSp>
      <p:sp>
        <p:nvSpPr>
          <p:cNvPr id="5" name="Rectangle 4"/>
          <p:cNvSpPr/>
          <p:nvPr/>
        </p:nvSpPr>
        <p:spPr>
          <a:xfrm>
            <a:off x="1987839" y="1284492"/>
            <a:ext cx="6096000" cy="4247317"/>
          </a:xfrm>
          <a:prstGeom prst="rect">
            <a:avLst/>
          </a:prstGeom>
        </p:spPr>
        <p:txBody>
          <a:bodyPr>
            <a:spAutoFit/>
          </a:bodyPr>
          <a:lstStyle/>
          <a:p>
            <a:pPr algn="just"/>
            <a:r>
              <a:rPr lang="en-US" dirty="0" smtClean="0">
                <a:latin typeface="Times New Roman" panose="02020603050405020304" pitchFamily="18" charset="0"/>
                <a:ea typeface="Calibri" panose="020F0502020204030204" pitchFamily="34" charset="0"/>
              </a:rPr>
              <a:t>This </a:t>
            </a:r>
            <a:r>
              <a:rPr lang="en-US" dirty="0">
                <a:latin typeface="Times New Roman" panose="02020603050405020304" pitchFamily="18" charset="0"/>
                <a:ea typeface="Calibri" panose="020F0502020204030204" pitchFamily="34" charset="0"/>
              </a:rPr>
              <a:t>project presents a GPS and GSM based accident identification and information system using GPS and GSM-SMS services. So the main intention of the project is to find the accident spot at any place and intimating it to ambulance through GPS and GSM networks. </a:t>
            </a:r>
            <a:endParaRPr lang="en-US" dirty="0" smtClean="0">
              <a:latin typeface="Times New Roman" panose="02020603050405020304" pitchFamily="18" charset="0"/>
              <a:ea typeface="Calibri" panose="020F0502020204030204" pitchFamily="34" charset="0"/>
            </a:endParaRPr>
          </a:p>
          <a:p>
            <a:pPr algn="just"/>
            <a:endParaRPr lang="en-US" dirty="0" smtClean="0">
              <a:latin typeface="Times New Roman" panose="02020603050405020304" pitchFamily="18" charset="0"/>
              <a:ea typeface="Calibri" panose="020F0502020204030204" pitchFamily="34" charset="0"/>
            </a:endParaRPr>
          </a:p>
          <a:p>
            <a:pPr algn="just"/>
            <a:r>
              <a:rPr lang="en-US" dirty="0"/>
              <a:t>The mobile number of the user should be included in the software programming in order to receive the accident location values from the SIM. The aim of our work is to find the vehicle accident location by means of sending a message </a:t>
            </a:r>
            <a:r>
              <a:rPr lang="en-US" dirty="0" smtClean="0"/>
              <a:t>.</a:t>
            </a:r>
          </a:p>
          <a:p>
            <a:pPr algn="just"/>
            <a:endParaRPr lang="en-US" dirty="0"/>
          </a:p>
          <a:p>
            <a:pPr algn="just"/>
            <a:r>
              <a:rPr lang="en-US" dirty="0"/>
              <a:t> Here one switch is provided to send a message we are safe, when there is no serious injury happen. Due to this we can save the valuable time of emergency medical services</a:t>
            </a:r>
            <a:r>
              <a:rPr lang="en-US" dirty="0" smtClean="0"/>
              <a:t>.</a:t>
            </a:r>
          </a:p>
          <a:p>
            <a:pPr algn="just"/>
            <a:r>
              <a:rPr lang="en-US" dirty="0" smtClean="0"/>
              <a:t>Then </a:t>
            </a:r>
            <a:r>
              <a:rPr lang="en-US" dirty="0"/>
              <a:t>the injured people will be saved as soon as possible. </a:t>
            </a:r>
          </a:p>
        </p:txBody>
      </p:sp>
    </p:spTree>
    <p:extLst>
      <p:ext uri="{BB962C8B-B14F-4D97-AF65-F5344CB8AC3E}">
        <p14:creationId xmlns:p14="http://schemas.microsoft.com/office/powerpoint/2010/main" val="2883700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1203</Words>
  <Application>Microsoft Office PowerPoint</Application>
  <PresentationFormat>Widescreen</PresentationFormat>
  <Paragraphs>209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zns601@gmail.com</dc:creator>
  <cp:lastModifiedBy>zns601@gmail.com</cp:lastModifiedBy>
  <cp:revision>30</cp:revision>
  <dcterms:created xsi:type="dcterms:W3CDTF">2019-07-10T16:06:15Z</dcterms:created>
  <dcterms:modified xsi:type="dcterms:W3CDTF">2019-07-12T16:37:40Z</dcterms:modified>
</cp:coreProperties>
</file>