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9" r:id="rId2"/>
    <p:sldId id="258" r:id="rId3"/>
    <p:sldId id="257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8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825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917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6640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971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632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230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2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3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9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7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05-Nov-18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44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6519" y="296214"/>
            <a:ext cx="9259910" cy="634928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  </a:t>
            </a:r>
            <a:r>
              <a:rPr lang="en-US" sz="3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Name: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</a:t>
            </a:r>
            <a:r>
              <a:rPr lang="en-US" sz="3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ID: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    </a:t>
            </a:r>
            <a:r>
              <a:rPr lang="en-US" sz="3200" dirty="0" err="1" smtClean="0">
                <a:solidFill>
                  <a:srgbClr val="00B050"/>
                </a:solidFill>
                <a:latin typeface="Agency FB" panose="020B0503020202020204" pitchFamily="34" charset="0"/>
              </a:rPr>
              <a:t>Zulkar</a:t>
            </a:r>
            <a:r>
              <a:rPr lang="en-US" sz="32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 Nine                      163432601</a:t>
            </a:r>
            <a:r>
              <a:rPr lang="en-US" sz="3200" dirty="0" smtClean="0">
                <a:solidFill>
                  <a:srgbClr val="00B050"/>
                </a:solidFill>
              </a:rPr>
              <a:t>                               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    </a:t>
            </a:r>
            <a:r>
              <a:rPr lang="en-US" sz="3200" dirty="0" err="1" smtClean="0">
                <a:solidFill>
                  <a:srgbClr val="00B050"/>
                </a:solidFill>
                <a:latin typeface="Agency FB" panose="020B0503020202020204" pitchFamily="34" charset="0"/>
              </a:rPr>
              <a:t>Faruqe</a:t>
            </a:r>
            <a:r>
              <a:rPr lang="en-US" sz="32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gency FB" panose="020B0503020202020204" pitchFamily="34" charset="0"/>
              </a:rPr>
              <a:t>Hasan</a:t>
            </a:r>
            <a:r>
              <a:rPr lang="en-US" sz="32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                  163432560  </a:t>
            </a:r>
          </a:p>
          <a:p>
            <a:r>
              <a:rPr lang="en-US" sz="3200" dirty="0">
                <a:solidFill>
                  <a:srgbClr val="00B050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Presentation on: </a:t>
            </a:r>
          </a:p>
          <a:p>
            <a:endParaRPr lang="en-US" sz="3200" dirty="0" smtClean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                  NEWTON’S </a:t>
            </a:r>
            <a:r>
              <a:rPr lang="en-US" sz="2400" dirty="0">
                <a:solidFill>
                  <a:srgbClr val="00B050"/>
                </a:solidFill>
              </a:rPr>
              <a:t>FORWARD INTERPOLATION: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           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                                                          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57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518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52293" y="965915"/>
            <a:ext cx="6593983" cy="106894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ste 1" panose="00000400000000000000" pitchFamily="2" charset="0"/>
              </a:rPr>
              <a:t>What is forward interpolation?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1881" y="2358654"/>
            <a:ext cx="8268237" cy="3812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Arena Condensed" pitchFamily="2" charset="0"/>
              </a:rPr>
              <a:t>Newton's forward difference formula is a finite difference identity giving an interpolated value between tabulated points in terms of the first value and the powers of the forward difference.</a:t>
            </a:r>
          </a:p>
        </p:txBody>
      </p:sp>
    </p:spTree>
    <p:extLst>
      <p:ext uri="{BB962C8B-B14F-4D97-AF65-F5344CB8AC3E}">
        <p14:creationId xmlns:p14="http://schemas.microsoft.com/office/powerpoint/2010/main" val="255782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2141" y="502276"/>
            <a:ext cx="6851560" cy="124925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dobe Caslon Pro Bold" panose="0205070206050A020403" pitchFamily="18" charset="0"/>
              </a:rPr>
              <a:t>• Formula of Newton’s Forward Interpolation: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84102" y="2771672"/>
            <a:ext cx="8912180" cy="2678806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27" y="3541691"/>
            <a:ext cx="7448851" cy="8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53802" y="218941"/>
            <a:ext cx="7212169" cy="212501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</a:t>
            </a:r>
            <a:r>
              <a:rPr lang="en-US" b="1" dirty="0">
                <a:solidFill>
                  <a:srgbClr val="0070C0"/>
                </a:solidFill>
              </a:rPr>
              <a:t>:  </a:t>
            </a:r>
            <a:r>
              <a:rPr lang="en-US" sz="2000" b="1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Find the Number of Approximate Children born Rate in Bangladesh in the year of x=2013.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77285" y="3296991"/>
            <a:ext cx="8706117" cy="25242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39" y="3861179"/>
            <a:ext cx="7547226" cy="13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10625" y="309093"/>
            <a:ext cx="6606862" cy="14939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	</a:t>
            </a:r>
            <a:r>
              <a:rPr lang="en-US" sz="2400" dirty="0">
                <a:latin typeface="Snap ITC" panose="04040A07060A02020202" pitchFamily="82" charset="0"/>
              </a:rPr>
              <a:t>Newton’s Forward Difference Table:</a:t>
            </a:r>
          </a:p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35617" y="2601533"/>
            <a:ext cx="8783391" cy="391517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014" y="2949698"/>
            <a:ext cx="6902473" cy="31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87593" y="450167"/>
            <a:ext cx="3756074" cy="1730326"/>
          </a:xfrm>
          <a:prstGeom prst="ellipse">
            <a:avLst/>
          </a:prstGeom>
          <a:pattFill prst="solidDmnd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ir Millhouse Outline" panose="02000000000000000000" pitchFamily="2" charset="0"/>
              </a:rPr>
              <a:t>Solution</a:t>
            </a:r>
            <a:endParaRPr lang="en-US" sz="4000" b="1" dirty="0">
              <a:solidFill>
                <a:schemeClr val="tx1"/>
              </a:solidFill>
              <a:latin typeface="Air Millhouse Outline" panose="02000000000000000000" pitchFamily="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99139" y="2539219"/>
            <a:ext cx="7343335" cy="431878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u= (x-x1)/h                                                                                                    </a:t>
            </a:r>
          </a:p>
          <a:p>
            <a:r>
              <a:rPr lang="en-US" sz="20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= (2013-2012)/2                                  </a:t>
            </a:r>
          </a:p>
          <a:p>
            <a:r>
              <a:rPr lang="en-US" sz="20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=</a:t>
            </a:r>
            <a:r>
              <a:rPr lang="en-US" sz="2000" dirty="0" smtClean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0.5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</a:t>
            </a:r>
            <a:endParaRPr lang="en-US" dirty="0"/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 (2013) = y (1) + u*Dely1+ ((u*(u-1)/2)*Delsqry1)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=22.53 +0.5*(-0.92) + ((0.5*(0.5-1))/2)*(-1.69)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= 22.53 + (-0.46) + 0.21125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=22.28125</a:t>
            </a:r>
          </a:p>
        </p:txBody>
      </p:sp>
    </p:spTree>
    <p:extLst>
      <p:ext uri="{BB962C8B-B14F-4D97-AF65-F5344CB8AC3E}">
        <p14:creationId xmlns:p14="http://schemas.microsoft.com/office/powerpoint/2010/main" val="126112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07102" y="604911"/>
            <a:ext cx="7596553" cy="731520"/>
          </a:xfrm>
          <a:prstGeom prst="ellipse">
            <a:avLst/>
          </a:prstGeom>
          <a:pattFill prst="pct5">
            <a:fgClr>
              <a:srgbClr val="00B0F0"/>
            </a:fgClr>
            <a:bgClr>
              <a:srgbClr val="0070C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ir Millhouse Outline" panose="02000000000000000000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2369" y="1730326"/>
            <a:ext cx="11169748" cy="493776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srgbClr val="669900"/>
                </a:solidFill>
                <a:latin typeface="Adobe Caslon Pro Bold" panose="0205070206050A020403" pitchFamily="18" charset="0"/>
              </a:rPr>
              <a:t>According </a:t>
            </a:r>
            <a:r>
              <a:rPr lang="en-US" sz="2400" dirty="0">
                <a:solidFill>
                  <a:srgbClr val="669900"/>
                </a:solidFill>
                <a:latin typeface="Adobe Caslon Pro Bold" panose="0205070206050A020403" pitchFamily="18" charset="0"/>
              </a:rPr>
              <a:t>to the analysis the performance of Newton interpolation formula on different types of functions is presented</a:t>
            </a:r>
            <a:r>
              <a:rPr lang="en-US" sz="2400" dirty="0" smtClean="0">
                <a:solidFill>
                  <a:srgbClr val="669900"/>
                </a:solidFill>
                <a:latin typeface="Adobe Caslon Pro Bold" panose="0205070206050A020403" pitchFamily="18" charset="0"/>
              </a:rPr>
              <a:t>.</a:t>
            </a:r>
          </a:p>
          <a:p>
            <a:pPr algn="just"/>
            <a:endParaRPr lang="en-US" sz="2400" dirty="0">
              <a:solidFill>
                <a:srgbClr val="669900"/>
              </a:solidFill>
              <a:latin typeface="Adobe Caslon Pro Bold" panose="0205070206050A020403" pitchFamily="18" charset="0"/>
            </a:endParaRPr>
          </a:p>
          <a:p>
            <a:pPr algn="just"/>
            <a:r>
              <a:rPr lang="en-US" sz="2400" dirty="0">
                <a:solidFill>
                  <a:srgbClr val="669900"/>
                </a:solidFill>
                <a:latin typeface="Adobe Caslon Pro Bold" panose="0205070206050A020403" pitchFamily="18" charset="0"/>
              </a:rPr>
              <a:t>I</a:t>
            </a:r>
            <a:r>
              <a:rPr lang="en-US" sz="2400" dirty="0" smtClean="0">
                <a:solidFill>
                  <a:srgbClr val="669900"/>
                </a:solidFill>
                <a:latin typeface="Adobe Caslon Pro Bold" panose="0205070206050A020403" pitchFamily="18" charset="0"/>
              </a:rPr>
              <a:t>n </a:t>
            </a:r>
            <a:r>
              <a:rPr lang="en-US" sz="2400" dirty="0">
                <a:solidFill>
                  <a:srgbClr val="669900"/>
                </a:solidFill>
                <a:latin typeface="Adobe Caslon Pro Bold" panose="0205070206050A020403" pitchFamily="18" charset="0"/>
              </a:rPr>
              <a:t>conclusion, it can be said that this formula is designed for a function whose value will increase or remain constant with the independent </a:t>
            </a:r>
            <a:r>
              <a:rPr lang="en-US" sz="2400" dirty="0" smtClean="0">
                <a:solidFill>
                  <a:srgbClr val="669900"/>
                </a:solidFill>
                <a:latin typeface="Adobe Caslon Pro Bold" panose="0205070206050A020403" pitchFamily="18" charset="0"/>
              </a:rPr>
              <a:t>variable.</a:t>
            </a:r>
            <a:endParaRPr lang="en-US" sz="2400" dirty="0">
              <a:solidFill>
                <a:srgbClr val="669900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6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4107" y="1571223"/>
            <a:ext cx="5537916" cy="30522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8Pin Matrix" panose="00000400000000000000" pitchFamily="2" charset="0"/>
              </a:rPr>
              <a:t>Thank   You</a:t>
            </a:r>
            <a:endParaRPr lang="en-US" sz="2400" dirty="0">
              <a:solidFill>
                <a:schemeClr val="tx2"/>
              </a:solidFill>
              <a:latin typeface="8Pin Matrix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2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202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Adobe Fan Heiti Std B</vt:lpstr>
      <vt:lpstr>Adobe Gothic Std B</vt:lpstr>
      <vt:lpstr>8Pin Matrix</vt:lpstr>
      <vt:lpstr>Adobe Caslon Pro Bold</vt:lpstr>
      <vt:lpstr>Agency FB</vt:lpstr>
      <vt:lpstr>Air Millhouse Outline</vt:lpstr>
      <vt:lpstr>Arena Condensed</vt:lpstr>
      <vt:lpstr>Arial</vt:lpstr>
      <vt:lpstr>Artiste 1</vt:lpstr>
      <vt:lpstr>Century Gothic</vt:lpstr>
      <vt:lpstr>Snap ITC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Shaon</dc:creator>
  <cp:lastModifiedBy>Shaon</cp:lastModifiedBy>
  <cp:revision>16</cp:revision>
  <dcterms:created xsi:type="dcterms:W3CDTF">2018-11-05T10:31:46Z</dcterms:created>
  <dcterms:modified xsi:type="dcterms:W3CDTF">2018-11-05T17:26:18Z</dcterms:modified>
</cp:coreProperties>
</file>