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77" r:id="rId4"/>
    <p:sldId id="257" r:id="rId5"/>
    <p:sldId id="258" r:id="rId6"/>
    <p:sldId id="295" r:id="rId7"/>
    <p:sldId id="289" r:id="rId8"/>
    <p:sldId id="278" r:id="rId9"/>
    <p:sldId id="296" r:id="rId10"/>
    <p:sldId id="297" r:id="rId11"/>
    <p:sldId id="298" r:id="rId12"/>
    <p:sldId id="299" r:id="rId13"/>
    <p:sldId id="302" r:id="rId14"/>
    <p:sldId id="307" r:id="rId15"/>
    <p:sldId id="308" r:id="rId16"/>
    <p:sldId id="309" r:id="rId17"/>
    <p:sldId id="311" r:id="rId18"/>
    <p:sldId id="303" r:id="rId19"/>
    <p:sldId id="304" r:id="rId20"/>
    <p:sldId id="305" r:id="rId21"/>
    <p:sldId id="306" r:id="rId22"/>
    <p:sldId id="310" r:id="rId23"/>
    <p:sldId id="275"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00320A"/>
    <a:srgbClr val="FF8001"/>
    <a:srgbClr val="FFFF21"/>
    <a:srgbClr val="FF9900"/>
    <a:srgbClr val="5EEC3C"/>
    <a:srgbClr val="FFDC47"/>
    <a:srgbClr val="FFABC9"/>
    <a:srgbClr val="D99B01"/>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6719020" cy="1383823"/>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601670" y="3182569"/>
            <a:ext cx="8093365" cy="1374345"/>
          </a:xfrm>
          <a:noFill/>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5792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6050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73486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28592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7/14/2019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86494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86840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9402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891995"/>
          </a:xfrm>
        </p:spPr>
        <p:txBody>
          <a:bodyPr>
            <a:normAutofit/>
          </a:bodyPr>
          <a:lstStyle>
            <a:lvl1pPr algn="l">
              <a:defRPr sz="3600" baseline="0">
                <a:solidFill>
                  <a:srgbClr val="9900CC"/>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350110"/>
            <a:ext cx="8246070" cy="335950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51554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059585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991176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450290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339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9639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511952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49560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035160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35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6" y="433880"/>
            <a:ext cx="7329840" cy="572644"/>
          </a:xfrm>
        </p:spPr>
        <p:txBody>
          <a:bodyPr>
            <a:normAutofit/>
          </a:bodyPr>
          <a:lstStyle>
            <a:lvl1pPr algn="l">
              <a:defRPr sz="3600">
                <a:solidFill>
                  <a:srgbClr val="9900CC"/>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198559"/>
            <a:ext cx="732984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l">
              <a:defRPr sz="3600" baseline="0">
                <a:solidFill>
                  <a:srgbClr val="9900CC"/>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68211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68211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7/14/2019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7/14/2019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8.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53074F12-AA26-4AC8-9962-C36BB8F32554}" type="datetimeFigureOut">
              <a:rPr lang="en-US" smtClean="0"/>
              <a:pPr/>
              <a:t>7/14/2019</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3386521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44700"/>
            <a:ext cx="6719020" cy="1985165"/>
          </a:xfrm>
        </p:spPr>
        <p:txBody>
          <a:bodyPr>
            <a:normAutofit/>
          </a:bodyPr>
          <a:lstStyle/>
          <a:p>
            <a:r>
              <a:rPr lang="en-US" sz="7300" dirty="0" smtClean="0"/>
              <a:t>Welcome</a:t>
            </a:r>
            <a:r>
              <a:rPr lang="en-US" dirty="0" smtClean="0"/>
              <a:t/>
            </a:r>
            <a:br>
              <a:rPr lang="en-US" dirty="0" smtClean="0"/>
            </a:br>
            <a:r>
              <a:rPr lang="en-US" dirty="0" smtClean="0"/>
              <a:t> to our presentation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4130" y="281175"/>
            <a:ext cx="3970330"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APPLICATION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8965" y="1655520"/>
            <a:ext cx="8246070" cy="279595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Can be used in Car/Motor Vehicles to secure the driver</a:t>
            </a:r>
            <a:r>
              <a:rPr lang="en-US" sz="2400" dirty="0" smtClean="0">
                <a:latin typeface="Times New Roman" panose="02020603050405020304" pitchFamily="18" charset="0"/>
                <a:cs typeface="Times New Roman" panose="02020603050405020304" pitchFamily="18" charset="0"/>
              </a:rPr>
              <a:t>.</a:t>
            </a:r>
          </a:p>
          <a:p>
            <a:pPr marL="285750" lvl="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With slight modification, can also be used in LIFTs in case damaged being done. </a:t>
            </a:r>
          </a:p>
          <a:p>
            <a:pPr marL="285750" lvl="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With some modification we can also use this system for traffic estimation</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23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4130" y="281175"/>
            <a:ext cx="4428445" cy="523220"/>
          </a:xfrm>
          <a:prstGeom prst="rect">
            <a:avLst/>
          </a:prstGeom>
          <a:noFill/>
        </p:spPr>
        <p:txBody>
          <a:bodyPr wrap="square" rtlCol="0">
            <a:spAutoFit/>
          </a:bodyPr>
          <a:lstStyle/>
          <a:p>
            <a:r>
              <a:rPr lang="en-US" sz="2800" b="1" dirty="0" smtClean="0">
                <a:latin typeface="Times New Roman" panose="02020603050405020304" pitchFamily="18" charset="0"/>
                <a:ea typeface="Tahoma" panose="020B0604030504040204" pitchFamily="34" charset="0"/>
                <a:cs typeface="Times New Roman" panose="02020603050405020304" pitchFamily="18" charset="0"/>
              </a:rPr>
              <a:t>PROJECT LIMITATION</a:t>
            </a: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extBox 2"/>
          <p:cNvSpPr txBox="1"/>
          <p:nvPr/>
        </p:nvSpPr>
        <p:spPr>
          <a:xfrm>
            <a:off x="448965" y="1655520"/>
            <a:ext cx="8398775" cy="2345322"/>
          </a:xfrm>
          <a:prstGeom prst="rect">
            <a:avLst/>
          </a:prstGeom>
          <a:noFill/>
        </p:spPr>
        <p:txBody>
          <a:bodyPr wrap="square" rtlCol="0">
            <a:spAutoFit/>
          </a:bodyPr>
          <a:lstStyle/>
          <a:p>
            <a:pPr marL="342900" lvl="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Difficult for communication in areas with poor coverage of GSM network and GPS communication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Change of car ownership would result in need to reprogram the system details. </a:t>
            </a:r>
            <a:endParaRPr lang="en-US"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Traffic jams can slow down the emergency responders.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899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6015" y="281175"/>
            <a:ext cx="4626138"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HARDWARE REQUIREMENTS</a:t>
            </a:r>
            <a:endParaRPr lang="en-US" sz="2400" b="1" dirty="0"/>
          </a:p>
        </p:txBody>
      </p:sp>
      <p:sp>
        <p:nvSpPr>
          <p:cNvPr id="3" name="Rectangle 2"/>
          <p:cNvSpPr/>
          <p:nvPr/>
        </p:nvSpPr>
        <p:spPr>
          <a:xfrm>
            <a:off x="1160919" y="1197405"/>
            <a:ext cx="6256330" cy="2585323"/>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GSM module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GPS module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Arial" panose="020B0604020202020204" pitchFamily="34" charset="0"/>
                <a:ea typeface="Times New Roman" panose="02020603050405020304" pitchFamily="18" charset="0"/>
                <a:cs typeface="Times New Roman" panose="02020603050405020304" pitchFamily="18" charset="0"/>
              </a:rPr>
              <a:t>Accelerometer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Vibration sensor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Pic16f877A microcontroller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Liquid crystal display (LCD</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704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5195" y="1350110"/>
            <a:ext cx="4572000" cy="2108782"/>
          </a:xfrm>
          <a:prstGeom prst="rect">
            <a:avLst/>
          </a:prstGeom>
        </p:spPr>
        <p:txBody>
          <a:bodyPr>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Key pad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I2C (EEPROM)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err="1">
                <a:latin typeface="Arial" panose="020B0604020202020204" pitchFamily="34" charset="0"/>
                <a:ea typeface="Times New Roman" panose="02020603050405020304" pitchFamily="18" charset="0"/>
                <a:cs typeface="Times New Roman" panose="02020603050405020304" pitchFamily="18" charset="0"/>
              </a:rPr>
              <a:t>Arduino</a:t>
            </a:r>
            <a:r>
              <a:rPr lang="en-US" dirty="0">
                <a:latin typeface="Arial" panose="020B0604020202020204" pitchFamily="34" charset="0"/>
                <a:ea typeface="Times New Roman" panose="02020603050405020304" pitchFamily="18" charset="0"/>
                <a:cs typeface="Times New Roman" panose="02020603050405020304" pitchFamily="18" charset="0"/>
              </a:rPr>
              <a:t> Uno</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Times New Roman" panose="02020603050405020304" pitchFamily="18" charset="0"/>
                <a:cs typeface="Times New Roman" panose="02020603050405020304" pitchFamily="18" charset="0"/>
              </a:rPr>
              <a:t>Connecting Wires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Times New Roman" panose="02020603050405020304" pitchFamily="18" charset="0"/>
                <a:cs typeface="Times New Roman" panose="02020603050405020304" pitchFamily="18" charset="0"/>
              </a:rPr>
              <a:t>Breadboard or PCB</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latin typeface="Arial" panose="020B0604020202020204" pitchFamily="34" charset="0"/>
                <a:ea typeface="Times New Roman" panose="02020603050405020304" pitchFamily="18" charset="0"/>
                <a:cs typeface="Times New Roman" panose="02020603050405020304" pitchFamily="18" charset="0"/>
              </a:rPr>
              <a:t>Power supply 12v 1amp</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976015" y="281175"/>
            <a:ext cx="4626138"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HARDWARE REQUIREMENTS</a:t>
            </a:r>
            <a:endParaRPr lang="en-US" sz="2400" b="1" dirty="0"/>
          </a:p>
        </p:txBody>
      </p:sp>
    </p:spTree>
    <p:extLst>
      <p:ext uri="{BB962C8B-B14F-4D97-AF65-F5344CB8AC3E}">
        <p14:creationId xmlns:p14="http://schemas.microsoft.com/office/powerpoint/2010/main" val="685235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7655" y="281175"/>
            <a:ext cx="2108269" cy="461665"/>
          </a:xfrm>
          <a:prstGeom prst="rect">
            <a:avLst/>
          </a:prstGeom>
        </p:spPr>
        <p:txBody>
          <a:bodyPr wrap="none">
            <a:spAutoFit/>
          </a:bodyPr>
          <a:lstStyle/>
          <a:p>
            <a:r>
              <a:rPr lang="en-US" sz="2400" b="1" dirty="0">
                <a:latin typeface="Times New Roman" panose="02020603050405020304" pitchFamily="18" charset="0"/>
                <a:ea typeface="Calibri" panose="020F0502020204030204" pitchFamily="34" charset="0"/>
              </a:rPr>
              <a:t>ADVANTAGE</a:t>
            </a:r>
            <a:endParaRPr lang="en-US" sz="2400" b="1" dirty="0"/>
          </a:p>
        </p:txBody>
      </p:sp>
      <p:sp>
        <p:nvSpPr>
          <p:cNvPr id="3" name="TextBox 2"/>
          <p:cNvSpPr txBox="1"/>
          <p:nvPr/>
        </p:nvSpPr>
        <p:spPr>
          <a:xfrm>
            <a:off x="815926" y="1044700"/>
            <a:ext cx="6871725" cy="646331"/>
          </a:xfrm>
          <a:prstGeom prst="rect">
            <a:avLst/>
          </a:prstGeom>
          <a:noFill/>
        </p:spPr>
        <p:txBody>
          <a:bodyPr wrap="square" rtlCol="0">
            <a:spAutoFit/>
          </a:bodyPr>
          <a:lstStyle/>
          <a:p>
            <a:pPr marL="342900" lvl="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Low power hardware components being used in our system. </a:t>
            </a:r>
          </a:p>
          <a:p>
            <a:pPr marL="342900" lvl="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 of more than one sensor increases the accuracy of our system. </a:t>
            </a:r>
          </a:p>
        </p:txBody>
      </p:sp>
      <p:sp>
        <p:nvSpPr>
          <p:cNvPr id="4" name="Rectangle 3"/>
          <p:cNvSpPr/>
          <p:nvPr/>
        </p:nvSpPr>
        <p:spPr>
          <a:xfrm>
            <a:off x="3110163" y="2059386"/>
            <a:ext cx="2622834" cy="461665"/>
          </a:xfrm>
          <a:prstGeom prst="rect">
            <a:avLst/>
          </a:prstGeom>
        </p:spPr>
        <p:txBody>
          <a:bodyPr wrap="none">
            <a:spAutoFit/>
          </a:bodyPr>
          <a:lstStyle/>
          <a:p>
            <a:r>
              <a:rPr lang="en-US" sz="2400" b="1" dirty="0" smtClean="0">
                <a:latin typeface="Times New Roman" panose="02020603050405020304" pitchFamily="18" charset="0"/>
                <a:ea typeface="Calibri" panose="020F0502020204030204" pitchFamily="34" charset="0"/>
              </a:rPr>
              <a:t>DISADVANTAGE</a:t>
            </a:r>
            <a:endParaRPr lang="en-US" sz="2400" b="1" dirty="0"/>
          </a:p>
        </p:txBody>
      </p:sp>
      <p:sp>
        <p:nvSpPr>
          <p:cNvPr id="5" name="Rectangle 4"/>
          <p:cNvSpPr/>
          <p:nvPr/>
        </p:nvSpPr>
        <p:spPr>
          <a:xfrm>
            <a:off x="911651" y="2889406"/>
            <a:ext cx="7019857" cy="923330"/>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If the phone battery is dead by any means then we can’t intimate to the concerned people.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456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4950" y="433880"/>
            <a:ext cx="2273379"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CONCLUSION</a:t>
            </a:r>
            <a:endParaRPr lang="en-US" sz="2400" b="1" dirty="0"/>
          </a:p>
        </p:txBody>
      </p:sp>
      <p:sp>
        <p:nvSpPr>
          <p:cNvPr id="4" name="Rectangle 3"/>
          <p:cNvSpPr/>
          <p:nvPr/>
        </p:nvSpPr>
        <p:spPr>
          <a:xfrm>
            <a:off x="601670" y="1350110"/>
            <a:ext cx="7482545" cy="2166875"/>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study solves the issues like automatic speed control mechanism, accident detection and information sending. From this we conclude that this system will reduce the accidents and save the human lives. On the whole this system proves to be very cost effective and efficient. The experimentations and results prove that the system is easily implementable in real time. This system can also be extended by inducing automation concepts like automatic driverless vehicle system, inter vehicular communication etc.</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7940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080" y="1044700"/>
            <a:ext cx="6566315" cy="4098800"/>
          </a:xfrm>
          <a:prstGeom prst="rect">
            <a:avLst/>
          </a:prstGeom>
          <a:noFill/>
          <a:ln>
            <a:noFill/>
          </a:ln>
        </p:spPr>
      </p:pic>
      <p:sp>
        <p:nvSpPr>
          <p:cNvPr id="3" name="TextBox 2"/>
          <p:cNvSpPr txBox="1"/>
          <p:nvPr/>
        </p:nvSpPr>
        <p:spPr>
          <a:xfrm>
            <a:off x="3516815" y="281175"/>
            <a:ext cx="134684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Diagram</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407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4950" y="433880"/>
            <a:ext cx="2209259"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GSM MODEM</a:t>
            </a:r>
            <a:endParaRPr lang="en-US" sz="2400" b="1"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739754" y="1350110"/>
            <a:ext cx="4819650" cy="2571750"/>
          </a:xfrm>
          <a:prstGeom prst="rect">
            <a:avLst/>
          </a:prstGeom>
        </p:spPr>
      </p:pic>
    </p:spTree>
    <p:extLst>
      <p:ext uri="{BB962C8B-B14F-4D97-AF65-F5344CB8AC3E}">
        <p14:creationId xmlns:p14="http://schemas.microsoft.com/office/powerpoint/2010/main" val="231861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0360" y="281175"/>
            <a:ext cx="2058577"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GPS DEVICE</a:t>
            </a:r>
            <a:endParaRPr lang="en-US" sz="2400" b="1" dirty="0"/>
          </a:p>
        </p:txBody>
      </p:sp>
      <p:pic>
        <p:nvPicPr>
          <p:cNvPr id="3" name="Picture 2"/>
          <p:cNvPicPr/>
          <p:nvPr/>
        </p:nvPicPr>
        <p:blipFill rotWithShape="1">
          <a:blip r:embed="rId2">
            <a:extLst>
              <a:ext uri="{28A0092B-C50C-407E-A947-70E740481C1C}">
                <a14:useLocalDpi xmlns:a14="http://schemas.microsoft.com/office/drawing/2010/main" val="0"/>
              </a:ext>
            </a:extLst>
          </a:blip>
          <a:srcRect l="626" r="6435"/>
          <a:stretch/>
        </p:blipFill>
        <p:spPr>
          <a:xfrm>
            <a:off x="1976015" y="1347787"/>
            <a:ext cx="4886560" cy="2447925"/>
          </a:xfrm>
          <a:prstGeom prst="rect">
            <a:avLst/>
          </a:prstGeom>
        </p:spPr>
      </p:pic>
    </p:spTree>
    <p:extLst>
      <p:ext uri="{BB962C8B-B14F-4D97-AF65-F5344CB8AC3E}">
        <p14:creationId xmlns:p14="http://schemas.microsoft.com/office/powerpoint/2010/main" val="3012255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2245" y="433880"/>
            <a:ext cx="3058851"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ACCELEROMETER</a:t>
            </a:r>
            <a:endParaRPr lang="en-US" sz="2400" b="1"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70605" y="1655520"/>
            <a:ext cx="5629910" cy="2209800"/>
          </a:xfrm>
          <a:prstGeom prst="rect">
            <a:avLst/>
          </a:prstGeom>
        </p:spPr>
      </p:pic>
    </p:spTree>
    <p:extLst>
      <p:ext uri="{BB962C8B-B14F-4D97-AF65-F5344CB8AC3E}">
        <p14:creationId xmlns:p14="http://schemas.microsoft.com/office/powerpoint/2010/main" val="310277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1670" y="2724455"/>
            <a:ext cx="5192276" cy="1815882"/>
          </a:xfrm>
          <a:prstGeom prst="rect">
            <a:avLst/>
          </a:prstGeom>
          <a:noFill/>
        </p:spPr>
        <p:txBody>
          <a:bodyPr wrap="square" rtlCol="0">
            <a:spAutoFit/>
          </a:bodyPr>
          <a:lstStyle/>
          <a:p>
            <a:r>
              <a:rPr lang="en-US" sz="2800" b="1" dirty="0" smtClean="0">
                <a:solidFill>
                  <a:schemeClr val="bg1"/>
                </a:solidFill>
              </a:rPr>
              <a:t>Name : </a:t>
            </a:r>
            <a:r>
              <a:rPr lang="en-US" sz="2800" b="1" dirty="0" err="1" smtClean="0">
                <a:solidFill>
                  <a:schemeClr val="bg1"/>
                </a:solidFill>
              </a:rPr>
              <a:t>Ashiqur</a:t>
            </a:r>
            <a:r>
              <a:rPr lang="en-US" sz="2800" b="1" dirty="0" smtClean="0">
                <a:solidFill>
                  <a:schemeClr val="bg1"/>
                </a:solidFill>
              </a:rPr>
              <a:t> </a:t>
            </a:r>
            <a:r>
              <a:rPr lang="en-US" sz="2800" b="1" dirty="0" err="1" smtClean="0">
                <a:solidFill>
                  <a:schemeClr val="bg1"/>
                </a:solidFill>
              </a:rPr>
              <a:t>Rahamn</a:t>
            </a:r>
            <a:r>
              <a:rPr lang="en-US" sz="2800" b="1" dirty="0" smtClean="0">
                <a:solidFill>
                  <a:schemeClr val="bg1"/>
                </a:solidFill>
              </a:rPr>
              <a:t>	</a:t>
            </a:r>
          </a:p>
          <a:p>
            <a:r>
              <a:rPr lang="en-US" sz="2800" b="1" dirty="0">
                <a:solidFill>
                  <a:schemeClr val="bg1"/>
                </a:solidFill>
              </a:rPr>
              <a:t>	</a:t>
            </a:r>
            <a:r>
              <a:rPr lang="en-US" sz="2800" b="1" dirty="0" smtClean="0">
                <a:solidFill>
                  <a:schemeClr val="bg1"/>
                </a:solidFill>
              </a:rPr>
              <a:t>ID:171-oo38-005</a:t>
            </a:r>
          </a:p>
          <a:p>
            <a:endParaRPr lang="en-US" sz="2800" b="1" dirty="0" smtClean="0">
              <a:solidFill>
                <a:schemeClr val="bg1"/>
              </a:solidFill>
            </a:endParaRPr>
          </a:p>
          <a:p>
            <a:endParaRPr lang="en-US" sz="2800" b="1" dirty="0">
              <a:solidFill>
                <a:schemeClr val="bg1"/>
              </a:solidFill>
            </a:endParaRPr>
          </a:p>
        </p:txBody>
      </p:sp>
      <p:sp>
        <p:nvSpPr>
          <p:cNvPr id="6" name="TextBox 5"/>
          <p:cNvSpPr txBox="1"/>
          <p:nvPr/>
        </p:nvSpPr>
        <p:spPr>
          <a:xfrm>
            <a:off x="601670" y="1960930"/>
            <a:ext cx="2596138" cy="584775"/>
          </a:xfrm>
          <a:prstGeom prst="rect">
            <a:avLst/>
          </a:prstGeom>
          <a:noFill/>
        </p:spPr>
        <p:txBody>
          <a:bodyPr wrap="square" rtlCol="0">
            <a:spAutoFit/>
          </a:bodyPr>
          <a:lstStyle/>
          <a:p>
            <a:r>
              <a:rPr lang="en-US" sz="3200" b="1" dirty="0" smtClean="0">
                <a:solidFill>
                  <a:schemeClr val="bg1"/>
                </a:solidFill>
              </a:rPr>
              <a:t>Participants :</a:t>
            </a:r>
            <a:endParaRPr lang="en-US" sz="3200" b="1" dirty="0">
              <a:solidFill>
                <a:schemeClr val="bg1"/>
              </a:solidFill>
            </a:endParaRPr>
          </a:p>
        </p:txBody>
      </p:sp>
    </p:spTree>
    <p:extLst>
      <p:ext uri="{BB962C8B-B14F-4D97-AF65-F5344CB8AC3E}">
        <p14:creationId xmlns:p14="http://schemas.microsoft.com/office/powerpoint/2010/main" val="2318614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5195" y="586585"/>
            <a:ext cx="5497380"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Circuit Board &amp; LCD Display &amp; Wires</a:t>
            </a:r>
            <a:endParaRPr lang="en-US" sz="2400" b="1" dirty="0">
              <a:latin typeface="Times New Roman" panose="02020603050405020304" pitchFamily="18"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34159" t="48635" b="9213"/>
          <a:stretch/>
        </p:blipFill>
        <p:spPr>
          <a:xfrm>
            <a:off x="1517900" y="1808225"/>
            <a:ext cx="5592379" cy="1985166"/>
          </a:xfrm>
          <a:prstGeom prst="rect">
            <a:avLst/>
          </a:prstGeom>
        </p:spPr>
      </p:pic>
    </p:spTree>
    <p:extLst>
      <p:ext uri="{BB962C8B-B14F-4D97-AF65-F5344CB8AC3E}">
        <p14:creationId xmlns:p14="http://schemas.microsoft.com/office/powerpoint/2010/main" val="4261582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670605" y="1502815"/>
            <a:ext cx="5932170" cy="2200910"/>
          </a:xfrm>
          <a:prstGeom prst="rect">
            <a:avLst/>
          </a:prstGeom>
          <a:noFill/>
        </p:spPr>
      </p:pic>
      <p:sp>
        <p:nvSpPr>
          <p:cNvPr id="3" name="TextBox 2"/>
          <p:cNvSpPr txBox="1"/>
          <p:nvPr/>
        </p:nvSpPr>
        <p:spPr>
          <a:xfrm>
            <a:off x="3197655" y="433880"/>
            <a:ext cx="2465740"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System Overview</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095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0605" y="1502815"/>
            <a:ext cx="5955495" cy="1446550"/>
          </a:xfrm>
          <a:prstGeom prst="rect">
            <a:avLst/>
          </a:prstGeom>
          <a:noFill/>
        </p:spPr>
        <p:txBody>
          <a:bodyPr wrap="square" rtlCol="0">
            <a:spAutoFit/>
          </a:bodyPr>
          <a:lstStyle/>
          <a:p>
            <a:r>
              <a:rPr lang="en-US" sz="8800" b="1" dirty="0" smtClean="0">
                <a:latin typeface="Times New Roman" panose="02020603050405020304" pitchFamily="18" charset="0"/>
                <a:cs typeface="Times New Roman" panose="02020603050405020304" pitchFamily="18" charset="0"/>
              </a:rPr>
              <a:t>Thank You</a:t>
            </a:r>
            <a:endParaRPr lang="en-US"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762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0360" y="891995"/>
            <a:ext cx="2278957"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Topic Name</a:t>
            </a:r>
            <a:endParaRPr lang="en-US"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 y="1808225"/>
            <a:ext cx="9156666" cy="1754326"/>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Wireless </a:t>
            </a:r>
            <a:r>
              <a:rPr lang="en-US" sz="5400" b="1" dirty="0" smtClean="0">
                <a:latin typeface="Times New Roman" panose="02020603050405020304" pitchFamily="18" charset="0"/>
                <a:cs typeface="Times New Roman" panose="02020603050405020304" pitchFamily="18" charset="0"/>
              </a:rPr>
              <a:t>Accident Information </a:t>
            </a:r>
            <a:r>
              <a:rPr lang="en-US" sz="5400" b="1" dirty="0">
                <a:latin typeface="Times New Roman" panose="02020603050405020304" pitchFamily="18" charset="0"/>
                <a:cs typeface="Times New Roman" panose="02020603050405020304" pitchFamily="18" charset="0"/>
              </a:rPr>
              <a:t>System Using GSM and GPS</a:t>
            </a:r>
          </a:p>
        </p:txBody>
      </p:sp>
    </p:spTree>
    <p:extLst>
      <p:ext uri="{BB962C8B-B14F-4D97-AF65-F5344CB8AC3E}">
        <p14:creationId xmlns:p14="http://schemas.microsoft.com/office/powerpoint/2010/main" val="2243391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0" y="1350110"/>
            <a:ext cx="8551479" cy="3108543"/>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Accident threatens human lives more and mainly road accident is common today. During accident many people lose their life because medical services and family member not getting accidental information on time. In this paper, an efficient vehicle wireless system is designed and implemented for vehicle accident detection and reporting using accelerometer and GPS. </a:t>
            </a:r>
          </a:p>
        </p:txBody>
      </p:sp>
      <p:sp>
        <p:nvSpPr>
          <p:cNvPr id="5" name="TextBox 4"/>
          <p:cNvSpPr txBox="1"/>
          <p:nvPr/>
        </p:nvSpPr>
        <p:spPr>
          <a:xfrm>
            <a:off x="1670605" y="586585"/>
            <a:ext cx="4886560" cy="461665"/>
          </a:xfrm>
          <a:prstGeom prst="rect">
            <a:avLst/>
          </a:prstGeom>
          <a:noFill/>
        </p:spPr>
        <p:txBody>
          <a:bodyPr wrap="square" rtlCol="0">
            <a:spAutoFit/>
          </a:bodyPr>
          <a:lstStyle/>
          <a:p>
            <a:pPr algn="ctr"/>
            <a:r>
              <a:rPr lang="en-US" sz="240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292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502815"/>
            <a:ext cx="8398775" cy="2246769"/>
          </a:xfrm>
          <a:noFill/>
        </p:spPr>
        <p:txBody>
          <a:bodyPr wrap="square" rtlCol="0">
            <a:spAutoFit/>
          </a:bodyPr>
          <a:lstStyle/>
          <a:p>
            <a:pPr algn="just" defTabSz="914400"/>
            <a:r>
              <a:rPr lang="en-US" sz="2800" dirty="0">
                <a:solidFill>
                  <a:schemeClr val="tx1"/>
                </a:solidFill>
                <a:latin typeface="Times New Roman" panose="02020603050405020304" pitchFamily="18" charset="0"/>
                <a:ea typeface="+mn-ea"/>
                <a:cs typeface="Times New Roman" panose="02020603050405020304" pitchFamily="18" charset="0"/>
              </a:rPr>
              <a:t>Accelerometer sensor is used to detect crash and GPS give location of vehicle. In case of any accident, the system send automated message to the preprogrammed number such as family member or emergency medical services via GSM. </a:t>
            </a:r>
          </a:p>
        </p:txBody>
      </p:sp>
    </p:spTree>
    <p:extLst>
      <p:ext uri="{BB962C8B-B14F-4D97-AF65-F5344CB8AC3E}">
        <p14:creationId xmlns:p14="http://schemas.microsoft.com/office/powerpoint/2010/main" val="167956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5317" y="1044700"/>
            <a:ext cx="8093365" cy="3785652"/>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Road accidents constitute the major part of the accident deaths all over the </a:t>
            </a:r>
            <a:r>
              <a:rPr lang="en-US" sz="2000" dirty="0" smtClean="0">
                <a:latin typeface="Times New Roman" panose="02020603050405020304" pitchFamily="18" charset="0"/>
                <a:cs typeface="Times New Roman" panose="02020603050405020304" pitchFamily="18" charset="0"/>
              </a:rPr>
              <a:t>world. accusing </a:t>
            </a:r>
            <a:r>
              <a:rPr lang="en-US" sz="2000" dirty="0">
                <a:latin typeface="Times New Roman" panose="02020603050405020304" pitchFamily="18" charset="0"/>
                <a:cs typeface="Times New Roman" panose="02020603050405020304" pitchFamily="18" charset="0"/>
              </a:rPr>
              <a:t>bad driving </a:t>
            </a:r>
            <a:r>
              <a:rPr lang="en-US" sz="2000" dirty="0" smtClean="0">
                <a:latin typeface="Times New Roman" panose="02020603050405020304" pitchFamily="18" charset="0"/>
                <a:cs typeface="Times New Roman" panose="02020603050405020304" pitchFamily="18" charset="0"/>
              </a:rPr>
              <a:t>behaviors </a:t>
            </a:r>
            <a:r>
              <a:rPr lang="en-US" sz="2000" dirty="0">
                <a:latin typeface="Times New Roman" panose="02020603050405020304" pitchFamily="18" charset="0"/>
                <a:cs typeface="Times New Roman" panose="02020603050405020304" pitchFamily="18" charset="0"/>
              </a:rPr>
              <a:t>like drunken driving, speeding and not using seatbelts for still causing major traffic deaths.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purpose of the project is to find the vehicle where it is and locate the vehicle </a:t>
            </a:r>
            <a:r>
              <a:rPr lang="en-US" sz="2000" dirty="0" smtClean="0">
                <a:latin typeface="Times New Roman" panose="02020603050405020304" pitchFamily="18" charset="0"/>
                <a:cs typeface="Times New Roman" panose="02020603050405020304" pitchFamily="18" charset="0"/>
              </a:rPr>
              <a:t>.Most </a:t>
            </a:r>
            <a:r>
              <a:rPr lang="en-US" sz="2000" dirty="0">
                <a:latin typeface="Times New Roman" panose="02020603050405020304" pitchFamily="18" charset="0"/>
                <a:cs typeface="Times New Roman" panose="02020603050405020304" pitchFamily="18" charset="0"/>
              </a:rPr>
              <a:t>of the times we may not be able to find accident location because we don’t know where accident will happen. In order to give treatment for injured people, first we need to know where the accident happened through location tracking and sending a message to your related one or to the emergency services. Here we used assembly programming for better accuracy and </a:t>
            </a:r>
            <a:r>
              <a:rPr lang="en-US" sz="2000" dirty="0" smtClean="0">
                <a:latin typeface="Times New Roman" panose="02020603050405020304" pitchFamily="18" charset="0"/>
                <a:cs typeface="Times New Roman" panose="02020603050405020304" pitchFamily="18" charset="0"/>
              </a:rPr>
              <a:t>GPS on </a:t>
            </a:r>
            <a:r>
              <a:rPr lang="en-US" sz="2000" dirty="0">
                <a:latin typeface="Times New Roman" panose="02020603050405020304" pitchFamily="18" charset="0"/>
                <a:cs typeface="Times New Roman" panose="02020603050405020304" pitchFamily="18" charset="0"/>
              </a:rPr>
              <a:t>the globe. The </a:t>
            </a:r>
            <a:r>
              <a:rPr lang="en-US" sz="2000" dirty="0" smtClean="0">
                <a:latin typeface="Times New Roman" panose="02020603050405020304" pitchFamily="18" charset="0"/>
                <a:cs typeface="Times New Roman" panose="02020603050405020304" pitchFamily="18" charset="0"/>
              </a:rPr>
              <a:t>exact</a:t>
            </a:r>
            <a:r>
              <a:rPr lang="en-US" sz="2000" dirty="0">
                <a:latin typeface="Times New Roman" panose="02020603050405020304" pitchFamily="18" charset="0"/>
                <a:cs typeface="Times New Roman" panose="02020603050405020304" pitchFamily="18" charset="0"/>
              </a:rPr>
              <a:t> and GSM modules which helps to trace the vehicle anywhere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location of the vehicle is sent to our remote devices (mobile phones) using GSM modem.</a:t>
            </a:r>
          </a:p>
        </p:txBody>
      </p:sp>
      <p:sp>
        <p:nvSpPr>
          <p:cNvPr id="5" name="TextBox 4"/>
          <p:cNvSpPr txBox="1"/>
          <p:nvPr/>
        </p:nvSpPr>
        <p:spPr>
          <a:xfrm>
            <a:off x="2434130" y="281175"/>
            <a:ext cx="4275740" cy="646331"/>
          </a:xfrm>
          <a:prstGeom prst="rect">
            <a:avLst/>
          </a:prstGeom>
          <a:noFill/>
        </p:spPr>
        <p:txBody>
          <a:bodyPr wrap="square" rtlCol="0">
            <a:spAutoFit/>
          </a:bodyPr>
          <a:lstStyle/>
          <a:p>
            <a:pPr algn="ctr"/>
            <a:r>
              <a:rPr lang="en-US" sz="3600" b="1" dirty="0" smtClean="0">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1681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4375" y="586585"/>
            <a:ext cx="732984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PROBLEM STATEMENT</a:t>
            </a:r>
            <a:endParaRPr lang="en-US" sz="4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6389" y="1502815"/>
            <a:ext cx="7998645" cy="2677656"/>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Whenever accident being met, the nearby people call the ambulance. The problem associated with this is that the victims depend on the mercy of nearby people. There is a chance that there are no people nearby the accident spot or people who are around neglects the accident. This is the flaw in the manual system.</a:t>
            </a:r>
          </a:p>
        </p:txBody>
      </p:sp>
    </p:spTree>
    <p:extLst>
      <p:ext uri="{BB962C8B-B14F-4D97-AF65-F5344CB8AC3E}">
        <p14:creationId xmlns:p14="http://schemas.microsoft.com/office/powerpoint/2010/main" val="2909347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0605" y="433880"/>
            <a:ext cx="565008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PROJECT OBJECTIVES</a:t>
            </a:r>
          </a:p>
        </p:txBody>
      </p:sp>
    </p:spTree>
    <p:extLst>
      <p:ext uri="{BB962C8B-B14F-4D97-AF65-F5344CB8AC3E}">
        <p14:creationId xmlns:p14="http://schemas.microsoft.com/office/powerpoint/2010/main" val="31246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0605" y="586585"/>
            <a:ext cx="4428445" cy="369332"/>
          </a:xfrm>
          <a:prstGeom prst="rect">
            <a:avLst/>
          </a:prstGeom>
          <a:noFill/>
        </p:spPr>
        <p:txBody>
          <a:bodyPr wrap="square" rtlCol="0">
            <a:spAutoFit/>
          </a:bodyPr>
          <a:lstStyle/>
          <a:p>
            <a:r>
              <a:rPr lang="en-US" dirty="0"/>
              <a:t>PROJECT SCOPE</a:t>
            </a:r>
          </a:p>
        </p:txBody>
      </p:sp>
    </p:spTree>
    <p:extLst>
      <p:ext uri="{BB962C8B-B14F-4D97-AF65-F5344CB8AC3E}">
        <p14:creationId xmlns:p14="http://schemas.microsoft.com/office/powerpoint/2010/main" val="59595720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1785</TotalTime>
  <Words>598</Words>
  <Application>Microsoft Office PowerPoint</Application>
  <PresentationFormat>On-screen Show (16:9)</PresentationFormat>
  <Paragraphs>51</Paragraphs>
  <Slides>22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Century Gothic</vt:lpstr>
      <vt:lpstr>Symbol</vt:lpstr>
      <vt:lpstr>Tahoma</vt:lpstr>
      <vt:lpstr>Times New Roman</vt:lpstr>
      <vt:lpstr>Wingdings</vt:lpstr>
      <vt:lpstr>Wingdings 3</vt:lpstr>
      <vt:lpstr>Office Theme</vt:lpstr>
      <vt:lpstr>Ion</vt:lpstr>
      <vt:lpstr>Welcome  to our presentation</vt:lpstr>
      <vt:lpstr>PowerPoint Presentation</vt:lpstr>
      <vt:lpstr>PowerPoint Presentation</vt:lpstr>
      <vt:lpstr>PowerPoint Presentation</vt:lpstr>
      <vt:lpstr>Accelerometer sensor is used to detect crash and GPS give location of vehicle. In case of any accident, the system send automated message to the preprogrammed number such as family member or emergency medical services via GSM.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Hossain Ahmed</cp:lastModifiedBy>
  <cp:revision>200</cp:revision>
  <dcterms:created xsi:type="dcterms:W3CDTF">2013-08-21T19:17:07Z</dcterms:created>
  <dcterms:modified xsi:type="dcterms:W3CDTF">2019-07-14T05:46:13Z</dcterms:modified>
</cp:coreProperties>
</file>