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58" r:id="rId9"/>
    <p:sldId id="259" r:id="rId10"/>
    <p:sldId id="269" r:id="rId11"/>
    <p:sldId id="266" r:id="rId12"/>
    <p:sldId id="267" r:id="rId13"/>
    <p:sldId id="268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34B4E-AC43-450D-9E3E-71930435CB26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F50BE-2655-49DB-9A0D-563D74E3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7787" y="685801"/>
            <a:ext cx="4502426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C1FE-BBE1-40A8-8CB8-E074828279B6}" type="datetime8">
              <a:rPr lang="en-US"/>
              <a:pPr>
                <a:defRPr/>
              </a:pPr>
              <a:t>2/7/2018 1:36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E1E53-816B-4B23-A423-0B48EEA0A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BFD3-65F3-4D2E-BA72-3399B631F5EB}" type="datetime8">
              <a:rPr lang="en-US"/>
              <a:pPr>
                <a:defRPr/>
              </a:pPr>
              <a:t>2/7/2018 1:36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9E292-7136-44C3-BDAA-A4EDAC667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6D3139-B909-4A8F-81D2-3E15AB1388AC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A30DBA7-13B4-4139-B03B-49DB609DDF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ENQUE AND DEQUE OPERATIONS ON QUEUEE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char remove(&amp;Queue)</a:t>
            </a:r>
            <a:endParaRPr lang="en-US" smtClean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20000" cy="1905000"/>
          </a:xfrm>
        </p:spPr>
        <p:txBody>
          <a:bodyPr/>
          <a:lstStyle/>
          <a:p>
            <a:r>
              <a:rPr lang="en-US" sz="2800" b="1" smtClean="0"/>
              <a:t>an item (</a:t>
            </a:r>
            <a:r>
              <a:rPr lang="en-US" sz="2800" b="1" i="1" smtClean="0"/>
              <a:t>A</a:t>
            </a:r>
            <a:r>
              <a:rPr lang="en-US" sz="2800" b="1" smtClean="0"/>
              <a:t>) is removed (deleted) from the </a:t>
            </a:r>
            <a:r>
              <a:rPr lang="en-US" sz="2800" b="1" i="1" smtClean="0"/>
              <a:t>Front </a:t>
            </a:r>
            <a:r>
              <a:rPr lang="en-US" sz="2800" b="1" smtClean="0"/>
              <a:t>of the queue</a:t>
            </a:r>
            <a:endParaRPr lang="en-US" sz="2800" smtClean="0"/>
          </a:p>
          <a:p>
            <a:endParaRPr lang="en-US" sz="2800" smtClean="0"/>
          </a:p>
        </p:txBody>
      </p:sp>
      <p:graphicFrame>
        <p:nvGraphicFramePr>
          <p:cNvPr id="46084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2667000"/>
          <a:ext cx="6705600" cy="3726498"/>
        </p:xfrm>
        <a:graphic>
          <a:graphicData uri="http://schemas.openxmlformats.org/drawingml/2006/table">
            <a:tbl>
              <a:tblPr/>
              <a:tblGrid>
                <a:gridCol w="3124200"/>
                <a:gridCol w="1498600"/>
                <a:gridCol w="2082800"/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Rear=3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smtClean="0"/>
              <a:t>char remove(&amp;Queue)</a:t>
            </a:r>
            <a:endParaRPr lang="en-US" sz="4000" smtClean="0"/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i="1" smtClean="0"/>
              <a:t>Remove </a:t>
            </a:r>
            <a:r>
              <a:rPr lang="en-US" sz="2800" b="1" smtClean="0"/>
              <a:t>two items from the front of the queue.</a:t>
            </a:r>
          </a:p>
          <a:p>
            <a:endParaRPr lang="en-US" sz="2800" b="1" smtClean="0"/>
          </a:p>
        </p:txBody>
      </p:sp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1143000" y="2743200"/>
          <a:ext cx="7162800" cy="3816351"/>
        </p:xfrm>
        <a:graphic>
          <a:graphicData uri="http://schemas.openxmlformats.org/drawingml/2006/table">
            <a:tbl>
              <a:tblPr/>
              <a:tblGrid>
                <a:gridCol w="3048000"/>
                <a:gridCol w="1498600"/>
                <a:gridCol w="2616200"/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Rear=3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</a:t>
                      </a: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smtClean="0"/>
              <a:t>char remove(&amp;Queue)</a:t>
            </a:r>
            <a:endParaRPr lang="en-US" sz="4000" smtClean="0"/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838200" y="1905000"/>
            <a:ext cx="7981950" cy="4114800"/>
          </a:xfrm>
        </p:spPr>
        <p:txBody>
          <a:bodyPr/>
          <a:lstStyle/>
          <a:p>
            <a:r>
              <a:rPr lang="en-US" sz="2800" b="1" i="1" smtClean="0"/>
              <a:t>Remove </a:t>
            </a:r>
            <a:r>
              <a:rPr lang="en-US" sz="2800" b="1" smtClean="0"/>
              <a:t>three items from the front of the queue.</a:t>
            </a:r>
          </a:p>
          <a:p>
            <a:endParaRPr lang="en-US" sz="2800" b="1" smtClean="0"/>
          </a:p>
        </p:txBody>
      </p:sp>
      <p:graphicFrame>
        <p:nvGraphicFramePr>
          <p:cNvPr id="50180" name="Group 4"/>
          <p:cNvGraphicFramePr>
            <a:graphicFrameLocks noGrp="1"/>
          </p:cNvGraphicFramePr>
          <p:nvPr/>
        </p:nvGraphicFramePr>
        <p:xfrm>
          <a:off x="1143000" y="2743200"/>
          <a:ext cx="7162800" cy="3816351"/>
        </p:xfrm>
        <a:graphic>
          <a:graphicData uri="http://schemas.openxmlformats.org/drawingml/2006/table">
            <a:tbl>
              <a:tblPr/>
              <a:tblGrid>
                <a:gridCol w="3048000"/>
                <a:gridCol w="1498600"/>
                <a:gridCol w="2616200"/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Front=Rear=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1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smtClean="0"/>
              <a:t>char remove(&amp;Queue)</a:t>
            </a:r>
            <a:endParaRPr lang="en-US" sz="4000" smtClean="0"/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i="1" smtClean="0"/>
              <a:t>Remove </a:t>
            </a:r>
            <a:r>
              <a:rPr lang="tr-TR" sz="2800" b="1" smtClean="0"/>
              <a:t>one more</a:t>
            </a:r>
            <a:r>
              <a:rPr lang="en-US" sz="2800" b="1" smtClean="0"/>
              <a:t> item from the front of the queue.</a:t>
            </a:r>
          </a:p>
          <a:p>
            <a:endParaRPr lang="en-US" sz="2800" b="1" smtClean="0"/>
          </a:p>
        </p:txBody>
      </p:sp>
      <p:graphicFrame>
        <p:nvGraphicFramePr>
          <p:cNvPr id="52228" name="Group 4"/>
          <p:cNvGraphicFramePr>
            <a:graphicFrameLocks noGrp="1"/>
          </p:cNvGraphicFramePr>
          <p:nvPr/>
        </p:nvGraphicFramePr>
        <p:xfrm>
          <a:off x="1143000" y="2743200"/>
          <a:ext cx="7162800" cy="3816351"/>
        </p:xfrm>
        <a:graphic>
          <a:graphicData uri="http://schemas.openxmlformats.org/drawingml/2006/table">
            <a:tbl>
              <a:tblPr/>
              <a:tblGrid>
                <a:gridCol w="3048000"/>
                <a:gridCol w="1498600"/>
                <a:gridCol w="2616200"/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</a:t>
                      </a: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</a:t>
                      </a: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Rear=3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DDDD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Void delete()</a:t>
            </a: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if (</a:t>
            </a:r>
            <a:r>
              <a:rPr lang="en-US" sz="2000" dirty="0" smtClean="0">
                <a:latin typeface="Times" pitchFamily="18" charset="0"/>
              </a:rPr>
              <a:t>front &lt; MIN || &gt; rear</a:t>
            </a:r>
            <a:r>
              <a:rPr lang="en-US" sz="2000" dirty="0" smtClean="0">
                <a:latin typeface="Times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Times" pitchFamily="18" charset="0"/>
              </a:rPr>
              <a:t>printf</a:t>
            </a:r>
            <a:r>
              <a:rPr lang="en-US" sz="2000" dirty="0" smtClean="0">
                <a:latin typeface="Times" pitchFamily="18" charset="0"/>
              </a:rPr>
              <a:t>("Queue is empty");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" pitchFamily="18" charset="0"/>
              </a:rPr>
              <a:t>exit(1);</a:t>
            </a:r>
            <a:endParaRPr lang="en-US" sz="2000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}</a:t>
            </a:r>
            <a:endParaRPr lang="en-US" sz="2000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" pitchFamily="18" charset="0"/>
              </a:rPr>
              <a:t>e</a:t>
            </a:r>
            <a:r>
              <a:rPr lang="en-US" sz="2000" dirty="0" smtClean="0">
                <a:latin typeface="Times" pitchFamily="18" charset="0"/>
              </a:rPr>
              <a:t>lse</a:t>
            </a: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" pitchFamily="18" charset="0"/>
              </a:rPr>
              <a:t>data = queue[front] 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" pitchFamily="18" charset="0"/>
              </a:rPr>
              <a:t>front ← front + 1</a:t>
            </a: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5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Initialize the QUEUE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>
            <p:ph idx="1"/>
          </p:nvPr>
        </p:nvGraphicFramePr>
        <p:xfrm>
          <a:off x="762000" y="2895600"/>
          <a:ext cx="7924800" cy="3726498"/>
        </p:xfrm>
        <a:graphic>
          <a:graphicData uri="http://schemas.openxmlformats.org/drawingml/2006/table">
            <a:tbl>
              <a:tblPr/>
              <a:tblGrid>
                <a:gridCol w="3382963"/>
                <a:gridCol w="1900237"/>
                <a:gridCol w="2641600"/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rear=-1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685800" y="1447800"/>
            <a:ext cx="8077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pitchFamily="34" charset="0"/>
              </a:rPr>
              <a:t>The queue is initialized by having the </a:t>
            </a:r>
            <a:r>
              <a:rPr lang="en-US" sz="1800" b="1" i="1">
                <a:latin typeface="Arial" pitchFamily="34" charset="0"/>
              </a:rPr>
              <a:t>rear </a:t>
            </a:r>
            <a:r>
              <a:rPr lang="en-US" sz="1800" b="1">
                <a:latin typeface="Arial" pitchFamily="34" charset="0"/>
              </a:rPr>
              <a:t>set to </a:t>
            </a:r>
            <a:r>
              <a:rPr lang="en-US" sz="1800" b="1" i="1">
                <a:latin typeface="Arial" pitchFamily="34" charset="0"/>
              </a:rPr>
              <a:t>-1</a:t>
            </a:r>
            <a:r>
              <a:rPr lang="en-US" sz="1800" b="1">
                <a:latin typeface="Arial" pitchFamily="34" charset="0"/>
              </a:rPr>
              <a:t>, and </a:t>
            </a:r>
            <a:r>
              <a:rPr lang="en-US" sz="1800" b="1" i="1">
                <a:latin typeface="Arial" pitchFamily="34" charset="0"/>
              </a:rPr>
              <a:t>front </a:t>
            </a:r>
            <a:r>
              <a:rPr lang="en-US" sz="1800" b="1">
                <a:latin typeface="Arial" pitchFamily="34" charset="0"/>
              </a:rPr>
              <a:t>set to </a:t>
            </a:r>
            <a:r>
              <a:rPr lang="en-US" sz="1800" b="1" i="1">
                <a:latin typeface="Arial" pitchFamily="34" charset="0"/>
              </a:rPr>
              <a:t>0</a:t>
            </a:r>
            <a:r>
              <a:rPr lang="en-US" sz="1800" b="1">
                <a:latin typeface="Arial" pitchFamily="34" charset="0"/>
              </a:rPr>
              <a:t>. Let us assume that maximum number of the element we have in a queue is MAXQUEUE elements as shown below.</a:t>
            </a:r>
            <a:endParaRPr 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Enque</a:t>
            </a:r>
            <a:r>
              <a:rPr lang="en-US" i="1" dirty="0" smtClean="0"/>
              <a:t>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 − Check if the queue is full.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 − If the queue is full, produce overflow error and exit.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 − If the queue is not full, increment </a:t>
            </a:r>
            <a:r>
              <a:rPr lang="en-US" b="1" dirty="0" smtClean="0"/>
              <a:t>rear</a:t>
            </a:r>
            <a:r>
              <a:rPr lang="en-US" dirty="0" smtClean="0"/>
              <a:t> pointer to point the next empty space.</a:t>
            </a:r>
          </a:p>
          <a:p>
            <a:r>
              <a:rPr lang="en-US" b="1" dirty="0" smtClean="0"/>
              <a:t>Step 4</a:t>
            </a:r>
            <a:r>
              <a:rPr lang="en-US" dirty="0" smtClean="0"/>
              <a:t> − Add data element to the queue location, where the rear is pointing.</a:t>
            </a:r>
          </a:p>
          <a:p>
            <a:r>
              <a:rPr lang="en-US" b="1" dirty="0" smtClean="0"/>
              <a:t>Step 5</a:t>
            </a:r>
            <a:r>
              <a:rPr lang="en-US" dirty="0" smtClean="0"/>
              <a:t> − return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1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insert(&amp;</a:t>
            </a:r>
            <a:r>
              <a:rPr lang="en-US" smtClean="0"/>
              <a:t>Queue</a:t>
            </a:r>
            <a:r>
              <a:rPr lang="tr-TR" smtClean="0"/>
              <a:t>, ‘A’)</a:t>
            </a:r>
            <a:endParaRPr lang="en-US" smtClean="0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1524000"/>
          </a:xfrm>
        </p:spPr>
        <p:txBody>
          <a:bodyPr/>
          <a:lstStyle/>
          <a:p>
            <a:r>
              <a:rPr lang="en-US" sz="2800" smtClean="0"/>
              <a:t>a</a:t>
            </a:r>
            <a:r>
              <a:rPr lang="tr-TR" sz="2800" smtClean="0"/>
              <a:t>n</a:t>
            </a:r>
            <a:r>
              <a:rPr lang="en-US" sz="2800" smtClean="0"/>
              <a:t> item (</a:t>
            </a:r>
            <a:r>
              <a:rPr lang="tr-TR" sz="2800" i="1" smtClean="0"/>
              <a:t>A</a:t>
            </a:r>
            <a:r>
              <a:rPr lang="en-US" sz="2800" smtClean="0"/>
              <a:t>) is </a:t>
            </a:r>
            <a:r>
              <a:rPr lang="en-US" sz="2800" i="1" smtClean="0"/>
              <a:t>inserted </a:t>
            </a:r>
            <a:r>
              <a:rPr lang="en-US" sz="2800" smtClean="0"/>
              <a:t>at the </a:t>
            </a:r>
            <a:r>
              <a:rPr lang="en-US" sz="2800" i="1" smtClean="0"/>
              <a:t>Rear </a:t>
            </a:r>
            <a:r>
              <a:rPr lang="en-US" sz="2800" smtClean="0"/>
              <a:t>of the queue</a:t>
            </a:r>
            <a:br>
              <a:rPr lang="en-US" sz="2800" smtClean="0"/>
            </a:br>
            <a:endParaRPr lang="en-US" sz="2800" smtClean="0"/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sz="half" idx="2"/>
          </p:nvPr>
        </p:nvGraphicFramePr>
        <p:xfrm>
          <a:off x="2108200" y="2598738"/>
          <a:ext cx="5972175" cy="4206240"/>
        </p:xfrm>
        <a:graphic>
          <a:graphicData uri="http://schemas.openxmlformats.org/drawingml/2006/table">
            <a:tbl>
              <a:tblPr/>
              <a:tblGrid>
                <a:gridCol w="2532063"/>
                <a:gridCol w="1536700"/>
                <a:gridCol w="1903412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Front=0</a:t>
                      </a: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Rear=</a:t>
                      </a: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93" name="Line 53"/>
          <p:cNvSpPr>
            <a:spLocks noChangeShapeType="1"/>
          </p:cNvSpPr>
          <p:nvPr/>
        </p:nvSpPr>
        <p:spPr bwMode="auto">
          <a:xfrm flipH="1">
            <a:off x="63246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insert(&amp;</a:t>
            </a:r>
            <a:r>
              <a:rPr lang="en-US" smtClean="0"/>
              <a:t>Queue</a:t>
            </a:r>
            <a:r>
              <a:rPr lang="tr-TR" smtClean="0"/>
              <a:t>, ‘B’)</a:t>
            </a:r>
            <a:endParaRPr lang="en-US" smtClean="0"/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1524000"/>
          </a:xfrm>
        </p:spPr>
        <p:txBody>
          <a:bodyPr/>
          <a:lstStyle/>
          <a:p>
            <a:r>
              <a:rPr lang="en-US" sz="2800" b="1" smtClean="0"/>
              <a:t>A</a:t>
            </a:r>
            <a:r>
              <a:rPr lang="tr-TR" sz="2800" b="1" smtClean="0"/>
              <a:t> new</a:t>
            </a:r>
            <a:r>
              <a:rPr lang="en-US" sz="2800" b="1" smtClean="0"/>
              <a:t> item (</a:t>
            </a:r>
            <a:r>
              <a:rPr lang="tr-TR" sz="2800" b="1" i="1" smtClean="0"/>
              <a:t>B</a:t>
            </a:r>
            <a:r>
              <a:rPr lang="en-US" sz="2800" b="1" smtClean="0"/>
              <a:t>) is </a:t>
            </a:r>
            <a:r>
              <a:rPr lang="en-US" sz="2800" b="1" i="1" smtClean="0"/>
              <a:t>inserted </a:t>
            </a:r>
            <a:r>
              <a:rPr lang="en-US" sz="2800" b="1" smtClean="0"/>
              <a:t>at the </a:t>
            </a:r>
            <a:r>
              <a:rPr lang="en-US" sz="2800" b="1" i="1" smtClean="0"/>
              <a:t>Rear </a:t>
            </a:r>
            <a:r>
              <a:rPr lang="en-US" sz="2800" b="1" smtClean="0"/>
              <a:t>of the queue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graphicFrame>
        <p:nvGraphicFramePr>
          <p:cNvPr id="37892" name="Group 4"/>
          <p:cNvGraphicFramePr>
            <a:graphicFrameLocks noGrp="1"/>
          </p:cNvGraphicFramePr>
          <p:nvPr>
            <p:ph sz="half" idx="2"/>
          </p:nvPr>
        </p:nvGraphicFramePr>
        <p:xfrm>
          <a:off x="2108200" y="2598738"/>
          <a:ext cx="5972175" cy="3962400"/>
        </p:xfrm>
        <a:graphic>
          <a:graphicData uri="http://schemas.openxmlformats.org/drawingml/2006/table">
            <a:tbl>
              <a:tblPr/>
              <a:tblGrid>
                <a:gridCol w="2532063"/>
                <a:gridCol w="1536700"/>
                <a:gridCol w="1903412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Rear=</a:t>
                      </a: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41" name="Line 53"/>
          <p:cNvSpPr>
            <a:spLocks noChangeShapeType="1"/>
          </p:cNvSpPr>
          <p:nvPr/>
        </p:nvSpPr>
        <p:spPr bwMode="auto">
          <a:xfrm flipH="1">
            <a:off x="6248400" y="601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Line 54"/>
          <p:cNvSpPr>
            <a:spLocks noChangeShapeType="1"/>
          </p:cNvSpPr>
          <p:nvPr/>
        </p:nvSpPr>
        <p:spPr bwMode="auto">
          <a:xfrm flipH="1">
            <a:off x="62484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insert(&amp;</a:t>
            </a:r>
            <a:r>
              <a:rPr lang="en-US" smtClean="0"/>
              <a:t>Queue</a:t>
            </a:r>
            <a:r>
              <a:rPr lang="tr-TR" smtClean="0"/>
              <a:t>, ‘C’)</a:t>
            </a:r>
            <a:endParaRPr lang="en-US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1524000"/>
          </a:xfrm>
        </p:spPr>
        <p:txBody>
          <a:bodyPr/>
          <a:lstStyle/>
          <a:p>
            <a:r>
              <a:rPr lang="en-US" sz="2800" b="1" smtClean="0"/>
              <a:t>A</a:t>
            </a:r>
            <a:r>
              <a:rPr lang="tr-TR" sz="2800" b="1" smtClean="0"/>
              <a:t> new</a:t>
            </a:r>
            <a:r>
              <a:rPr lang="en-US" sz="2800" b="1" smtClean="0"/>
              <a:t> item (</a:t>
            </a:r>
            <a:r>
              <a:rPr lang="tr-TR" sz="2800" b="1" i="1" smtClean="0"/>
              <a:t>C</a:t>
            </a:r>
            <a:r>
              <a:rPr lang="en-US" sz="2800" b="1" smtClean="0"/>
              <a:t>) is </a:t>
            </a:r>
            <a:r>
              <a:rPr lang="en-US" sz="2800" b="1" i="1" smtClean="0"/>
              <a:t>inserted </a:t>
            </a:r>
            <a:r>
              <a:rPr lang="en-US" sz="2800" b="1" smtClean="0"/>
              <a:t>at the </a:t>
            </a:r>
            <a:r>
              <a:rPr lang="en-US" sz="2800" b="1" i="1" smtClean="0"/>
              <a:t>Rear </a:t>
            </a:r>
            <a:r>
              <a:rPr lang="en-US" sz="2800" b="1" smtClean="0"/>
              <a:t>of the queue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graphicFrame>
        <p:nvGraphicFramePr>
          <p:cNvPr id="39940" name="Group 4"/>
          <p:cNvGraphicFramePr>
            <a:graphicFrameLocks noGrp="1"/>
          </p:cNvGraphicFramePr>
          <p:nvPr>
            <p:ph sz="half" idx="2"/>
          </p:nvPr>
        </p:nvGraphicFramePr>
        <p:xfrm>
          <a:off x="2108200" y="2598738"/>
          <a:ext cx="5972175" cy="3962400"/>
        </p:xfrm>
        <a:graphic>
          <a:graphicData uri="http://schemas.openxmlformats.org/drawingml/2006/table">
            <a:tbl>
              <a:tblPr/>
              <a:tblGrid>
                <a:gridCol w="2532063"/>
                <a:gridCol w="1536700"/>
                <a:gridCol w="1903412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Rear=</a:t>
                      </a: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9" name="Line 53"/>
          <p:cNvSpPr>
            <a:spLocks noChangeShapeType="1"/>
          </p:cNvSpPr>
          <p:nvPr/>
        </p:nvSpPr>
        <p:spPr bwMode="auto">
          <a:xfrm flipH="1">
            <a:off x="6248400" y="601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 flipH="1">
            <a:off x="62484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insert(&amp;</a:t>
            </a:r>
            <a:r>
              <a:rPr lang="en-US" smtClean="0"/>
              <a:t>Queue</a:t>
            </a:r>
            <a:r>
              <a:rPr lang="tr-TR" smtClean="0"/>
              <a:t>, ‘D’)</a:t>
            </a:r>
            <a:endParaRPr lang="en-US" smtClean="0"/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1524000"/>
          </a:xfrm>
        </p:spPr>
        <p:txBody>
          <a:bodyPr/>
          <a:lstStyle/>
          <a:p>
            <a:r>
              <a:rPr lang="en-US" sz="2800" b="1" smtClean="0"/>
              <a:t>A</a:t>
            </a:r>
            <a:r>
              <a:rPr lang="tr-TR" sz="2800" b="1" smtClean="0"/>
              <a:t> new</a:t>
            </a:r>
            <a:r>
              <a:rPr lang="en-US" sz="2800" b="1" smtClean="0"/>
              <a:t> item (</a:t>
            </a:r>
            <a:r>
              <a:rPr lang="tr-TR" sz="2800" b="1" i="1" smtClean="0"/>
              <a:t>D</a:t>
            </a:r>
            <a:r>
              <a:rPr lang="en-US" sz="2800" b="1" smtClean="0"/>
              <a:t>) is </a:t>
            </a:r>
            <a:r>
              <a:rPr lang="en-US" sz="2800" b="1" i="1" smtClean="0"/>
              <a:t>inserted </a:t>
            </a:r>
            <a:r>
              <a:rPr lang="en-US" sz="2800" b="1" smtClean="0"/>
              <a:t>at the </a:t>
            </a:r>
            <a:r>
              <a:rPr lang="en-US" sz="2800" b="1" i="1" smtClean="0"/>
              <a:t>Rear </a:t>
            </a:r>
            <a:r>
              <a:rPr lang="en-US" sz="2800" b="1" smtClean="0"/>
              <a:t>of the queue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graphicFrame>
        <p:nvGraphicFramePr>
          <p:cNvPr id="41988" name="Group 4"/>
          <p:cNvGraphicFramePr>
            <a:graphicFrameLocks noGrp="1"/>
          </p:cNvGraphicFramePr>
          <p:nvPr>
            <p:ph sz="half" idx="2"/>
          </p:nvPr>
        </p:nvGraphicFramePr>
        <p:xfrm>
          <a:off x="1773238" y="2725738"/>
          <a:ext cx="6264275" cy="3962400"/>
        </p:xfrm>
        <a:graphic>
          <a:graphicData uri="http://schemas.openxmlformats.org/drawingml/2006/table">
            <a:tbl>
              <a:tblPr/>
              <a:tblGrid>
                <a:gridCol w="2655887"/>
                <a:gridCol w="1611313"/>
                <a:gridCol w="1997075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[MAXQUEUE-1]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Rear=</a:t>
                      </a:r>
                      <a:r>
                        <a:rPr kumimoji="0" lang="tr-T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Front=0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61722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 flipH="1">
            <a:off x="6096000" y="434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latin typeface="Times" pitchFamily="18" charset="0"/>
              </a:rPr>
              <a:t>Void insert()</a:t>
            </a:r>
          </a:p>
          <a:p>
            <a:pPr marL="0" indent="0">
              <a:buNone/>
            </a:pPr>
            <a:r>
              <a:rPr lang="en-US" sz="3300" dirty="0" smtClean="0">
                <a:latin typeface="Times" pitchFamily="18" charset="0"/>
              </a:rPr>
              <a:t>{</a:t>
            </a:r>
          </a:p>
          <a:p>
            <a:pPr marL="0" indent="0">
              <a:buNone/>
            </a:pPr>
            <a:r>
              <a:rPr lang="en-US" sz="3300" dirty="0" smtClean="0">
                <a:latin typeface="Times" pitchFamily="18" charset="0"/>
              </a:rPr>
              <a:t>if (rear equals to MAXSIZE-1)</a:t>
            </a:r>
          </a:p>
          <a:p>
            <a:pPr marL="0" indent="0">
              <a:buNone/>
            </a:pPr>
            <a:r>
              <a:rPr lang="en-US" sz="3300" dirty="0">
                <a:latin typeface="Times" pitchFamily="18" charset="0"/>
              </a:rPr>
              <a:t>{</a:t>
            </a:r>
            <a:endParaRPr lang="en-US" sz="3300" dirty="0" smtClean="0">
              <a:latin typeface="Times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300" dirty="0" smtClean="0">
                <a:latin typeface="Times" pitchFamily="18" charset="0"/>
              </a:rPr>
              <a:t>          </a:t>
            </a:r>
            <a:r>
              <a:rPr lang="en-US" sz="3300" dirty="0" err="1" smtClean="0">
                <a:latin typeface="Times" pitchFamily="18" charset="0"/>
              </a:rPr>
              <a:t>printf</a:t>
            </a:r>
            <a:r>
              <a:rPr lang="en-US" sz="3300" dirty="0" smtClean="0">
                <a:latin typeface="Times" pitchFamily="18" charset="0"/>
              </a:rPr>
              <a:t>("Queue is full!");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300" dirty="0" smtClean="0">
                <a:latin typeface="Times" pitchFamily="18" charset="0"/>
              </a:rPr>
              <a:t>	       exit(1);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300" dirty="0" smtClean="0">
                <a:latin typeface="Times" pitchFamily="18" charset="0"/>
              </a:rPr>
              <a:t> }</a:t>
            </a:r>
            <a:endParaRPr lang="en-US" sz="3300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3300" dirty="0">
                <a:latin typeface="Times" pitchFamily="18" charset="0"/>
              </a:rPr>
              <a:t>e</a:t>
            </a:r>
            <a:r>
              <a:rPr lang="en-US" sz="3300" dirty="0" smtClean="0">
                <a:latin typeface="Times" pitchFamily="18" charset="0"/>
              </a:rPr>
              <a:t>lse</a:t>
            </a:r>
          </a:p>
          <a:p>
            <a:pPr marL="0" indent="0">
              <a:buNone/>
            </a:pPr>
            <a:r>
              <a:rPr lang="en-US" sz="3300" dirty="0" smtClean="0">
                <a:latin typeface="Times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sz="3300" dirty="0" smtClean="0">
                <a:latin typeface="Times" pitchFamily="18" charset="0"/>
              </a:rPr>
              <a:t>     rear ← rear + 1</a:t>
            </a:r>
          </a:p>
          <a:p>
            <a:pPr marL="457200" lvl="1" indent="0">
              <a:buNone/>
            </a:pPr>
            <a:r>
              <a:rPr lang="en-US" sz="3300" dirty="0" smtClean="0">
                <a:latin typeface="Times" pitchFamily="18" charset="0"/>
              </a:rPr>
              <a:t>     queue[rear] ← data</a:t>
            </a:r>
          </a:p>
          <a:p>
            <a:pPr marL="457200" lvl="1" indent="0">
              <a:buNone/>
            </a:pPr>
            <a:r>
              <a:rPr lang="en-US" sz="3300" dirty="0" smtClean="0">
                <a:latin typeface="Times" pitchFamily="18" charset="0"/>
              </a:rPr>
              <a:t>}</a:t>
            </a:r>
          </a:p>
          <a:p>
            <a:pPr marL="457200" lvl="1" indent="0">
              <a:buNone/>
            </a:pPr>
            <a:r>
              <a:rPr lang="en-US" sz="3300" dirty="0" smtClean="0">
                <a:latin typeface="Times" pitchFamily="18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6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De</a:t>
            </a:r>
            <a:r>
              <a:rPr lang="en-US" dirty="0" err="1" smtClean="0"/>
              <a:t>que</a:t>
            </a:r>
            <a:r>
              <a:rPr lang="en-US" i="1" dirty="0" smtClean="0"/>
              <a:t>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 − Check if the queue is empty.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 − If the queue is empty, produce underflow error and exit.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 − If the queue is not empty, access the data where </a:t>
            </a:r>
            <a:r>
              <a:rPr lang="en-US" b="1" dirty="0" smtClean="0"/>
              <a:t>front</a:t>
            </a:r>
            <a:r>
              <a:rPr lang="en-US" dirty="0" smtClean="0"/>
              <a:t> is pointing.</a:t>
            </a:r>
          </a:p>
          <a:p>
            <a:r>
              <a:rPr lang="en-US" b="1" dirty="0" smtClean="0"/>
              <a:t>Step 4</a:t>
            </a:r>
            <a:r>
              <a:rPr lang="en-US" dirty="0" smtClean="0"/>
              <a:t> − Increment </a:t>
            </a:r>
            <a:r>
              <a:rPr lang="en-US" b="1" dirty="0" smtClean="0"/>
              <a:t>front</a:t>
            </a:r>
            <a:r>
              <a:rPr lang="en-US" dirty="0" smtClean="0"/>
              <a:t> pointer to point to the next available data element.</a:t>
            </a:r>
          </a:p>
          <a:p>
            <a:r>
              <a:rPr lang="en-US" b="1" dirty="0" smtClean="0"/>
              <a:t>Step 5</a:t>
            </a:r>
            <a:r>
              <a:rPr lang="en-US" dirty="0" smtClean="0"/>
              <a:t> − Return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4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</TotalTime>
  <Words>566</Words>
  <Application>Microsoft Office PowerPoint</Application>
  <PresentationFormat>On-screen Show (4:3)</PresentationFormat>
  <Paragraphs>185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PowerPoint Presentation</vt:lpstr>
      <vt:lpstr>Initialize the QUEUE</vt:lpstr>
      <vt:lpstr>Enque Operation</vt:lpstr>
      <vt:lpstr>insert(&amp;Queue, ‘A’)</vt:lpstr>
      <vt:lpstr>insert(&amp;Queue, ‘B’)</vt:lpstr>
      <vt:lpstr>insert(&amp;Queue, ‘C’)</vt:lpstr>
      <vt:lpstr>insert(&amp;Queue, ‘D’)</vt:lpstr>
      <vt:lpstr>Pseudo code</vt:lpstr>
      <vt:lpstr>Deque Operation</vt:lpstr>
      <vt:lpstr>char remove(&amp;Queue)</vt:lpstr>
      <vt:lpstr>char remove(&amp;Queue)</vt:lpstr>
      <vt:lpstr>char remove(&amp;Queue)</vt:lpstr>
      <vt:lpstr>char remove(&amp;Queue)</vt:lpstr>
      <vt:lpstr>Pseudo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2018-02-06T19:37:39Z</dcterms:created>
  <dcterms:modified xsi:type="dcterms:W3CDTF">2018-02-06T20:10:31Z</dcterms:modified>
</cp:coreProperties>
</file>