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25"/>
  </p:notesMasterIdLst>
  <p:sldIdLst>
    <p:sldId id="265" r:id="rId2"/>
    <p:sldId id="267" r:id="rId3"/>
    <p:sldId id="270" r:id="rId4"/>
    <p:sldId id="257" r:id="rId5"/>
    <p:sldId id="284" r:id="rId6"/>
    <p:sldId id="272" r:id="rId7"/>
    <p:sldId id="277" r:id="rId8"/>
    <p:sldId id="300" r:id="rId9"/>
    <p:sldId id="294" r:id="rId10"/>
    <p:sldId id="279" r:id="rId11"/>
    <p:sldId id="301" r:id="rId12"/>
    <p:sldId id="285" r:id="rId13"/>
    <p:sldId id="286" r:id="rId14"/>
    <p:sldId id="287" r:id="rId15"/>
    <p:sldId id="288" r:id="rId16"/>
    <p:sldId id="289" r:id="rId17"/>
    <p:sldId id="290" r:id="rId18"/>
    <p:sldId id="291" r:id="rId19"/>
    <p:sldId id="297" r:id="rId20"/>
    <p:sldId id="293" r:id="rId21"/>
    <p:sldId id="298" r:id="rId22"/>
    <p:sldId id="299"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9"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outerShdw blurRad="50800" dist="50800" dir="5400000" sx="9000" sy="9000" algn="ctr" rotWithShape="0">
            <a:srgbClr val="000000">
              <a:alpha val="43137"/>
            </a:srgbClr>
          </a:outerShdw>
        </a:effectLst>
        <a:sp3d/>
      </c:spPr>
    </c:sideWall>
    <c:backWall>
      <c:thickness val="0"/>
      <c:spPr>
        <a:noFill/>
        <a:ln>
          <a:noFill/>
        </a:ln>
        <a:effectLst>
          <a:outerShdw blurRad="50800" dist="50800" dir="5400000" sx="9000" sy="9000" algn="ctr" rotWithShape="0">
            <a:srgbClr val="000000">
              <a:alpha val="43137"/>
            </a:srgbClr>
          </a:outerShdw>
        </a:effectLst>
        <a:sp3d/>
      </c:spPr>
    </c:backWall>
    <c:plotArea>
      <c:layout/>
      <c:bar3DChart>
        <c:barDir val="col"/>
        <c:grouping val="stacked"/>
        <c:varyColors val="0"/>
        <c:ser>
          <c:idx val="0"/>
          <c:order val="0"/>
          <c:tx>
            <c:strRef>
              <c:f>Sheet1!$B$1</c:f>
              <c:strCache>
                <c:ptCount val="1"/>
                <c:pt idx="0">
                  <c:v>Completed</c:v>
                </c:pt>
              </c:strCache>
            </c:strRef>
          </c:tx>
          <c:spPr>
            <a:solidFill>
              <a:srgbClr val="FF0000"/>
            </a:solidFill>
            <a:ln>
              <a:noFill/>
            </a:ln>
            <a:effectLst/>
            <a:sp3d/>
          </c:spPr>
          <c:invertIfNegative val="0"/>
          <c:cat>
            <c:strRef>
              <c:f>Sheet1!$A$2:$A$8</c:f>
              <c:strCache>
                <c:ptCount val="7"/>
                <c:pt idx="0">
                  <c:v>Requirement  Analysis</c:v>
                </c:pt>
                <c:pt idx="1">
                  <c:v>Layout  Design</c:v>
                </c:pt>
                <c:pt idx="2">
                  <c:v>Develop Features</c:v>
                </c:pt>
                <c:pt idx="3">
                  <c:v>Test The System</c:v>
                </c:pt>
                <c:pt idx="4">
                  <c:v>Debug the System</c:v>
                </c:pt>
                <c:pt idx="5">
                  <c:v>Project Finalization</c:v>
                </c:pt>
                <c:pt idx="6">
                  <c:v>Project Finishd</c:v>
                </c:pt>
              </c:strCache>
            </c:strRef>
          </c:cat>
          <c:val>
            <c:numRef>
              <c:f>Sheet1!$B$2:$B$8</c:f>
              <c:numCache>
                <c:formatCode>General</c:formatCode>
                <c:ptCount val="7"/>
                <c:pt idx="0">
                  <c:v>0</c:v>
                </c:pt>
                <c:pt idx="1">
                  <c:v>1</c:v>
                </c:pt>
                <c:pt idx="2">
                  <c:v>1.8</c:v>
                </c:pt>
                <c:pt idx="3">
                  <c:v>2.5</c:v>
                </c:pt>
                <c:pt idx="4">
                  <c:v>3.5</c:v>
                </c:pt>
                <c:pt idx="5">
                  <c:v>4.3</c:v>
                </c:pt>
                <c:pt idx="6">
                  <c:v>5.7</c:v>
                </c:pt>
              </c:numCache>
            </c:numRef>
          </c:val>
        </c:ser>
        <c:ser>
          <c:idx val="2"/>
          <c:order val="1"/>
          <c:tx>
            <c:strRef>
              <c:f>Sheet1!$D$1</c:f>
              <c:strCache>
                <c:ptCount val="1"/>
                <c:pt idx="0">
                  <c:v>Deadline2</c:v>
                </c:pt>
              </c:strCache>
            </c:strRef>
          </c:tx>
          <c:spPr>
            <a:solidFill>
              <a:srgbClr val="92D050"/>
            </a:solidFill>
            <a:ln>
              <a:noFill/>
            </a:ln>
            <a:effectLst/>
            <a:sp3d/>
          </c:spPr>
          <c:invertIfNegative val="0"/>
          <c:cat>
            <c:strRef>
              <c:f>Sheet1!$A$2:$A$8</c:f>
              <c:strCache>
                <c:ptCount val="7"/>
                <c:pt idx="0">
                  <c:v>Requirement  Analysis</c:v>
                </c:pt>
                <c:pt idx="1">
                  <c:v>Layout  Design</c:v>
                </c:pt>
                <c:pt idx="2">
                  <c:v>Develop Features</c:v>
                </c:pt>
                <c:pt idx="3">
                  <c:v>Test The System</c:v>
                </c:pt>
                <c:pt idx="4">
                  <c:v>Debug the System</c:v>
                </c:pt>
                <c:pt idx="5">
                  <c:v>Project Finalization</c:v>
                </c:pt>
                <c:pt idx="6">
                  <c:v>Project Finishd</c:v>
                </c:pt>
              </c:strCache>
            </c:strRef>
          </c:cat>
          <c:val>
            <c:numRef>
              <c:f>Sheet1!$D$2:$D$8</c:f>
              <c:numCache>
                <c:formatCode>General</c:formatCode>
                <c:ptCount val="7"/>
                <c:pt idx="0">
                  <c:v>1</c:v>
                </c:pt>
                <c:pt idx="1">
                  <c:v>0.8</c:v>
                </c:pt>
                <c:pt idx="2">
                  <c:v>0.7</c:v>
                </c:pt>
                <c:pt idx="3">
                  <c:v>1</c:v>
                </c:pt>
                <c:pt idx="4">
                  <c:v>0.8</c:v>
                </c:pt>
                <c:pt idx="5">
                  <c:v>0.7</c:v>
                </c:pt>
              </c:numCache>
            </c:numRef>
          </c:val>
        </c:ser>
        <c:dLbls>
          <c:showLegendKey val="0"/>
          <c:showVal val="0"/>
          <c:showCatName val="0"/>
          <c:showSerName val="0"/>
          <c:showPercent val="0"/>
          <c:showBubbleSize val="0"/>
        </c:dLbls>
        <c:gapWidth val="150"/>
        <c:shape val="box"/>
        <c:axId val="-491615888"/>
        <c:axId val="-491602288"/>
        <c:axId val="0"/>
      </c:bar3DChart>
      <c:catAx>
        <c:axId val="-491615888"/>
        <c:scaling>
          <c:orientation val="minMax"/>
        </c:scaling>
        <c:delete val="0"/>
        <c:axPos val="b"/>
        <c:title>
          <c:layout/>
          <c:overlay val="0"/>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602288"/>
        <c:crosses val="autoZero"/>
        <c:auto val="1"/>
        <c:lblAlgn val="ctr"/>
        <c:lblOffset val="100"/>
        <c:noMultiLvlLbl val="0"/>
      </c:catAx>
      <c:valAx>
        <c:axId val="-491602288"/>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title>
        <c:numFmt formatCode="m\/d\/yyyy"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615888"/>
        <c:crosses val="autoZero"/>
        <c:crossBetween val="between"/>
      </c:valAx>
      <c:spPr>
        <a:noFill/>
        <a:ln>
          <a:noFill/>
        </a:ln>
        <a:effectLst/>
      </c:spPr>
    </c:plotArea>
    <c:legend>
      <c:legendPos val="r"/>
      <c:layout/>
      <c:overlay val="0"/>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2.JPG"/></Relationships>
</file>

<file path=ppt/drawings/drawing1.xml><?xml version="1.0" encoding="utf-8"?>
<c:userShapes xmlns:c="http://schemas.openxmlformats.org/drawingml/2006/chart">
  <cdr:relSizeAnchor xmlns:cdr="http://schemas.openxmlformats.org/drawingml/2006/chartDrawing">
    <cdr:from>
      <cdr:x>0.00749</cdr:x>
      <cdr:y>0.05914</cdr:y>
    </cdr:from>
    <cdr:to>
      <cdr:x>0.11795</cdr:x>
      <cdr:y>0.88738</cdr:y>
    </cdr:to>
    <cdr:pic>
      <cdr:nvPicPr>
        <cdr:cNvPr id="4" name="Picture 3"/>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7814" y="304335"/>
          <a:ext cx="1147567" cy="426248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3/5/2020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7</a:t>
            </a:fld>
            <a:endParaRPr lang="en-US"/>
          </a:p>
        </p:txBody>
      </p:sp>
    </p:spTree>
    <p:extLst>
      <p:ext uri="{BB962C8B-B14F-4D97-AF65-F5344CB8AC3E}">
        <p14:creationId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A69AA-30CC-4666-B38D-1AA247037FE7}"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6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94418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72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51766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0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4A69AA-30CC-4666-B38D-1AA247037FE7}"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122636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4A69AA-30CC-4666-B38D-1AA247037FE7}"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68479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4A69AA-30CC-4666-B38D-1AA247037FE7}"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427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9930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7766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1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A69AA-30CC-4666-B38D-1AA247037FE7}" type="datetimeFigureOut">
              <a:rPr lang="en-US" smtClean="0"/>
              <a:pPr/>
              <a:t>3/5/2020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D07BA7-DF32-46D9-BA9C-08E6C32D862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7901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7306" y="1111348"/>
            <a:ext cx="9306046"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4000" dirty="0" smtClean="0">
                <a:solidFill>
                  <a:schemeClr val="accent4"/>
                </a:solidFill>
              </a:rPr>
              <a:t>WELCOME </a:t>
            </a:r>
            <a:r>
              <a:rPr lang="en-US" sz="4000" dirty="0" smtClean="0">
                <a:solidFill>
                  <a:schemeClr val="accent4"/>
                </a:solidFill>
              </a:rPr>
              <a:t>TO OUR PRESENTATION </a:t>
            </a:r>
            <a:endParaRPr lang="en-US" sz="4000" dirty="0">
              <a:solidFill>
                <a:schemeClr val="accent4"/>
              </a:solidFill>
            </a:endParaRPr>
          </a:p>
        </p:txBody>
      </p:sp>
      <p:sp>
        <p:nvSpPr>
          <p:cNvPr id="5" name="TextBox 4"/>
          <p:cNvSpPr txBox="1"/>
          <p:nvPr/>
        </p:nvSpPr>
        <p:spPr>
          <a:xfrm>
            <a:off x="2119234" y="2475505"/>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US" dirty="0" smtClean="0">
                <a:latin typeface="Arial" pitchFamily="34" charset="0"/>
                <a:cs typeface="Arial" pitchFamily="34" charset="0"/>
              </a:rPr>
              <a:t>MD.FARUQE </a:t>
            </a:r>
            <a:r>
              <a:rPr lang="en-US" dirty="0" smtClean="0">
                <a:latin typeface="Arial" pitchFamily="34" charset="0"/>
                <a:cs typeface="Arial" pitchFamily="34" charset="0"/>
              </a:rPr>
              <a:t>HASAN</a:t>
            </a:r>
          </a:p>
          <a:p>
            <a:pPr algn="ctr"/>
            <a:r>
              <a:rPr lang="en-US" dirty="0" smtClean="0">
                <a:latin typeface="Arial" pitchFamily="34" charset="0"/>
                <a:cs typeface="Arial" pitchFamily="34" charset="0"/>
              </a:rPr>
              <a:t>163432560</a:t>
            </a:r>
            <a:endParaRPr lang="en-US" dirty="0">
              <a:latin typeface="Arial" pitchFamily="34" charset="0"/>
              <a:cs typeface="Arial" pitchFamily="34" charset="0"/>
            </a:endParaRPr>
          </a:p>
        </p:txBody>
      </p:sp>
      <p:sp>
        <p:nvSpPr>
          <p:cNvPr id="6" name="TextBox 5"/>
          <p:cNvSpPr txBox="1"/>
          <p:nvPr/>
        </p:nvSpPr>
        <p:spPr>
          <a:xfrm>
            <a:off x="7632936" y="2475506"/>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SAJEDUL </a:t>
            </a:r>
            <a:r>
              <a:rPr lang="en-US" dirty="0" smtClean="0">
                <a:latin typeface="Arial" pitchFamily="34" charset="0"/>
                <a:cs typeface="Arial" pitchFamily="34" charset="0"/>
              </a:rPr>
              <a:t>ISLAM     </a:t>
            </a:r>
            <a:r>
              <a:rPr lang="en-US" dirty="0" smtClean="0">
                <a:latin typeface="Arial" pitchFamily="34" charset="0"/>
                <a:cs typeface="Arial" pitchFamily="34" charset="0"/>
              </a:rPr>
              <a:t>163432559</a:t>
            </a:r>
            <a:endParaRPr lang="en-US" dirty="0">
              <a:latin typeface="Arial" pitchFamily="34" charset="0"/>
              <a:cs typeface="Arial" pitchFamily="34" charset="0"/>
            </a:endParaRPr>
          </a:p>
        </p:txBody>
      </p:sp>
      <p:sp>
        <p:nvSpPr>
          <p:cNvPr id="8" name="TextBox 7"/>
          <p:cNvSpPr txBox="1"/>
          <p:nvPr/>
        </p:nvSpPr>
        <p:spPr>
          <a:xfrm>
            <a:off x="2119234" y="3936763"/>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ZULKAR-NINE  </a:t>
            </a:r>
            <a:r>
              <a:rPr lang="en-US" dirty="0" smtClean="0">
                <a:latin typeface="Arial" pitchFamily="34" charset="0"/>
                <a:cs typeface="Arial" pitchFamily="34" charset="0"/>
              </a:rPr>
              <a:t>163432601</a:t>
            </a:r>
            <a:endParaRPr lang="en-US" dirty="0">
              <a:latin typeface="Arial" pitchFamily="34" charset="0"/>
              <a:cs typeface="Arial" pitchFamily="34" charset="0"/>
            </a:endParaRPr>
          </a:p>
        </p:txBody>
      </p:sp>
      <p:sp>
        <p:nvSpPr>
          <p:cNvPr id="10" name="TextBox 9"/>
          <p:cNvSpPr txBox="1"/>
          <p:nvPr/>
        </p:nvSpPr>
        <p:spPr>
          <a:xfrm>
            <a:off x="7632936" y="3936764"/>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ABUL </a:t>
            </a:r>
            <a:r>
              <a:rPr lang="en-US" dirty="0" smtClean="0">
                <a:latin typeface="Arial" pitchFamily="34" charset="0"/>
                <a:cs typeface="Arial" pitchFamily="34" charset="0"/>
              </a:rPr>
              <a:t>HOSAN     </a:t>
            </a:r>
            <a:r>
              <a:rPr lang="en-US" dirty="0" smtClean="0">
                <a:latin typeface="Arial" pitchFamily="34" charset="0"/>
                <a:cs typeface="Arial" pitchFamily="34" charset="0"/>
              </a:rPr>
              <a:t>163432558</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22055" y="0"/>
            <a:ext cx="8145195" cy="48490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DATA FLOW DIAGRAM</a:t>
            </a:r>
            <a:endParaRPr lang="en-US" sz="3600" dirty="0"/>
          </a:p>
        </p:txBody>
      </p:sp>
      <p:sp>
        <p:nvSpPr>
          <p:cNvPr id="1027" name="AutoShape 3"/>
          <p:cNvSpPr>
            <a:spLocks noChangeArrowheads="1"/>
          </p:cNvSpPr>
          <p:nvPr/>
        </p:nvSpPr>
        <p:spPr bwMode="auto">
          <a:xfrm>
            <a:off x="458095" y="1309925"/>
            <a:ext cx="1578524" cy="63012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cs typeface="Arial" pitchFamily="34" charset="0"/>
              </a:rPr>
              <a:t>Admin</a:t>
            </a:r>
            <a:endParaRPr kumimoji="0" lang="en-US" sz="1800" b="0" i="0" u="none" strike="noStrike" cap="none" normalizeH="0" baseline="0" dirty="0" smtClean="0">
              <a:ln>
                <a:noFill/>
              </a:ln>
              <a:effectLst/>
              <a:latin typeface="Arial" pitchFamily="34" charset="0"/>
              <a:cs typeface="Arial" pitchFamily="34" charset="0"/>
            </a:endParaRPr>
          </a:p>
        </p:txBody>
      </p:sp>
      <p:sp>
        <p:nvSpPr>
          <p:cNvPr id="33" name="Oval 32"/>
          <p:cNvSpPr/>
          <p:nvPr/>
        </p:nvSpPr>
        <p:spPr>
          <a:xfrm>
            <a:off x="5334000" y="1246909"/>
            <a:ext cx="126076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34" name="Oval 33"/>
          <p:cNvSpPr/>
          <p:nvPr/>
        </p:nvSpPr>
        <p:spPr>
          <a:xfrm>
            <a:off x="5334000" y="3373805"/>
            <a:ext cx="1302328" cy="1059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crop</a:t>
            </a:r>
            <a:endParaRPr lang="en-US" dirty="0"/>
          </a:p>
        </p:txBody>
      </p:sp>
      <p:sp>
        <p:nvSpPr>
          <p:cNvPr id="35" name="Oval 34"/>
          <p:cNvSpPr/>
          <p:nvPr/>
        </p:nvSpPr>
        <p:spPr>
          <a:xfrm>
            <a:off x="5333999" y="4488873"/>
            <a:ext cx="1343892" cy="92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&amp;delete crop</a:t>
            </a:r>
            <a:endParaRPr lang="en-US" dirty="0"/>
          </a:p>
        </p:txBody>
      </p:sp>
      <p:sp>
        <p:nvSpPr>
          <p:cNvPr id="36" name="Oval 35"/>
          <p:cNvSpPr/>
          <p:nvPr/>
        </p:nvSpPr>
        <p:spPr>
          <a:xfrm>
            <a:off x="5375564" y="5534668"/>
            <a:ext cx="1278193" cy="97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Biding</a:t>
            </a:r>
            <a:endParaRPr lang="en-US" dirty="0"/>
          </a:p>
        </p:txBody>
      </p:sp>
      <p:sp>
        <p:nvSpPr>
          <p:cNvPr id="37" name="Oval 36"/>
          <p:cNvSpPr/>
          <p:nvPr/>
        </p:nvSpPr>
        <p:spPr>
          <a:xfrm>
            <a:off x="5320145" y="2369127"/>
            <a:ext cx="1288474" cy="94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47" name="TextBox 46"/>
          <p:cNvSpPr txBox="1"/>
          <p:nvPr/>
        </p:nvSpPr>
        <p:spPr>
          <a:xfrm>
            <a:off x="3740727" y="1565563"/>
            <a:ext cx="1149928" cy="369332"/>
          </a:xfrm>
          <a:prstGeom prst="rect">
            <a:avLst/>
          </a:prstGeom>
          <a:noFill/>
        </p:spPr>
        <p:txBody>
          <a:bodyPr wrap="square" rtlCol="0">
            <a:spAutoFit/>
          </a:bodyPr>
          <a:lstStyle/>
          <a:p>
            <a:r>
              <a:rPr lang="en-US" dirty="0" smtClean="0"/>
              <a:t>User info</a:t>
            </a:r>
            <a:endParaRPr lang="en-US" dirty="0"/>
          </a:p>
        </p:txBody>
      </p:sp>
      <p:sp>
        <p:nvSpPr>
          <p:cNvPr id="53" name="TextBox 52"/>
          <p:cNvSpPr txBox="1"/>
          <p:nvPr/>
        </p:nvSpPr>
        <p:spPr>
          <a:xfrm>
            <a:off x="2826328" y="817418"/>
            <a:ext cx="997528" cy="369332"/>
          </a:xfrm>
          <a:prstGeom prst="rect">
            <a:avLst/>
          </a:prstGeom>
          <a:noFill/>
        </p:spPr>
        <p:txBody>
          <a:bodyPr wrap="square" rtlCol="0">
            <a:spAutoFit/>
          </a:bodyPr>
          <a:lstStyle/>
          <a:p>
            <a:r>
              <a:rPr lang="en-US" dirty="0" smtClean="0"/>
              <a:t>F_ info</a:t>
            </a:r>
            <a:endParaRPr lang="en-US" dirty="0"/>
          </a:p>
        </p:txBody>
      </p:sp>
      <p:sp>
        <p:nvSpPr>
          <p:cNvPr id="54" name="Rounded Rectangle 53"/>
          <p:cNvSpPr/>
          <p:nvPr/>
        </p:nvSpPr>
        <p:spPr>
          <a:xfrm>
            <a:off x="9628908" y="1316182"/>
            <a:ext cx="1620982" cy="332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5" name="Rounded Rectangle 54"/>
          <p:cNvSpPr/>
          <p:nvPr/>
        </p:nvSpPr>
        <p:spPr>
          <a:xfrm>
            <a:off x="9545781" y="1814945"/>
            <a:ext cx="1856509" cy="40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Farmer</a:t>
            </a:r>
            <a:endParaRPr lang="en-US" dirty="0"/>
          </a:p>
        </p:txBody>
      </p:sp>
      <p:cxnSp>
        <p:nvCxnSpPr>
          <p:cNvPr id="57" name="Straight Arrow Connector 56"/>
          <p:cNvCxnSpPr>
            <a:stCxn id="335" idx="1"/>
          </p:cNvCxnSpPr>
          <p:nvPr/>
        </p:nvCxnSpPr>
        <p:spPr>
          <a:xfrm rot="10800000" flipV="1">
            <a:off x="6580913" y="1473139"/>
            <a:ext cx="1108360" cy="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a:off x="6525490" y="1955460"/>
            <a:ext cx="1080655" cy="46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06146" y="1759526"/>
            <a:ext cx="872836" cy="369332"/>
          </a:xfrm>
          <a:prstGeom prst="rect">
            <a:avLst/>
          </a:prstGeom>
          <a:noFill/>
        </p:spPr>
        <p:txBody>
          <a:bodyPr wrap="square" rtlCol="0">
            <a:spAutoFit/>
          </a:bodyPr>
          <a:lstStyle/>
          <a:p>
            <a:r>
              <a:rPr lang="en-US" dirty="0" smtClean="0"/>
              <a:t>F_data</a:t>
            </a:r>
            <a:endParaRPr lang="en-US" dirty="0"/>
          </a:p>
        </p:txBody>
      </p:sp>
      <p:sp>
        <p:nvSpPr>
          <p:cNvPr id="111" name="TextBox 110"/>
          <p:cNvSpPr txBox="1"/>
          <p:nvPr/>
        </p:nvSpPr>
        <p:spPr>
          <a:xfrm>
            <a:off x="3629890" y="1274618"/>
            <a:ext cx="1191491" cy="369332"/>
          </a:xfrm>
          <a:prstGeom prst="rect">
            <a:avLst/>
          </a:prstGeom>
          <a:noFill/>
        </p:spPr>
        <p:txBody>
          <a:bodyPr wrap="square" rtlCol="0">
            <a:spAutoFit/>
          </a:bodyPr>
          <a:lstStyle/>
          <a:p>
            <a:r>
              <a:rPr lang="en-US" dirty="0" smtClean="0"/>
              <a:t>F - Data</a:t>
            </a:r>
            <a:endParaRPr lang="en-US" dirty="0"/>
          </a:p>
        </p:txBody>
      </p:sp>
      <p:sp>
        <p:nvSpPr>
          <p:cNvPr id="112" name="TextBox 111"/>
          <p:cNvSpPr txBox="1"/>
          <p:nvPr/>
        </p:nvSpPr>
        <p:spPr>
          <a:xfrm>
            <a:off x="3701400" y="2155948"/>
            <a:ext cx="1191490" cy="369332"/>
          </a:xfrm>
          <a:prstGeom prst="rect">
            <a:avLst/>
          </a:prstGeom>
          <a:noFill/>
        </p:spPr>
        <p:txBody>
          <a:bodyPr wrap="square" rtlCol="0">
            <a:spAutoFit/>
          </a:bodyPr>
          <a:lstStyle/>
          <a:p>
            <a:r>
              <a:rPr lang="en-US" dirty="0" smtClean="0"/>
              <a:t>User data</a:t>
            </a:r>
            <a:endParaRPr lang="en-US" dirty="0"/>
          </a:p>
        </p:txBody>
      </p:sp>
      <p:cxnSp>
        <p:nvCxnSpPr>
          <p:cNvPr id="121" name="Straight Arrow Connector 120"/>
          <p:cNvCxnSpPr/>
          <p:nvPr/>
        </p:nvCxnSpPr>
        <p:spPr>
          <a:xfrm flipV="1">
            <a:off x="1884216" y="1448865"/>
            <a:ext cx="1745673"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54" idx="3"/>
            <a:endCxn id="142" idx="3"/>
          </p:cNvCxnSpPr>
          <p:nvPr/>
        </p:nvCxnSpPr>
        <p:spPr>
          <a:xfrm flipH="1">
            <a:off x="9587164" y="1482437"/>
            <a:ext cx="1662726" cy="1348446"/>
          </a:xfrm>
          <a:prstGeom prst="bentConnector3">
            <a:avLst>
              <a:gd name="adj1" fmla="val -137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5" idx="3"/>
            <a:endCxn id="147" idx="3"/>
          </p:cNvCxnSpPr>
          <p:nvPr/>
        </p:nvCxnSpPr>
        <p:spPr>
          <a:xfrm flipH="1">
            <a:off x="9448800" y="2015836"/>
            <a:ext cx="1953490" cy="1189121"/>
          </a:xfrm>
          <a:prstGeom prst="bentConnector3">
            <a:avLst>
              <a:gd name="adj1" fmla="val -11702"/>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465126" y="2646217"/>
            <a:ext cx="1122038" cy="369332"/>
          </a:xfrm>
          <a:prstGeom prst="rect">
            <a:avLst/>
          </a:prstGeom>
          <a:noFill/>
        </p:spPr>
        <p:txBody>
          <a:bodyPr wrap="none" rtlCol="0">
            <a:spAutoFit/>
          </a:bodyPr>
          <a:lstStyle/>
          <a:p>
            <a:r>
              <a:rPr lang="en-US" dirty="0" smtClean="0"/>
              <a:t>User data</a:t>
            </a:r>
            <a:endParaRPr lang="en-US" dirty="0"/>
          </a:p>
        </p:txBody>
      </p:sp>
      <p:cxnSp>
        <p:nvCxnSpPr>
          <p:cNvPr id="144" name="Straight Arrow Connector 143"/>
          <p:cNvCxnSpPr>
            <a:stCxn id="142" idx="1"/>
          </p:cNvCxnSpPr>
          <p:nvPr/>
        </p:nvCxnSpPr>
        <p:spPr>
          <a:xfrm rot="10800000">
            <a:off x="6677892" y="2798619"/>
            <a:ext cx="1787235" cy="3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8520545" y="3020291"/>
            <a:ext cx="928255" cy="369332"/>
          </a:xfrm>
          <a:prstGeom prst="rect">
            <a:avLst/>
          </a:prstGeom>
          <a:noFill/>
        </p:spPr>
        <p:txBody>
          <a:bodyPr wrap="square" rtlCol="0">
            <a:spAutoFit/>
          </a:bodyPr>
          <a:lstStyle/>
          <a:p>
            <a:r>
              <a:rPr lang="en-US" dirty="0" smtClean="0"/>
              <a:t>F-Data</a:t>
            </a:r>
            <a:endParaRPr lang="en-US" dirty="0"/>
          </a:p>
        </p:txBody>
      </p:sp>
      <p:cxnSp>
        <p:nvCxnSpPr>
          <p:cNvPr id="149" name="Straight Arrow Connector 148"/>
          <p:cNvCxnSpPr>
            <a:stCxn id="147" idx="1"/>
            <a:endCxn id="37" idx="5"/>
          </p:cNvCxnSpPr>
          <p:nvPr/>
        </p:nvCxnSpPr>
        <p:spPr>
          <a:xfrm rot="10800000">
            <a:off x="6419927" y="3173267"/>
            <a:ext cx="2100619" cy="3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flipH="1">
            <a:off x="1777536" y="2673927"/>
            <a:ext cx="1395154" cy="369332"/>
          </a:xfrm>
          <a:prstGeom prst="rect">
            <a:avLst/>
          </a:prstGeom>
          <a:noFill/>
        </p:spPr>
        <p:txBody>
          <a:bodyPr wrap="square" rtlCol="0">
            <a:spAutoFit/>
          </a:bodyPr>
          <a:lstStyle/>
          <a:p>
            <a:r>
              <a:rPr lang="en-US" dirty="0" smtClean="0"/>
              <a:t>Data Login</a:t>
            </a:r>
            <a:endParaRPr lang="en-US" dirty="0"/>
          </a:p>
        </p:txBody>
      </p:sp>
      <p:cxnSp>
        <p:nvCxnSpPr>
          <p:cNvPr id="154" name="Straight Arrow Connector 153"/>
          <p:cNvCxnSpPr>
            <a:stCxn id="152" idx="1"/>
            <a:endCxn id="37" idx="2"/>
          </p:cNvCxnSpPr>
          <p:nvPr/>
        </p:nvCxnSpPr>
        <p:spPr>
          <a:xfrm flipV="1">
            <a:off x="3172690" y="2840182"/>
            <a:ext cx="2147455" cy="18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55" idx="3"/>
            <a:endCxn id="34" idx="6"/>
          </p:cNvCxnSpPr>
          <p:nvPr/>
        </p:nvCxnSpPr>
        <p:spPr>
          <a:xfrm flipH="1">
            <a:off x="6636328" y="2015836"/>
            <a:ext cx="4765962" cy="1887794"/>
          </a:xfrm>
          <a:prstGeom prst="bentConnector3">
            <a:avLst>
              <a:gd name="adj1" fmla="val -47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55" idx="3"/>
            <a:endCxn id="35" idx="6"/>
          </p:cNvCxnSpPr>
          <p:nvPr/>
        </p:nvCxnSpPr>
        <p:spPr>
          <a:xfrm flipH="1">
            <a:off x="6677891" y="2015836"/>
            <a:ext cx="4724399" cy="2937165"/>
          </a:xfrm>
          <a:prstGeom prst="bentConnector3">
            <a:avLst>
              <a:gd name="adj1" fmla="val -48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34" idx="2"/>
          </p:cNvCxnSpPr>
          <p:nvPr/>
        </p:nvCxnSpPr>
        <p:spPr>
          <a:xfrm rot="10800000">
            <a:off x="2008910" y="1911928"/>
            <a:ext cx="3325091" cy="19917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54" idx="3"/>
            <a:endCxn id="36" idx="6"/>
          </p:cNvCxnSpPr>
          <p:nvPr/>
        </p:nvCxnSpPr>
        <p:spPr>
          <a:xfrm flipH="1">
            <a:off x="6653757" y="1482437"/>
            <a:ext cx="4596133" cy="4540715"/>
          </a:xfrm>
          <a:prstGeom prst="bentConnector3">
            <a:avLst>
              <a:gd name="adj1" fmla="val -49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36" idx="2"/>
            <a:endCxn id="1027" idx="1"/>
          </p:cNvCxnSpPr>
          <p:nvPr/>
        </p:nvCxnSpPr>
        <p:spPr>
          <a:xfrm rot="10800000">
            <a:off x="458096" y="1624988"/>
            <a:ext cx="4917469" cy="4398164"/>
          </a:xfrm>
          <a:prstGeom prst="bentConnector3">
            <a:avLst>
              <a:gd name="adj1" fmla="val 1046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stCxn id="1027" idx="2"/>
            <a:endCxn id="152" idx="3"/>
          </p:cNvCxnSpPr>
          <p:nvPr/>
        </p:nvCxnSpPr>
        <p:spPr>
          <a:xfrm rot="16200000" flipH="1">
            <a:off x="1053175" y="2134232"/>
            <a:ext cx="918542" cy="530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55" idx="1"/>
            <a:endCxn id="73" idx="3"/>
          </p:cNvCxnSpPr>
          <p:nvPr/>
        </p:nvCxnSpPr>
        <p:spPr>
          <a:xfrm rot="10800000">
            <a:off x="8478983" y="1944192"/>
            <a:ext cx="1066799" cy="71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544291" y="1482436"/>
            <a:ext cx="8451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Elbow Connector 292"/>
          <p:cNvCxnSpPr>
            <a:stCxn id="33" idx="1"/>
            <a:endCxn id="53" idx="3"/>
          </p:cNvCxnSpPr>
          <p:nvPr/>
        </p:nvCxnSpPr>
        <p:spPr>
          <a:xfrm rot="16200000" flipV="1">
            <a:off x="4481878" y="344062"/>
            <a:ext cx="378736" cy="16947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endCxn id="1027" idx="0"/>
          </p:cNvCxnSpPr>
          <p:nvPr/>
        </p:nvCxnSpPr>
        <p:spPr>
          <a:xfrm rot="10800000" flipV="1">
            <a:off x="1247358" y="997527"/>
            <a:ext cx="1523553" cy="3123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7689273" y="1288473"/>
            <a:ext cx="1316182" cy="369332"/>
          </a:xfrm>
          <a:prstGeom prst="rect">
            <a:avLst/>
          </a:prstGeom>
          <a:noFill/>
        </p:spPr>
        <p:txBody>
          <a:bodyPr wrap="square" rtlCol="0">
            <a:spAutoFit/>
          </a:bodyPr>
          <a:lstStyle/>
          <a:p>
            <a:r>
              <a:rPr lang="en-US" dirty="0" smtClean="0"/>
              <a:t>User data</a:t>
            </a:r>
            <a:endParaRPr lang="en-US" dirty="0"/>
          </a:p>
        </p:txBody>
      </p:sp>
      <p:cxnSp>
        <p:nvCxnSpPr>
          <p:cNvPr id="339" name="Straight Arrow Connector 338"/>
          <p:cNvCxnSpPr/>
          <p:nvPr/>
        </p:nvCxnSpPr>
        <p:spPr>
          <a:xfrm rot="10800000">
            <a:off x="8762103" y="1473138"/>
            <a:ext cx="623453" cy="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Elbow Connector 348"/>
          <p:cNvCxnSpPr>
            <a:stCxn id="35" idx="2"/>
            <a:endCxn id="1027" idx="1"/>
          </p:cNvCxnSpPr>
          <p:nvPr/>
        </p:nvCxnSpPr>
        <p:spPr>
          <a:xfrm rot="10800000">
            <a:off x="458095" y="1624989"/>
            <a:ext cx="4875904" cy="3328013"/>
          </a:xfrm>
          <a:prstGeom prst="bentConnector3">
            <a:avLst>
              <a:gd name="adj1" fmla="val 104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endCxn id="1027" idx="3"/>
          </p:cNvCxnSpPr>
          <p:nvPr/>
        </p:nvCxnSpPr>
        <p:spPr>
          <a:xfrm rot="10800000">
            <a:off x="2036620" y="1624988"/>
            <a:ext cx="1870363" cy="1483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flipH="1" flipV="1">
            <a:off x="4703709" y="1794241"/>
            <a:ext cx="671672" cy="3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Elbow Connector 363"/>
          <p:cNvCxnSpPr>
            <a:stCxn id="1027" idx="2"/>
          </p:cNvCxnSpPr>
          <p:nvPr/>
        </p:nvCxnSpPr>
        <p:spPr>
          <a:xfrm rot="16200000" flipH="1">
            <a:off x="2355706" y="831702"/>
            <a:ext cx="387513" cy="2604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112" idx="3"/>
            <a:endCxn id="33" idx="4"/>
          </p:cNvCxnSpPr>
          <p:nvPr/>
        </p:nvCxnSpPr>
        <p:spPr>
          <a:xfrm flipV="1">
            <a:off x="4892890" y="2161309"/>
            <a:ext cx="1071492" cy="179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a:stCxn id="36" idx="5"/>
            <a:endCxn id="55" idx="2"/>
          </p:cNvCxnSpPr>
          <p:nvPr/>
        </p:nvCxnSpPr>
        <p:spPr>
          <a:xfrm rot="5400000" flipH="1" flipV="1">
            <a:off x="6394385" y="2288912"/>
            <a:ext cx="4151835" cy="4007466"/>
          </a:xfrm>
          <a:prstGeom prst="bentConnector3">
            <a:avLst>
              <a:gd name="adj1" fmla="val -895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994" t="38858" r="18916" b="10497"/>
          <a:stretch/>
        </p:blipFill>
        <p:spPr>
          <a:xfrm>
            <a:off x="559557" y="1269243"/>
            <a:ext cx="10552351" cy="4749420"/>
          </a:xfrm>
          <a:prstGeom prst="rect">
            <a:avLst/>
          </a:prstGeom>
        </p:spPr>
      </p:pic>
    </p:spTree>
    <p:extLst>
      <p:ext uri="{BB962C8B-B14F-4D97-AF65-F5344CB8AC3E}">
        <p14:creationId xmlns:p14="http://schemas.microsoft.com/office/powerpoint/2010/main" val="4178190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0"/>
            <a:ext cx="7789170" cy="5555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85"/>
            <a:ext cx="12192000" cy="6302415"/>
          </a:xfrm>
          <a:prstGeom prst="rect">
            <a:avLst/>
          </a:prstGeom>
        </p:spPr>
      </p:pic>
    </p:spTree>
    <p:extLst>
      <p:ext uri="{BB962C8B-B14F-4D97-AF65-F5344CB8AC3E}">
        <p14:creationId xmlns:p14="http://schemas.microsoft.com/office/powerpoint/2010/main" val="324871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69"/>
            <a:ext cx="12192000" cy="6252231"/>
          </a:xfrm>
          <a:prstGeom prst="rect">
            <a:avLst/>
          </a:prstGeom>
        </p:spPr>
      </p:pic>
    </p:spTree>
    <p:extLst>
      <p:ext uri="{BB962C8B-B14F-4D97-AF65-F5344CB8AC3E}">
        <p14:creationId xmlns:p14="http://schemas.microsoft.com/office/powerpoint/2010/main" val="2972125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126479"/>
          </a:xfrm>
          <a:prstGeom prst="rect">
            <a:avLst/>
          </a:prstGeom>
        </p:spPr>
      </p:pic>
    </p:spTree>
    <p:extLst>
      <p:ext uri="{BB962C8B-B14F-4D97-AF65-F5344CB8AC3E}">
        <p14:creationId xmlns:p14="http://schemas.microsoft.com/office/powerpoint/2010/main" val="3311251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7441929" cy="5324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608"/>
            <a:ext cx="12191999" cy="6373792"/>
          </a:xfrm>
          <a:prstGeom prst="rect">
            <a:avLst/>
          </a:prstGeom>
        </p:spPr>
      </p:pic>
    </p:spTree>
    <p:extLst>
      <p:ext uri="{BB962C8B-B14F-4D97-AF65-F5344CB8AC3E}">
        <p14:creationId xmlns:p14="http://schemas.microsoft.com/office/powerpoint/2010/main" val="916095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1"/>
            <a:ext cx="6886344" cy="6134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59"/>
            <a:ext cx="12109938" cy="6396941"/>
          </a:xfrm>
          <a:prstGeom prst="rect">
            <a:avLst/>
          </a:prstGeom>
        </p:spPr>
      </p:pic>
    </p:spTree>
    <p:extLst>
      <p:ext uri="{BB962C8B-B14F-4D97-AF65-F5344CB8AC3E}">
        <p14:creationId xmlns:p14="http://schemas.microsoft.com/office/powerpoint/2010/main" val="2816455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6213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323"/>
            <a:ext cx="12192000" cy="6389077"/>
          </a:xfrm>
          <a:prstGeom prst="rect">
            <a:avLst/>
          </a:prstGeom>
        </p:spPr>
      </p:pic>
    </p:spTree>
    <p:extLst>
      <p:ext uri="{BB962C8B-B14F-4D97-AF65-F5344CB8AC3E}">
        <p14:creationId xmlns:p14="http://schemas.microsoft.com/office/powerpoint/2010/main" val="1603719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3" y="1"/>
            <a:ext cx="7456324" cy="4745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121"/>
            <a:ext cx="12191999" cy="6431279"/>
          </a:xfrm>
          <a:prstGeom prst="rect">
            <a:avLst/>
          </a:prstGeom>
        </p:spPr>
      </p:pic>
    </p:spTree>
    <p:extLst>
      <p:ext uri="{BB962C8B-B14F-4D97-AF65-F5344CB8AC3E}">
        <p14:creationId xmlns:p14="http://schemas.microsoft.com/office/powerpoint/2010/main" val="1666301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581098" cy="30583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Bidding</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738"/>
            <a:ext cx="12192000" cy="6492239"/>
          </a:xfrm>
          <a:prstGeom prst="rect">
            <a:avLst/>
          </a:prstGeom>
        </p:spPr>
      </p:pic>
    </p:spTree>
    <p:extLst>
      <p:ext uri="{BB962C8B-B14F-4D97-AF65-F5344CB8AC3E}">
        <p14:creationId xmlns:p14="http://schemas.microsoft.com/office/powerpoint/2010/main" val="2954031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0889080">
            <a:off x="1282831" y="2973844"/>
            <a:ext cx="9706707" cy="22773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dirty="0" smtClean="0">
                <a:solidFill>
                  <a:schemeClr val="tx1"/>
                </a:solidFill>
              </a:rPr>
              <a:t>E-AGRECULTUR</a:t>
            </a:r>
            <a:r>
              <a:rPr lang="en-US" dirty="0" smtClean="0">
                <a:solidFill>
                  <a:schemeClr val="tx1"/>
                </a:solidFill>
              </a:rPr>
              <a:t> </a:t>
            </a:r>
            <a:endParaRPr lang="en-US" dirty="0">
              <a:solidFill>
                <a:schemeClr val="tx1"/>
              </a:solidFill>
            </a:endParaRPr>
          </a:p>
        </p:txBody>
      </p:sp>
      <p:sp>
        <p:nvSpPr>
          <p:cNvPr id="5" name="TextBox 4"/>
          <p:cNvSpPr txBox="1"/>
          <p:nvPr/>
        </p:nvSpPr>
        <p:spPr>
          <a:xfrm>
            <a:off x="562708" y="1406769"/>
            <a:ext cx="3162212" cy="58477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200" dirty="0" smtClean="0"/>
              <a:t>PROJECT NAME</a:t>
            </a:r>
            <a:endParaRPr lang="en-US" sz="3200" dirty="0"/>
          </a:p>
        </p:txBody>
      </p:sp>
      <p:sp>
        <p:nvSpPr>
          <p:cNvPr id="6" name="Down Arrow 5"/>
          <p:cNvSpPr/>
          <p:nvPr/>
        </p:nvSpPr>
        <p:spPr>
          <a:xfrm rot="19850780">
            <a:off x="4009292" y="2039815"/>
            <a:ext cx="1026942" cy="118168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92000" cy="6764244"/>
          </a:xfrm>
          <a:prstGeom prst="rect">
            <a:avLst/>
          </a:prstGeom>
        </p:spPr>
      </p:pic>
    </p:spTree>
    <p:extLst>
      <p:ext uri="{BB962C8B-B14F-4D97-AF65-F5344CB8AC3E}">
        <p14:creationId xmlns:p14="http://schemas.microsoft.com/office/powerpoint/2010/main" val="1083465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Advantages</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smtClean="0"/>
              <a:t>Save </a:t>
            </a:r>
            <a:r>
              <a:rPr lang="en-US" sz="2400" dirty="0"/>
              <a:t>Effort and Time</a:t>
            </a:r>
          </a:p>
          <a:p>
            <a:pPr lvl="0">
              <a:buFont typeface="Wingdings" panose="05000000000000000000" pitchFamily="2" charset="2"/>
              <a:buChar char="Ø"/>
            </a:pPr>
            <a:r>
              <a:rPr lang="en-US" sz="2400" dirty="0"/>
              <a:t>Easily farmer can sell crops</a:t>
            </a:r>
          </a:p>
          <a:p>
            <a:pPr lvl="0">
              <a:buFont typeface="Wingdings" panose="05000000000000000000" pitchFamily="2" charset="2"/>
              <a:buChar char="Ø"/>
            </a:pPr>
            <a:r>
              <a:rPr lang="en-US" sz="2400" dirty="0"/>
              <a:t>Customer easily find &amp; buy crops</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Disadvantages</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1">
              <a:buFont typeface="Wingdings" panose="05000000000000000000" pitchFamily="2" charset="2"/>
              <a:buChar char="Ø"/>
            </a:pPr>
            <a:r>
              <a:rPr lang="en-US" sz="2400" dirty="0" smtClean="0"/>
              <a:t>Increase </a:t>
            </a:r>
            <a:r>
              <a:rPr lang="en-US" sz="2400" dirty="0"/>
              <a:t>Additional Cost</a:t>
            </a:r>
          </a:p>
          <a:p>
            <a:pPr lvl="1">
              <a:buFont typeface="Wingdings" panose="05000000000000000000" pitchFamily="2" charset="2"/>
              <a:buChar char="Ø"/>
            </a:pPr>
            <a:r>
              <a:rPr lang="en-US" sz="2400" dirty="0"/>
              <a:t>Must be Farmer are Experienced with using website</a:t>
            </a:r>
          </a:p>
          <a:p>
            <a:pPr lvl="1">
              <a:buFont typeface="Wingdings" panose="05000000000000000000" pitchFamily="2" charset="2"/>
              <a:buChar char="Ø"/>
            </a:pPr>
            <a:r>
              <a:rPr lang="en-US" sz="2400" dirty="0"/>
              <a:t>Must be planned When Crops time limited.</a:t>
            </a:r>
          </a:p>
          <a:p>
            <a:pPr lvl="1">
              <a:buFont typeface="Wingdings" panose="05000000000000000000" pitchFamily="2" charset="2"/>
              <a:buChar char="Ø"/>
            </a:pPr>
            <a:r>
              <a:rPr lang="en-US" sz="2400" dirty="0"/>
              <a:t>May Increase risk of bidding</a:t>
            </a:r>
          </a:p>
          <a:p>
            <a:endParaRPr lang="en-US" dirty="0"/>
          </a:p>
        </p:txBody>
      </p:sp>
    </p:spTree>
    <p:extLst>
      <p:ext uri="{BB962C8B-B14F-4D97-AF65-F5344CB8AC3E}">
        <p14:creationId xmlns:p14="http://schemas.microsoft.com/office/powerpoint/2010/main" val="3402999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21" y="2111340"/>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457200" indent="-457200" algn="just">
              <a:buFont typeface="Wingdings" panose="05000000000000000000" pitchFamily="2" charset="2"/>
              <a:buChar char="Ø"/>
            </a:pPr>
            <a:r>
              <a:rPr lang="en-US" sz="3200" dirty="0" smtClean="0"/>
              <a:t>Encourage good quality and good farming practices by giving recognition to those who farm in a sustainable way.</a:t>
            </a:r>
            <a:endParaRPr lang="en-US" sz="3200" dirty="0"/>
          </a:p>
          <a:p>
            <a:pPr marL="457200" indent="-457200" algn="just">
              <a:buFont typeface="Wingdings" panose="05000000000000000000" pitchFamily="2" charset="2"/>
              <a:buChar char="Ø"/>
            </a:pPr>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p14="http://schemas.microsoft.com/office/powerpoint/2010/main" val="2222314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a:t>T</a:t>
            </a:r>
            <a:r>
              <a:rPr lang="en-US" sz="2400" dirty="0" smtClean="0"/>
              <a:t>he </a:t>
            </a:r>
            <a:r>
              <a:rPr lang="en-US" sz="2400" dirty="0" smtClean="0"/>
              <a:t>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1897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94572" y="499105"/>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Problem Statement</a:t>
            </a:r>
          </a:p>
          <a:p>
            <a:pPr algn="ctr"/>
            <a:endParaRPr lang="en-US" dirty="0"/>
          </a:p>
        </p:txBody>
      </p:sp>
      <p:sp>
        <p:nvSpPr>
          <p:cNvPr id="3" name="TextBox 2"/>
          <p:cNvSpPr txBox="1"/>
          <p:nvPr/>
        </p:nvSpPr>
        <p:spPr>
          <a:xfrm>
            <a:off x="775860" y="1556527"/>
            <a:ext cx="10438227" cy="4431983"/>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r>
              <a:rPr lang="en-US" sz="2400" dirty="0" smtClean="0"/>
              <a:t>An amount of 15.95 %(including fisheries) of the total GDP in the fiscal year 2014-2015 of our country has come from the agricultural sector (BER, 2015).</a:t>
            </a:r>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15170" y="20556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3756188" y="1458965"/>
            <a:ext cx="5699638" cy="35705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 (admin, farmer, user)</a:t>
            </a:r>
          </a:p>
        </p:txBody>
      </p:sp>
      <p:sp>
        <p:nvSpPr>
          <p:cNvPr id="4" name="Rounded Rectangle 3"/>
          <p:cNvSpPr/>
          <p:nvPr/>
        </p:nvSpPr>
        <p:spPr>
          <a:xfrm>
            <a:off x="3742443" y="2370146"/>
            <a:ext cx="5738557" cy="31905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Permission(Admin Management)</a:t>
            </a:r>
          </a:p>
        </p:txBody>
      </p:sp>
      <p:sp>
        <p:nvSpPr>
          <p:cNvPr id="5" name="Rounded Rectangle 4"/>
          <p:cNvSpPr/>
          <p:nvPr/>
        </p:nvSpPr>
        <p:spPr>
          <a:xfrm>
            <a:off x="3747977" y="1953888"/>
            <a:ext cx="5733024" cy="3042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a:t>
            </a:r>
          </a:p>
        </p:txBody>
      </p:sp>
      <p:sp>
        <p:nvSpPr>
          <p:cNvPr id="6" name="Rounded Rectangle 5"/>
          <p:cNvSpPr/>
          <p:nvPr/>
        </p:nvSpPr>
        <p:spPr>
          <a:xfrm>
            <a:off x="3780013" y="2740511"/>
            <a:ext cx="5761551" cy="347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3728803" y="4222744"/>
            <a:ext cx="5771372"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Search   System  </a:t>
            </a:r>
          </a:p>
        </p:txBody>
      </p:sp>
      <p:sp>
        <p:nvSpPr>
          <p:cNvPr id="8" name="Rounded Rectangle 7"/>
          <p:cNvSpPr/>
          <p:nvPr/>
        </p:nvSpPr>
        <p:spPr>
          <a:xfrm>
            <a:off x="3708654" y="5109326"/>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Add to Cart</a:t>
            </a:r>
          </a:p>
        </p:txBody>
      </p:sp>
      <p:sp>
        <p:nvSpPr>
          <p:cNvPr id="10" name="Rounded Rectangle 9"/>
          <p:cNvSpPr/>
          <p:nvPr/>
        </p:nvSpPr>
        <p:spPr>
          <a:xfrm>
            <a:off x="2323514" y="1107697"/>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2799584" y="1541541"/>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2741744" y="2068176"/>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2752694" y="2496234"/>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2775582" y="2869143"/>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2740772" y="3329677"/>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2741744" y="3786132"/>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Rounded Rectangle 19"/>
          <p:cNvSpPr/>
          <p:nvPr/>
        </p:nvSpPr>
        <p:spPr>
          <a:xfrm>
            <a:off x="3788422" y="3738646"/>
            <a:ext cx="5788398" cy="3714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Special Offers</a:t>
            </a:r>
          </a:p>
        </p:txBody>
      </p:sp>
      <p:sp>
        <p:nvSpPr>
          <p:cNvPr id="21" name="Rounded Rectangle 20"/>
          <p:cNvSpPr/>
          <p:nvPr/>
        </p:nvSpPr>
        <p:spPr>
          <a:xfrm>
            <a:off x="3742122" y="3239199"/>
            <a:ext cx="5692021" cy="3958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Database Design  </a:t>
            </a:r>
          </a:p>
        </p:txBody>
      </p:sp>
      <p:sp>
        <p:nvSpPr>
          <p:cNvPr id="22" name="Right Arrow 21"/>
          <p:cNvSpPr/>
          <p:nvPr/>
        </p:nvSpPr>
        <p:spPr>
          <a:xfrm>
            <a:off x="2734406" y="4269510"/>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2741744" y="4699340"/>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Right Arrow 25"/>
          <p:cNvSpPr/>
          <p:nvPr/>
        </p:nvSpPr>
        <p:spPr>
          <a:xfrm>
            <a:off x="2759328" y="5110717"/>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3756188" y="5552069"/>
            <a:ext cx="5724812" cy="3893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box </a:t>
            </a:r>
          </a:p>
        </p:txBody>
      </p:sp>
      <p:sp>
        <p:nvSpPr>
          <p:cNvPr id="28" name="Right Arrow 27"/>
          <p:cNvSpPr/>
          <p:nvPr/>
        </p:nvSpPr>
        <p:spPr>
          <a:xfrm>
            <a:off x="2741744" y="5564409"/>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ounded Rectangle 28"/>
          <p:cNvSpPr/>
          <p:nvPr/>
        </p:nvSpPr>
        <p:spPr>
          <a:xfrm>
            <a:off x="3730819" y="4693383"/>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335314"/>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p14="http://schemas.microsoft.com/office/powerpoint/2010/main" val="2017090470"/>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Software</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a:t>Sublime text </a:t>
            </a:r>
          </a:p>
          <a:p>
            <a:pPr lvl="0">
              <a:buFont typeface="Wingdings" panose="05000000000000000000" pitchFamily="2" charset="2"/>
              <a:buChar char="Ø"/>
            </a:pPr>
            <a:r>
              <a:rPr lang="en-US" sz="2400" dirty="0" smtClean="0"/>
              <a:t>Xampp</a:t>
            </a:r>
          </a:p>
          <a:p>
            <a:pPr lvl="0">
              <a:buFont typeface="Wingdings" panose="05000000000000000000" pitchFamily="2" charset="2"/>
              <a:buChar char="Ø"/>
            </a:pPr>
            <a:r>
              <a:rPr lang="en-US" sz="2400" dirty="0"/>
              <a:t>HTML,CSS,JAVASCRIPT,MYSQL</a:t>
            </a:r>
          </a:p>
          <a:p>
            <a:pPr lvl="0">
              <a:buFont typeface="Wingdings" panose="05000000000000000000" pitchFamily="2" charset="2"/>
              <a:buChar char="Ø"/>
            </a:pPr>
            <a:r>
              <a:rPr lang="en-US" sz="2400" dirty="0"/>
              <a:t>Laravel Framework</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Hardware</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Processor   </a:t>
            </a:r>
            <a:r>
              <a:rPr lang="en-US" sz="2000" dirty="0" smtClean="0">
                <a:latin typeface="Arial" panose="020B0604020202020204" pitchFamily="34" charset="0"/>
                <a:cs typeface="Arial" panose="020B0604020202020204" pitchFamily="34" charset="0"/>
              </a:rPr>
              <a:t>1.6 </a:t>
            </a:r>
            <a:r>
              <a:rPr lang="en-US" sz="2000" dirty="0">
                <a:latin typeface="Arial" panose="020B0604020202020204" pitchFamily="34" charset="0"/>
                <a:cs typeface="Arial" panose="020B0604020202020204" pitchFamily="34" charset="0"/>
              </a:rPr>
              <a:t>GHz CPU</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RAM             </a:t>
            </a:r>
            <a:r>
              <a:rPr lang="en-US" sz="2000" dirty="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GB RAM</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HDD              </a:t>
            </a:r>
            <a:r>
              <a:rPr lang="en-US" sz="2000" dirty="0">
                <a:latin typeface="Arial" panose="020B0604020202020204" pitchFamily="34" charset="0"/>
                <a:cs typeface="Arial" panose="020B0604020202020204" pitchFamily="34" charset="0"/>
              </a:rPr>
              <a:t>1x 40 GB of free space or more is recommended for the software that is listed in the software requirements (system drive)</a:t>
            </a:r>
          </a:p>
          <a:p>
            <a:endParaRPr lang="en-US" dirty="0"/>
          </a:p>
        </p:txBody>
      </p:sp>
    </p:spTree>
    <p:extLst>
      <p:ext uri="{BB962C8B-B14F-4D97-AF65-F5344CB8AC3E}">
        <p14:creationId xmlns:p14="http://schemas.microsoft.com/office/powerpoint/2010/main" val="328721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USE CASE DIAGRAM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085" y="852583"/>
            <a:ext cx="7119499" cy="5947403"/>
          </a:xfrm>
          <a:prstGeom prst="rect">
            <a:avLst/>
          </a:prstGeom>
        </p:spPr>
      </p:pic>
    </p:spTree>
    <p:extLst>
      <p:ext uri="{BB962C8B-B14F-4D97-AF65-F5344CB8AC3E}">
        <p14:creationId xmlns:p14="http://schemas.microsoft.com/office/powerpoint/2010/main" val="2986427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1103</TotalTime>
  <Words>440</Words>
  <Application>Microsoft Office PowerPoint</Application>
  <PresentationFormat>Widescreen</PresentationFormat>
  <Paragraphs>105</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Error Handling in Compiler Design </dc:title>
  <dc:creator>zns601@gmail.com</dc:creator>
  <cp:lastModifiedBy>zns601@gmail.com</cp:lastModifiedBy>
  <cp:revision>121</cp:revision>
  <dcterms:created xsi:type="dcterms:W3CDTF">2019-10-13T08:58:56Z</dcterms:created>
  <dcterms:modified xsi:type="dcterms:W3CDTF">2020-03-05T09:54:26Z</dcterms:modified>
</cp:coreProperties>
</file>