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sldIdLst>
    <p:sldId id="256" r:id="rId3"/>
    <p:sldId id="277" r:id="rId4"/>
    <p:sldId id="257" r:id="rId5"/>
    <p:sldId id="258" r:id="rId6"/>
    <p:sldId id="295" r:id="rId7"/>
    <p:sldId id="289" r:id="rId8"/>
    <p:sldId id="278" r:id="rId9"/>
    <p:sldId id="296" r:id="rId10"/>
    <p:sldId id="297" r:id="rId11"/>
    <p:sldId id="298" r:id="rId12"/>
    <p:sldId id="299" r:id="rId13"/>
    <p:sldId id="302" r:id="rId14"/>
    <p:sldId id="307" r:id="rId15"/>
    <p:sldId id="308" r:id="rId16"/>
    <p:sldId id="309" r:id="rId17"/>
    <p:sldId id="311" r:id="rId18"/>
    <p:sldId id="303" r:id="rId19"/>
    <p:sldId id="304" r:id="rId20"/>
    <p:sldId id="305" r:id="rId21"/>
    <p:sldId id="306" r:id="rId22"/>
    <p:sldId id="310" r:id="rId23"/>
    <p:sldId id="275" r:id="rId2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CC"/>
    <a:srgbClr val="00320A"/>
    <a:srgbClr val="FF8001"/>
    <a:srgbClr val="FFFF21"/>
    <a:srgbClr val="FF9900"/>
    <a:srgbClr val="5EEC3C"/>
    <a:srgbClr val="FFDC47"/>
    <a:srgbClr val="FFABC9"/>
    <a:srgbClr val="D99B01"/>
    <a:srgbClr val="FF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7" d="100"/>
          <a:sy n="107" d="100"/>
        </p:scale>
        <p:origin x="306" y="90"/>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1670" y="1350110"/>
            <a:ext cx="6719020" cy="1383823"/>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smtClean="0"/>
              <a:t>Click to edit </a:t>
            </a:r>
            <a:br>
              <a:rPr lang="en-US" dirty="0" smtClean="0"/>
            </a:br>
            <a:r>
              <a:rPr lang="en-US" dirty="0" smtClean="0"/>
              <a:t>Master title style</a:t>
            </a:r>
            <a:endParaRPr lang="en-US" dirty="0"/>
          </a:p>
        </p:txBody>
      </p:sp>
      <p:sp>
        <p:nvSpPr>
          <p:cNvPr id="3" name="Subtitle 2"/>
          <p:cNvSpPr>
            <a:spLocks noGrp="1"/>
          </p:cNvSpPr>
          <p:nvPr>
            <p:ph type="subTitle" idx="1"/>
          </p:nvPr>
        </p:nvSpPr>
        <p:spPr>
          <a:xfrm>
            <a:off x="601670" y="3182569"/>
            <a:ext cx="8093365" cy="1374345"/>
          </a:xfrm>
          <a:noFill/>
        </p:spPr>
        <p:txBody>
          <a:bodyPr>
            <a:normAutofit/>
          </a:bodyPr>
          <a:lstStyle>
            <a:lvl1pPr marL="0" indent="0" algn="l">
              <a:buNone/>
              <a:defRPr sz="2800" b="0" i="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a:t>
            </a:r>
          </a:p>
          <a:p>
            <a:r>
              <a:rPr lang="en-US" dirty="0" smtClean="0"/>
              <a:t>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3/2/2020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3/2/2020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3/2/2020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3655770" y="3946095"/>
            <a:ext cx="1294032" cy="465853"/>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216" y="1085850"/>
            <a:ext cx="6619244" cy="2497186"/>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66216" y="3583035"/>
            <a:ext cx="6619244" cy="646065"/>
          </a:xfrm>
        </p:spPr>
        <p:txBody>
          <a:bodyPr anchor="t"/>
          <a:lstStyle>
            <a:lvl1pPr marL="0" indent="0" algn="l">
              <a:buNone/>
              <a:defRPr cap="all">
                <a:solidFill>
                  <a:schemeClr val="bg2">
                    <a:lumMod val="40000"/>
                    <a:lumOff val="6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3/2/2020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6579298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53074F12-AA26-4AC8-9962-C36BB8F32554}" type="datetimeFigureOut">
              <a:rPr lang="en-US" smtClean="0"/>
              <a:pPr/>
              <a:t>3/2/2020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460507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217" y="2146300"/>
            <a:ext cx="6619243" cy="1436735"/>
          </a:xfrm>
        </p:spPr>
        <p:txBody>
          <a:bodyPr anchor="b"/>
          <a:lstStyle>
            <a:lvl1pPr algn="l">
              <a:defRPr sz="3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all">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3/2/2020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7734863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7485" y="1545432"/>
            <a:ext cx="3297254" cy="3146822"/>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40870" y="1542069"/>
            <a:ext cx="3297256" cy="315018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3074F12-AA26-4AC8-9962-C36BB8F32554}" type="datetimeFigureOut">
              <a:rPr lang="en-US" smtClean="0"/>
              <a:pPr/>
              <a:t>3/2/2020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1285929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27485"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827485"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240872"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240872"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3/2/2020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8864947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53074F12-AA26-4AC8-9962-C36BB8F32554}" type="datetimeFigureOut">
              <a:rPr lang="en-US" smtClean="0"/>
              <a:pPr/>
              <a:t>3/2/2020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3868403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3074F12-AA26-4AC8-9962-C36BB8F32554}" type="datetimeFigureOut">
              <a:rPr lang="en-US" smtClean="0"/>
              <a:pPr/>
              <a:t>3/2/2020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94023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128470"/>
            <a:ext cx="8246070" cy="891995"/>
          </a:xfrm>
        </p:spPr>
        <p:txBody>
          <a:bodyPr>
            <a:normAutofit/>
          </a:bodyPr>
          <a:lstStyle>
            <a:lvl1pPr algn="l">
              <a:defRPr sz="3600" baseline="0">
                <a:solidFill>
                  <a:srgbClr val="9900CC"/>
                </a:solidFill>
                <a:effectLst>
                  <a:outerShdw blurRad="50800" dist="38100" dir="2700000" algn="tl" rotWithShape="0">
                    <a:prstClr val="black">
                      <a:alpha val="40000"/>
                    </a:prstClr>
                  </a:outerShdw>
                </a:effectLst>
              </a:defRPr>
            </a:lvl1pPr>
          </a:lstStyle>
          <a:p>
            <a:r>
              <a:rPr lang="en-US" dirty="0" smtClean="0"/>
              <a:t>Click to edit Master title style</a:t>
            </a:r>
            <a:endParaRPr lang="en-US" dirty="0"/>
          </a:p>
        </p:txBody>
      </p:sp>
      <p:sp>
        <p:nvSpPr>
          <p:cNvPr id="3" name="Content Placeholder 2"/>
          <p:cNvSpPr>
            <a:spLocks noGrp="1"/>
          </p:cNvSpPr>
          <p:nvPr>
            <p:ph idx="1"/>
          </p:nvPr>
        </p:nvSpPr>
        <p:spPr>
          <a:xfrm>
            <a:off x="448966" y="1350110"/>
            <a:ext cx="8246070" cy="3359506"/>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5" y="1085850"/>
            <a:ext cx="2550798" cy="1085850"/>
          </a:xfrm>
        </p:spPr>
        <p:txBody>
          <a:bodyPr anchor="b"/>
          <a:lstStyle>
            <a:lvl1pPr algn="l">
              <a:defRPr sz="1800" b="0"/>
            </a:lvl1pPr>
          </a:lstStyle>
          <a:p>
            <a:r>
              <a:rPr lang="en-US" smtClean="0"/>
              <a:t>Click to edit Master title style</a:t>
            </a:r>
            <a:endParaRPr lang="en-US" dirty="0"/>
          </a:p>
        </p:txBody>
      </p:sp>
      <p:sp>
        <p:nvSpPr>
          <p:cNvPr id="3" name="Content Placeholder 2"/>
          <p:cNvSpPr>
            <a:spLocks noGrp="1"/>
          </p:cNvSpPr>
          <p:nvPr>
            <p:ph idx="1"/>
          </p:nvPr>
        </p:nvSpPr>
        <p:spPr>
          <a:xfrm>
            <a:off x="3588462" y="1085850"/>
            <a:ext cx="3896998" cy="34290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6215" y="2346961"/>
            <a:ext cx="2550797" cy="217169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53074F12-AA26-4AC8-9962-C36BB8F32554}" type="datetimeFigureOut">
              <a:rPr lang="en-US" smtClean="0"/>
              <a:pPr/>
              <a:t>3/2/2020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0515547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430" y="1390644"/>
            <a:ext cx="3819680" cy="1181106"/>
          </a:xfrm>
        </p:spPr>
        <p:txBody>
          <a:bodyPr anchor="b">
            <a:normAutofit/>
          </a:bodyPr>
          <a:lstStyle>
            <a:lvl1pPr algn="l">
              <a:defRPr sz="27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12160" y="857250"/>
            <a:ext cx="2400300"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4" name="Text Placeholder 3"/>
          <p:cNvSpPr>
            <a:spLocks noGrp="1"/>
          </p:cNvSpPr>
          <p:nvPr>
            <p:ph type="body" sz="half" idx="2"/>
          </p:nvPr>
        </p:nvSpPr>
        <p:spPr>
          <a:xfrm>
            <a:off x="866216" y="2743200"/>
            <a:ext cx="3813734" cy="1028700"/>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0595859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7" y="3600440"/>
            <a:ext cx="6619243" cy="425054"/>
          </a:xfrm>
        </p:spPr>
        <p:txBody>
          <a:bodyPr anchor="b">
            <a:normAutofit/>
          </a:bodyPr>
          <a:lstStyle>
            <a:lvl1pPr algn="l">
              <a:defRPr sz="18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216" y="514350"/>
            <a:ext cx="6619244" cy="27305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4" name="Text Placeholder 3"/>
          <p:cNvSpPr>
            <a:spLocks noGrp="1"/>
          </p:cNvSpPr>
          <p:nvPr>
            <p:ph type="body" sz="half" idx="2"/>
          </p:nvPr>
        </p:nvSpPr>
        <p:spPr>
          <a:xfrm>
            <a:off x="866217" y="4025494"/>
            <a:ext cx="6619242"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991176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6619244" cy="1485900"/>
          </a:xfrm>
        </p:spPr>
        <p:txBody>
          <a:bodyPr/>
          <a:lstStyle>
            <a:lvl1pPr>
              <a:defRPr sz="3600"/>
            </a:lvl1pPr>
          </a:lstStyle>
          <a:p>
            <a:r>
              <a:rPr lang="en-US" smtClean="0"/>
              <a:t>Click to edit Master title style</a:t>
            </a:r>
            <a:endParaRPr lang="en-US" dirty="0"/>
          </a:p>
        </p:txBody>
      </p:sp>
      <p:sp>
        <p:nvSpPr>
          <p:cNvPr id="8" name="Text Placeholder 3"/>
          <p:cNvSpPr>
            <a:spLocks noGrp="1"/>
          </p:cNvSpPr>
          <p:nvPr>
            <p:ph type="body" sz="half" idx="2"/>
          </p:nvPr>
        </p:nvSpPr>
        <p:spPr>
          <a:xfrm>
            <a:off x="866216" y="2743200"/>
            <a:ext cx="6619244" cy="177165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3/2/2020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14502900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101" y="1085850"/>
            <a:ext cx="5999486" cy="1742531"/>
          </a:xfrm>
        </p:spPr>
        <p:txBody>
          <a:bodyPr/>
          <a:lstStyle>
            <a:lvl1pPr>
              <a:defRPr sz="36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447800" y="2828380"/>
            <a:ext cx="5459737" cy="256631"/>
          </a:xfrm>
        </p:spPr>
        <p:txBody>
          <a:bodyPr vert="horz" lIns="91440" tIns="45720" rIns="91440" bIns="45720" rtlCol="0" anchor="t">
            <a:normAutofit/>
          </a:bodyPr>
          <a:lstStyle>
            <a:lvl1pPr marL="0" indent="0">
              <a:buNone/>
              <a:defRPr lang="en-US" sz="1050" b="0" i="0" kern="1200" cap="small" dirty="0">
                <a:solidFill>
                  <a:schemeClr val="bg2">
                    <a:lumMod val="40000"/>
                    <a:lumOff val="60000"/>
                  </a:schemeClr>
                </a:solidFill>
                <a:latin typeface="+mj-lt"/>
                <a:ea typeface="+mj-ea"/>
                <a:cs typeface="+mj-cs"/>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866216" y="3262993"/>
            <a:ext cx="6619244" cy="12573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3/2/2020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
        <p:nvSpPr>
          <p:cNvPr id="12" name="TextBox 11"/>
          <p:cNvSpPr txBox="1"/>
          <p:nvPr/>
        </p:nvSpPr>
        <p:spPr>
          <a:xfrm>
            <a:off x="673721" y="728440"/>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
        <p:nvSpPr>
          <p:cNvPr id="15" name="TextBox 14"/>
          <p:cNvSpPr txBox="1"/>
          <p:nvPr/>
        </p:nvSpPr>
        <p:spPr>
          <a:xfrm>
            <a:off x="6997868" y="1960341"/>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Tree>
    <p:extLst>
      <p:ext uri="{BB962C8B-B14F-4D97-AF65-F5344CB8AC3E}">
        <p14:creationId xmlns:p14="http://schemas.microsoft.com/office/powerpoint/2010/main" val="133953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216" y="2343151"/>
            <a:ext cx="6619245" cy="1239885"/>
          </a:xfrm>
        </p:spPr>
        <p:txBody>
          <a:bodyPr anchor="b"/>
          <a:lstStyle>
            <a:lvl1pPr algn="l">
              <a:defRPr sz="3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none">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3/2/2020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963942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smtClean="0"/>
              <a:t>Click to edit Master title style</a:t>
            </a:r>
            <a:endParaRPr lang="en-US" dirty="0"/>
          </a:p>
        </p:txBody>
      </p:sp>
      <p:sp>
        <p:nvSpPr>
          <p:cNvPr id="3" name="Text Placeholder 2"/>
          <p:cNvSpPr>
            <a:spLocks noGrp="1"/>
          </p:cNvSpPr>
          <p:nvPr>
            <p:ph type="body" idx="1"/>
          </p:nvPr>
        </p:nvSpPr>
        <p:spPr>
          <a:xfrm>
            <a:off x="474710" y="1485900"/>
            <a:ext cx="2210150"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16" name="Text Placeholder 3"/>
          <p:cNvSpPr>
            <a:spLocks noGrp="1"/>
          </p:cNvSpPr>
          <p:nvPr>
            <p:ph type="body" sz="half" idx="15"/>
          </p:nvPr>
        </p:nvSpPr>
        <p:spPr>
          <a:xfrm>
            <a:off x="489347" y="2000250"/>
            <a:ext cx="2195513"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Text Placeholder 4"/>
          <p:cNvSpPr>
            <a:spLocks noGrp="1"/>
          </p:cNvSpPr>
          <p:nvPr>
            <p:ph type="body" sz="quarter" idx="3"/>
          </p:nvPr>
        </p:nvSpPr>
        <p:spPr>
          <a:xfrm>
            <a:off x="2912745" y="1485900"/>
            <a:ext cx="2202181"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19" name="Text Placeholder 3"/>
          <p:cNvSpPr>
            <a:spLocks noGrp="1"/>
          </p:cNvSpPr>
          <p:nvPr>
            <p:ph type="body" sz="half" idx="16"/>
          </p:nvPr>
        </p:nvSpPr>
        <p:spPr>
          <a:xfrm>
            <a:off x="2904829" y="2000250"/>
            <a:ext cx="2210096"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14" name="Text Placeholder 4"/>
          <p:cNvSpPr>
            <a:spLocks noGrp="1"/>
          </p:cNvSpPr>
          <p:nvPr>
            <p:ph type="body" sz="quarter" idx="13"/>
          </p:nvPr>
        </p:nvSpPr>
        <p:spPr>
          <a:xfrm>
            <a:off x="5343525" y="1485900"/>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20" name="Text Placeholder 3"/>
          <p:cNvSpPr>
            <a:spLocks noGrp="1"/>
          </p:cNvSpPr>
          <p:nvPr>
            <p:ph type="body" sz="half" idx="17"/>
          </p:nvPr>
        </p:nvSpPr>
        <p:spPr>
          <a:xfrm>
            <a:off x="5343525" y="2000250"/>
            <a:ext cx="2199085"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cxnSp>
        <p:nvCxnSpPr>
          <p:cNvPr id="17" name="Straight Connector 16"/>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3074F12-AA26-4AC8-9962-C36BB8F32554}" type="datetimeFigureOut">
              <a:rPr lang="en-US" smtClean="0"/>
              <a:pPr/>
              <a:t>3/2/2020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511952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smtClean="0"/>
              <a:t>Click to edit Master title style</a:t>
            </a:r>
            <a:endParaRPr lang="en-US" dirty="0"/>
          </a:p>
        </p:txBody>
      </p:sp>
      <p:sp>
        <p:nvSpPr>
          <p:cNvPr id="3" name="Text Placeholder 2"/>
          <p:cNvSpPr>
            <a:spLocks noGrp="1"/>
          </p:cNvSpPr>
          <p:nvPr>
            <p:ph type="body" idx="1"/>
          </p:nvPr>
        </p:nvSpPr>
        <p:spPr>
          <a:xfrm>
            <a:off x="489347" y="3188212"/>
            <a:ext cx="2205038"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29" name="Picture Placeholder 2"/>
          <p:cNvSpPr>
            <a:spLocks noGrp="1" noChangeAspect="1"/>
          </p:cNvSpPr>
          <p:nvPr>
            <p:ph type="pic" idx="15"/>
          </p:nvPr>
        </p:nvSpPr>
        <p:spPr>
          <a:xfrm>
            <a:off x="489347" y="1657350"/>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22" name="Text Placeholder 3"/>
          <p:cNvSpPr>
            <a:spLocks noGrp="1"/>
          </p:cNvSpPr>
          <p:nvPr>
            <p:ph type="body" sz="half" idx="18"/>
          </p:nvPr>
        </p:nvSpPr>
        <p:spPr>
          <a:xfrm>
            <a:off x="489347" y="3620409"/>
            <a:ext cx="220503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Text Placeholder 4"/>
          <p:cNvSpPr>
            <a:spLocks noGrp="1"/>
          </p:cNvSpPr>
          <p:nvPr>
            <p:ph type="body" sz="quarter" idx="3"/>
          </p:nvPr>
        </p:nvSpPr>
        <p:spPr>
          <a:xfrm>
            <a:off x="2917032" y="3188212"/>
            <a:ext cx="219789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30" name="Picture Placeholder 2"/>
          <p:cNvSpPr>
            <a:spLocks noGrp="1" noChangeAspect="1"/>
          </p:cNvSpPr>
          <p:nvPr>
            <p:ph type="pic" idx="21"/>
          </p:nvPr>
        </p:nvSpPr>
        <p:spPr>
          <a:xfrm>
            <a:off x="2917031" y="1657350"/>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23" name="Text Placeholder 3"/>
          <p:cNvSpPr>
            <a:spLocks noGrp="1"/>
          </p:cNvSpPr>
          <p:nvPr>
            <p:ph type="body" sz="half" idx="19"/>
          </p:nvPr>
        </p:nvSpPr>
        <p:spPr>
          <a:xfrm>
            <a:off x="2916016" y="3620408"/>
            <a:ext cx="2200805"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14" name="Text Placeholder 4"/>
          <p:cNvSpPr>
            <a:spLocks noGrp="1"/>
          </p:cNvSpPr>
          <p:nvPr>
            <p:ph type="body" sz="quarter" idx="13"/>
          </p:nvPr>
        </p:nvSpPr>
        <p:spPr>
          <a:xfrm>
            <a:off x="5343525" y="3188212"/>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31" name="Picture Placeholder 2"/>
          <p:cNvSpPr>
            <a:spLocks noGrp="1" noChangeAspect="1"/>
          </p:cNvSpPr>
          <p:nvPr>
            <p:ph type="pic" idx="22"/>
          </p:nvPr>
        </p:nvSpPr>
        <p:spPr>
          <a:xfrm>
            <a:off x="5343525" y="1657350"/>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24" name="Text Placeholder 3"/>
          <p:cNvSpPr>
            <a:spLocks noGrp="1"/>
          </p:cNvSpPr>
          <p:nvPr>
            <p:ph type="body" sz="half" idx="20"/>
          </p:nvPr>
        </p:nvSpPr>
        <p:spPr>
          <a:xfrm>
            <a:off x="5343432" y="3620406"/>
            <a:ext cx="220199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cxnSp>
        <p:nvCxnSpPr>
          <p:cNvPr id="19" name="Straight Connector 18"/>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3074F12-AA26-4AC8-9962-C36BB8F32554}" type="datetimeFigureOut">
              <a:rPr lang="en-US" smtClean="0"/>
              <a:pPr/>
              <a:t>3/2/2020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94956053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80351601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8159" y="322660"/>
            <a:ext cx="1314451" cy="4369594"/>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89348" y="665561"/>
            <a:ext cx="5567362" cy="402669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3655770" y="3946095"/>
            <a:ext cx="1294032" cy="465853"/>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8354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8966" y="433880"/>
            <a:ext cx="7329840" cy="572644"/>
          </a:xfrm>
        </p:spPr>
        <p:txBody>
          <a:bodyPr>
            <a:normAutofit/>
          </a:bodyPr>
          <a:lstStyle>
            <a:lvl1pPr algn="l">
              <a:defRPr sz="3600">
                <a:solidFill>
                  <a:srgbClr val="9900CC"/>
                </a:solidFill>
                <a:effectLst>
                  <a:outerShdw blurRad="50800" dist="38100" dir="2700000" algn="tl" rotWithShape="0">
                    <a:prstClr val="black">
                      <a:alpha val="40000"/>
                    </a:prstClr>
                  </a:outerShdw>
                </a:effectLst>
              </a:defRPr>
            </a:lvl1pPr>
          </a:lstStyle>
          <a:p>
            <a:r>
              <a:rPr lang="en-US" dirty="0" smtClean="0"/>
              <a:t>Click to edit Master title style</a:t>
            </a:r>
            <a:endParaRPr lang="en-US" dirty="0"/>
          </a:p>
        </p:txBody>
      </p:sp>
      <p:sp>
        <p:nvSpPr>
          <p:cNvPr id="3" name="Content Placeholder 2"/>
          <p:cNvSpPr>
            <a:spLocks noGrp="1"/>
          </p:cNvSpPr>
          <p:nvPr>
            <p:ph idx="1"/>
          </p:nvPr>
        </p:nvSpPr>
        <p:spPr>
          <a:xfrm>
            <a:off x="448966" y="1198559"/>
            <a:ext cx="7329840" cy="3511061"/>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3/2/2020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3/2/2020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pPr/>
              <a:t>3/2/2020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4" y="281175"/>
            <a:ext cx="8246071" cy="763525"/>
          </a:xfrm>
        </p:spPr>
        <p:txBody>
          <a:bodyPr>
            <a:normAutofit/>
          </a:bodyPr>
          <a:lstStyle>
            <a:lvl1pPr algn="l">
              <a:defRPr sz="3600" baseline="0">
                <a:solidFill>
                  <a:srgbClr val="9900CC"/>
                </a:solidFill>
                <a:effectLst>
                  <a:outerShdw blurRad="50800" dist="38100" dir="2700000" algn="tl" rotWithShape="0">
                    <a:prstClr val="black">
                      <a:alpha val="40000"/>
                    </a:prstClr>
                  </a:outerShdw>
                </a:effectLst>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536879" y="1682115"/>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536879" y="2113635"/>
            <a:ext cx="4040188" cy="2137871"/>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572000" y="1682115"/>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572000" y="2113635"/>
            <a:ext cx="4041775" cy="2137871"/>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3/2/2020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pPr/>
              <a:t>3/2/2020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3/2/2020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theme" Target="../theme/theme2.xml"/><Relationship Id="rId3" Type="http://schemas.openxmlformats.org/officeDocument/2006/relationships/slideLayout" Target="../slideLayouts/slideLayout15.xml"/><Relationship Id="rId21" Type="http://schemas.openxmlformats.org/officeDocument/2006/relationships/image" Target="../media/image8.png"/><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image" Target="../media/image7.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19" Type="http://schemas.openxmlformats.org/officeDocument/2006/relationships/image" Target="../media/image6.png"/><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3/2/2020</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002264"/>
            <a:ext cx="3027759" cy="3141236"/>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169261"/>
            <a:ext cx="1141809" cy="1774090"/>
          </a:xfrm>
          <a:prstGeom prst="rect">
            <a:avLst/>
          </a:prstGeom>
        </p:spPr>
      </p:pic>
      <p:sp>
        <p:nvSpPr>
          <p:cNvPr id="16" name="Oval 15"/>
          <p:cNvSpPr/>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5999560" y="1"/>
            <a:ext cx="1202540" cy="856055"/>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584" y="339538"/>
            <a:ext cx="7053542" cy="1050398"/>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7484" y="1539689"/>
            <a:ext cx="6709906" cy="314661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7616730" y="1343026"/>
            <a:ext cx="742949" cy="228599"/>
          </a:xfrm>
          <a:prstGeom prst="rect">
            <a:avLst/>
          </a:prstGeom>
        </p:spPr>
        <p:txBody>
          <a:bodyPr vert="horz" lIns="91440" tIns="45720" rIns="91440" bIns="45720" rtlCol="0" anchor="t"/>
          <a:lstStyle>
            <a:lvl1pPr algn="l">
              <a:defRPr sz="825" b="0" i="0">
                <a:solidFill>
                  <a:schemeClr val="tx1">
                    <a:tint val="75000"/>
                    <a:alpha val="60000"/>
                  </a:schemeClr>
                </a:solidFill>
              </a:defRPr>
            </a:lvl1pPr>
          </a:lstStyle>
          <a:p>
            <a:fld id="{53074F12-AA26-4AC8-9962-C36BB8F32554}" type="datetimeFigureOut">
              <a:rPr lang="en-US" smtClean="0"/>
              <a:pPr/>
              <a:t>3/2/2020</a:t>
            </a:fld>
            <a:endParaRPr lang="en-US"/>
          </a:p>
        </p:txBody>
      </p:sp>
      <p:sp>
        <p:nvSpPr>
          <p:cNvPr id="5" name="Footer Placeholder 4"/>
          <p:cNvSpPr>
            <a:spLocks noGrp="1"/>
          </p:cNvSpPr>
          <p:nvPr>
            <p:ph type="ftr" sz="quarter" idx="3"/>
          </p:nvPr>
        </p:nvSpPr>
        <p:spPr>
          <a:xfrm rot="5400000">
            <a:off x="6713680" y="2418973"/>
            <a:ext cx="2894846" cy="228601"/>
          </a:xfrm>
          <a:prstGeom prst="rect">
            <a:avLst/>
          </a:prstGeom>
        </p:spPr>
        <p:txBody>
          <a:bodyPr vert="horz" lIns="91440" tIns="45720" rIns="91440" bIns="45720" rtlCol="0" anchor="b"/>
          <a:lstStyle>
            <a:lvl1pPr algn="l">
              <a:defRPr sz="825"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33865215"/>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Lst>
  <p:txStyles>
    <p:title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bg2">
            <a:lumMod val="40000"/>
            <a:lumOff val="60000"/>
          </a:schemeClr>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bg2">
            <a:lumMod val="40000"/>
            <a:lumOff val="60000"/>
          </a:schemeClr>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5pPr>
      <a:lvl6pPr marL="187950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044700"/>
            <a:ext cx="6719020" cy="1985165"/>
          </a:xfrm>
        </p:spPr>
        <p:txBody>
          <a:bodyPr>
            <a:normAutofit/>
          </a:bodyPr>
          <a:lstStyle/>
          <a:p>
            <a:r>
              <a:rPr lang="en-US" sz="7300" dirty="0" smtClean="0"/>
              <a:t>Welcome</a:t>
            </a:r>
            <a:r>
              <a:rPr lang="en-US" dirty="0" smtClean="0"/>
              <a:t/>
            </a:r>
            <a:br>
              <a:rPr lang="en-US" dirty="0" smtClean="0"/>
            </a:br>
            <a:r>
              <a:rPr lang="en-US" dirty="0" smtClean="0"/>
              <a:t> to our presentation</a:t>
            </a:r>
            <a:endParaRPr lang="en-US" dirty="0"/>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34130" y="281175"/>
            <a:ext cx="3970330" cy="584775"/>
          </a:xfrm>
          <a:prstGeom prst="rect">
            <a:avLst/>
          </a:prstGeom>
          <a:noFill/>
        </p:spPr>
        <p:txBody>
          <a:bodyPr wrap="square" rtlCol="0">
            <a:spAutoFit/>
          </a:bodyPr>
          <a:lstStyle/>
          <a:p>
            <a:r>
              <a:rPr lang="en-US" sz="3200" b="1" dirty="0" smtClean="0">
                <a:latin typeface="Times New Roman" panose="02020603050405020304" pitchFamily="18" charset="0"/>
                <a:cs typeface="Times New Roman" panose="02020603050405020304" pitchFamily="18" charset="0"/>
              </a:rPr>
              <a:t>APPLICATION</a:t>
            </a:r>
            <a:endParaRPr lang="en-US" sz="32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448965" y="1655520"/>
            <a:ext cx="8246070" cy="2795958"/>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Can be used in Car/Motor Vehicles to secure the driver</a:t>
            </a:r>
            <a:r>
              <a:rPr lang="en-US" sz="2400" dirty="0" smtClean="0">
                <a:latin typeface="Times New Roman" panose="02020603050405020304" pitchFamily="18" charset="0"/>
                <a:cs typeface="Times New Roman" panose="02020603050405020304" pitchFamily="18" charset="0"/>
              </a:rPr>
              <a:t>.</a:t>
            </a:r>
          </a:p>
          <a:p>
            <a:pPr marL="285750" lvl="0" indent="-285750">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With slight modification, can also be used in LIFTs in case damaged being done. </a:t>
            </a:r>
          </a:p>
          <a:p>
            <a:pPr marL="285750" lvl="0" indent="-285750">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With some modification we can also use this system for traffic estimation</a:t>
            </a:r>
            <a:r>
              <a:rPr lang="en-US" sz="2400" dirty="0" smtClean="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22337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34130" y="281175"/>
            <a:ext cx="4428445" cy="523220"/>
          </a:xfrm>
          <a:prstGeom prst="rect">
            <a:avLst/>
          </a:prstGeom>
          <a:noFill/>
        </p:spPr>
        <p:txBody>
          <a:bodyPr wrap="square" rtlCol="0">
            <a:spAutoFit/>
          </a:bodyPr>
          <a:lstStyle/>
          <a:p>
            <a:r>
              <a:rPr lang="en-US" sz="2800" b="1" dirty="0" smtClean="0">
                <a:latin typeface="Times New Roman" panose="02020603050405020304" pitchFamily="18" charset="0"/>
                <a:ea typeface="Tahoma" panose="020B0604030504040204" pitchFamily="34" charset="0"/>
                <a:cs typeface="Times New Roman" panose="02020603050405020304" pitchFamily="18" charset="0"/>
              </a:rPr>
              <a:t>PROJECT LIMITATION</a:t>
            </a:r>
            <a:endParaRPr lang="en-US" sz="2800"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TextBox 2"/>
          <p:cNvSpPr txBox="1"/>
          <p:nvPr/>
        </p:nvSpPr>
        <p:spPr>
          <a:xfrm>
            <a:off x="448965" y="1655520"/>
            <a:ext cx="8398775" cy="2345322"/>
          </a:xfrm>
          <a:prstGeom prst="rect">
            <a:avLst/>
          </a:prstGeom>
          <a:noFill/>
        </p:spPr>
        <p:txBody>
          <a:bodyPr wrap="square" rtlCol="0">
            <a:spAutoFit/>
          </a:bodyPr>
          <a:lstStyle/>
          <a:p>
            <a:pPr marL="342900" lvl="0" indent="-34290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Difficult for communication in areas with poor coverage of GSM network and GPS communication </a:t>
            </a:r>
          </a:p>
          <a:p>
            <a:pPr marL="342900" indent="-34290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Change of car ownership would result in need to reprogram the system details. </a:t>
            </a:r>
            <a:endParaRPr lang="en-US" sz="2000" dirty="0" smtClean="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Traffic jams can slow down the emergency responders.</a:t>
            </a:r>
          </a:p>
        </p:txBody>
      </p:sp>
    </p:spTree>
    <p:extLst>
      <p:ext uri="{BB962C8B-B14F-4D97-AF65-F5344CB8AC3E}">
        <p14:creationId xmlns:p14="http://schemas.microsoft.com/office/powerpoint/2010/main" val="11558994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76015" y="0"/>
            <a:ext cx="4626138" cy="461665"/>
          </a:xfrm>
          <a:prstGeom prst="rect">
            <a:avLst/>
          </a:prstGeom>
        </p:spPr>
        <p:txBody>
          <a:bodyPr wrap="none">
            <a:spAutoFit/>
          </a:bodyPr>
          <a:lstStyle/>
          <a:p>
            <a:r>
              <a:rPr lang="en-US" sz="2400" b="1" dirty="0">
                <a:latin typeface="Times New Roman" panose="02020603050405020304" pitchFamily="18" charset="0"/>
                <a:ea typeface="Times New Roman" panose="02020603050405020304" pitchFamily="18" charset="0"/>
              </a:rPr>
              <a:t>HARDWARE REQUIREMENTS</a:t>
            </a:r>
            <a:endParaRPr lang="en-US" sz="2400" b="1" dirty="0"/>
          </a:p>
        </p:txBody>
      </p:sp>
      <p:sp>
        <p:nvSpPr>
          <p:cNvPr id="3" name="Rectangle 2"/>
          <p:cNvSpPr/>
          <p:nvPr/>
        </p:nvSpPr>
        <p:spPr>
          <a:xfrm>
            <a:off x="1670605" y="541727"/>
            <a:ext cx="6256330" cy="4601773"/>
          </a:xfrm>
          <a:prstGeom prst="rect">
            <a:avLst/>
          </a:prstGeom>
        </p:spPr>
        <p:txBody>
          <a:bodyPr wrap="square">
            <a:spAutoFit/>
          </a:bodyPr>
          <a:lstStyle/>
          <a:p>
            <a:pPr marL="342900" marR="0" lvl="0" indent="-342900" algn="just">
              <a:lnSpc>
                <a:spcPct val="150000"/>
              </a:lnSpc>
              <a:spcBef>
                <a:spcPts val="0"/>
              </a:spcBef>
              <a:spcAft>
                <a:spcPts val="0"/>
              </a:spcAft>
              <a:buFont typeface="Symbol" panose="05050102010706020507" pitchFamily="18"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GSM module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GPS module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dirty="0" smtClean="0">
                <a:latin typeface="Times New Roman" panose="02020603050405020304" pitchFamily="18" charset="0"/>
                <a:ea typeface="Calibri" panose="020F0502020204030204" pitchFamily="34" charset="0"/>
                <a:cs typeface="Times New Roman" panose="02020603050405020304" pitchFamily="18" charset="0"/>
              </a:rPr>
              <a:t>Vibration </a:t>
            </a:r>
            <a:r>
              <a:rPr lang="en-US" dirty="0">
                <a:latin typeface="Times New Roman" panose="02020603050405020304" pitchFamily="18" charset="0"/>
                <a:ea typeface="Calibri" panose="020F0502020204030204" pitchFamily="34" charset="0"/>
                <a:cs typeface="Times New Roman" panose="02020603050405020304" pitchFamily="18" charset="0"/>
              </a:rPr>
              <a:t>sensor </a:t>
            </a:r>
            <a:endParaRPr lang="en-US" dirty="0" smtClean="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dirty="0" smtClean="0">
                <a:latin typeface="Times New Roman" panose="02020603050405020304" pitchFamily="18" charset="0"/>
                <a:ea typeface="Calibri" panose="020F0502020204030204" pitchFamily="34" charset="0"/>
                <a:cs typeface="Times New Roman" panose="02020603050405020304" pitchFamily="18" charset="0"/>
              </a:rPr>
              <a:t>Ultrasonic sensor</a:t>
            </a:r>
          </a:p>
          <a:p>
            <a:pPr marL="342900" marR="0" lvl="0" indent="-342900" algn="just">
              <a:lnSpc>
                <a:spcPct val="150000"/>
              </a:lnSpc>
              <a:spcBef>
                <a:spcPts val="0"/>
              </a:spcBef>
              <a:spcAft>
                <a:spcPts val="0"/>
              </a:spcAft>
              <a:buFont typeface="Symbol" panose="05050102010706020507" pitchFamily="18" charset="2"/>
              <a:buChar char=""/>
            </a:pPr>
            <a:r>
              <a:rPr lang="en-US" dirty="0" smtClean="0">
                <a:latin typeface="Times New Roman" panose="02020603050405020304" pitchFamily="18" charset="0"/>
                <a:ea typeface="Calibri" panose="020F0502020204030204" pitchFamily="34" charset="0"/>
                <a:cs typeface="Times New Roman" panose="02020603050405020304" pitchFamily="18" charset="0"/>
              </a:rPr>
              <a:t>Pic16f877A </a:t>
            </a:r>
            <a:r>
              <a:rPr lang="en-US" dirty="0">
                <a:latin typeface="Times New Roman" panose="02020603050405020304" pitchFamily="18" charset="0"/>
                <a:ea typeface="Calibri" panose="020F0502020204030204" pitchFamily="34" charset="0"/>
                <a:cs typeface="Times New Roman" panose="02020603050405020304" pitchFamily="18" charset="0"/>
              </a:rPr>
              <a:t>microcontroller</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Liquid crystal display (LCD</a:t>
            </a:r>
            <a:r>
              <a:rPr lang="en-US" dirty="0" smtClean="0">
                <a:latin typeface="Times New Roman" panose="02020603050405020304" pitchFamily="18" charset="0"/>
                <a:ea typeface="Calibri" panose="020F0502020204030204" pitchFamily="34" charset="0"/>
                <a:cs typeface="Times New Roman" panose="02020603050405020304" pitchFamily="18" charset="0"/>
              </a:rPr>
              <a:t>)</a:t>
            </a:r>
          </a:p>
          <a:p>
            <a:pPr marL="342900" marR="0" lvl="0" indent="-342900" algn="just">
              <a:lnSpc>
                <a:spcPct val="150000"/>
              </a:lnSpc>
              <a:spcBef>
                <a:spcPts val="0"/>
              </a:spcBef>
              <a:spcAft>
                <a:spcPts val="0"/>
              </a:spcAft>
              <a:buFont typeface="Symbol" panose="05050102010706020507" pitchFamily="18"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I2C (EEPROM)</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dirty="0">
                <a:latin typeface="Arial" panose="020B0604020202020204" pitchFamily="34" charset="0"/>
                <a:ea typeface="Times New Roman" panose="02020603050405020304" pitchFamily="18" charset="0"/>
                <a:cs typeface="Times New Roman" panose="02020603050405020304" pitchFamily="18" charset="0"/>
              </a:rPr>
              <a:t>Arduino Uno</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dirty="0">
                <a:latin typeface="Arial" panose="020B0604020202020204" pitchFamily="34" charset="0"/>
                <a:ea typeface="Times New Roman" panose="02020603050405020304" pitchFamily="18" charset="0"/>
                <a:cs typeface="Times New Roman" panose="02020603050405020304" pitchFamily="18" charset="0"/>
              </a:rPr>
              <a:t>Connecting Wires</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dirty="0">
                <a:latin typeface="Arial" panose="020B0604020202020204" pitchFamily="34" charset="0"/>
                <a:ea typeface="Times New Roman" panose="02020603050405020304" pitchFamily="18" charset="0"/>
                <a:cs typeface="Times New Roman" panose="02020603050405020304" pitchFamily="18" charset="0"/>
              </a:rPr>
              <a:t>Breadboard or PCB</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dirty="0">
                <a:latin typeface="Arial" panose="020B0604020202020204" pitchFamily="34" charset="0"/>
                <a:ea typeface="Times New Roman" panose="02020603050405020304" pitchFamily="18" charset="0"/>
                <a:cs typeface="Times New Roman" panose="02020603050405020304" pitchFamily="18" charset="0"/>
              </a:rPr>
              <a:t>Power supply 12v 1amp</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870421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76015" y="281175"/>
            <a:ext cx="4521944" cy="461665"/>
          </a:xfrm>
          <a:prstGeom prst="rect">
            <a:avLst/>
          </a:prstGeom>
        </p:spPr>
        <p:txBody>
          <a:bodyPr wrap="none">
            <a:spAutoFit/>
          </a:bodyPr>
          <a:lstStyle/>
          <a:p>
            <a:r>
              <a:rPr lang="en-US" sz="2400" b="1" dirty="0" smtClean="0">
                <a:latin typeface="Times New Roman" panose="02020603050405020304" pitchFamily="18" charset="0"/>
                <a:ea typeface="Times New Roman" panose="02020603050405020304" pitchFamily="18" charset="0"/>
              </a:rPr>
              <a:t>SOFTWARE </a:t>
            </a:r>
            <a:r>
              <a:rPr lang="en-US" sz="2400" b="1" dirty="0">
                <a:latin typeface="Times New Roman" panose="02020603050405020304" pitchFamily="18" charset="0"/>
                <a:ea typeface="Times New Roman" panose="02020603050405020304" pitchFamily="18" charset="0"/>
              </a:rPr>
              <a:t>REQUIREMENTS</a:t>
            </a:r>
            <a:endParaRPr lang="en-US" sz="2400" b="1" dirty="0"/>
          </a:p>
        </p:txBody>
      </p:sp>
      <p:sp>
        <p:nvSpPr>
          <p:cNvPr id="4" name="Rectangle 3"/>
          <p:cNvSpPr/>
          <p:nvPr/>
        </p:nvSpPr>
        <p:spPr>
          <a:xfrm>
            <a:off x="2286000" y="1486838"/>
            <a:ext cx="4572000" cy="2462213"/>
          </a:xfrm>
          <a:prstGeom prst="rect">
            <a:avLst/>
          </a:prstGeom>
        </p:spPr>
        <p:txBody>
          <a:bodyPr>
            <a:spAutoFit/>
          </a:bodyPr>
          <a:lstStyle/>
          <a:p>
            <a:pPr marL="342900" marR="0" lvl="0" indent="-342900" algn="just">
              <a:lnSpc>
                <a:spcPct val="150000"/>
              </a:lnSpc>
              <a:spcBef>
                <a:spcPts val="0"/>
              </a:spcBef>
              <a:spcAft>
                <a:spcPts val="0"/>
              </a:spcAft>
              <a:buFont typeface="Symbol" panose="05050102010706020507" pitchFamily="18" charset="2"/>
              <a:buChar char=""/>
            </a:pPr>
            <a:r>
              <a:rPr lang="en-US" sz="2800" dirty="0">
                <a:latin typeface="Times New Roman" panose="02020603050405020304" pitchFamily="18" charset="0"/>
                <a:ea typeface="Calibri" panose="020F0502020204030204" pitchFamily="34" charset="0"/>
                <a:cs typeface="Times New Roman" panose="02020603050405020304" pitchFamily="18" charset="0"/>
              </a:rPr>
              <a:t>Proteus simulation software</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2800" dirty="0">
                <a:latin typeface="Calibri" panose="020F0502020204030204" pitchFamily="34" charset="0"/>
                <a:ea typeface="Calibri" panose="020F0502020204030204" pitchFamily="34" charset="0"/>
                <a:cs typeface="Times New Roman" panose="02020603050405020304" pitchFamily="18" charset="0"/>
              </a:rPr>
              <a:t>Arduino compiler</a:t>
            </a:r>
          </a:p>
          <a:p>
            <a:pPr marL="342900" marR="0" lvl="0" indent="-342900">
              <a:spcBef>
                <a:spcPts val="0"/>
              </a:spcBef>
              <a:spcAft>
                <a:spcPts val="0"/>
              </a:spcAft>
              <a:buFont typeface="Symbol" panose="05050102010706020507" pitchFamily="18" charset="2"/>
              <a:buChar char=""/>
            </a:pPr>
            <a:r>
              <a:rPr lang="en-US" sz="2800" dirty="0">
                <a:latin typeface="Calibri" panose="020F0502020204030204" pitchFamily="34" charset="0"/>
                <a:ea typeface="Calibri" panose="020F0502020204030204" pitchFamily="34" charset="0"/>
                <a:cs typeface="Times New Roman" panose="02020603050405020304" pitchFamily="18" charset="0"/>
              </a:rPr>
              <a:t>Programming Language: C</a:t>
            </a:r>
          </a:p>
          <a:p>
            <a:pPr marL="342900" marR="0" lvl="0" indent="-342900">
              <a:spcBef>
                <a:spcPts val="0"/>
              </a:spcBef>
              <a:spcAft>
                <a:spcPts val="0"/>
              </a:spcAft>
              <a:buFont typeface="Symbol" panose="05050102010706020507" pitchFamily="18" charset="2"/>
              <a:buChar char=""/>
            </a:pPr>
            <a:r>
              <a:rPr lang="en-US" sz="2800" dirty="0">
                <a:latin typeface="Calibri" panose="020F0502020204030204" pitchFamily="34" charset="0"/>
                <a:ea typeface="Calibri" panose="020F0502020204030204" pitchFamily="34" charset="0"/>
                <a:cs typeface="Times New Roman" panose="02020603050405020304" pitchFamily="18" charset="0"/>
              </a:rPr>
              <a:t>GOOGLE MAP</a:t>
            </a:r>
          </a:p>
          <a:p>
            <a:pPr marL="342900" marR="0" lvl="0" indent="-342900">
              <a:spcBef>
                <a:spcPts val="0"/>
              </a:spcBef>
              <a:spcAft>
                <a:spcPts val="0"/>
              </a:spcAft>
              <a:buFont typeface="Symbol" panose="05050102010706020507" pitchFamily="18" charset="2"/>
              <a:buChar char=""/>
            </a:pPr>
            <a:r>
              <a:rPr lang="en-US" sz="2800" dirty="0" smtClean="0">
                <a:latin typeface="Calibri" panose="020F0502020204030204" pitchFamily="34" charset="0"/>
                <a:ea typeface="Calibri" panose="020F0502020204030204" pitchFamily="34" charset="0"/>
                <a:cs typeface="Times New Roman" panose="02020603050405020304" pitchFamily="18" charset="0"/>
              </a:rPr>
              <a:t>serial </a:t>
            </a:r>
            <a:r>
              <a:rPr lang="en-US" sz="2800" dirty="0">
                <a:latin typeface="Calibri" panose="020F0502020204030204" pitchFamily="34" charset="0"/>
                <a:ea typeface="Calibri" panose="020F0502020204030204" pitchFamily="34" charset="0"/>
                <a:cs typeface="Times New Roman" panose="02020603050405020304" pitchFamily="18" charset="0"/>
              </a:rPr>
              <a:t>communication</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852355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97655" y="281175"/>
            <a:ext cx="2108269" cy="461665"/>
          </a:xfrm>
          <a:prstGeom prst="rect">
            <a:avLst/>
          </a:prstGeom>
        </p:spPr>
        <p:txBody>
          <a:bodyPr wrap="none">
            <a:spAutoFit/>
          </a:bodyPr>
          <a:lstStyle/>
          <a:p>
            <a:r>
              <a:rPr lang="en-US" sz="2400" b="1" dirty="0">
                <a:latin typeface="Times New Roman" panose="02020603050405020304" pitchFamily="18" charset="0"/>
                <a:ea typeface="Calibri" panose="020F0502020204030204" pitchFamily="34" charset="0"/>
              </a:rPr>
              <a:t>ADVANTAGE</a:t>
            </a:r>
            <a:endParaRPr lang="en-US" sz="2400" b="1" dirty="0"/>
          </a:p>
        </p:txBody>
      </p:sp>
      <p:sp>
        <p:nvSpPr>
          <p:cNvPr id="3" name="TextBox 2"/>
          <p:cNvSpPr txBox="1"/>
          <p:nvPr/>
        </p:nvSpPr>
        <p:spPr>
          <a:xfrm>
            <a:off x="937949" y="816182"/>
            <a:ext cx="6871725" cy="1138773"/>
          </a:xfrm>
          <a:prstGeom prst="rect">
            <a:avLst/>
          </a:prstGeom>
          <a:noFill/>
        </p:spPr>
        <p:txBody>
          <a:bodyPr wrap="square" rtlCol="0">
            <a:spAutoFit/>
          </a:bodyPr>
          <a:lstStyle/>
          <a:p>
            <a:pPr marL="342900" lvl="0" indent="-34290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Low power hardware components being used in our system. </a:t>
            </a:r>
            <a:endParaRPr lang="en-US"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1600" dirty="0"/>
              <a:t>Uses some already existing hardware components of mobile phone hence lower the total cost/budget involved. </a:t>
            </a:r>
            <a:endParaRPr lang="en-US" sz="1600" dirty="0">
              <a:latin typeface="Times New Roman" panose="02020603050405020304" pitchFamily="18" charset="0"/>
              <a:cs typeface="Times New Roman" panose="02020603050405020304" pitchFamily="18" charset="0"/>
            </a:endParaRPr>
          </a:p>
          <a:p>
            <a:pPr marL="342900" lvl="0" indent="-34290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Use of more than one sensor increases the accuracy of our system. </a:t>
            </a:r>
          </a:p>
        </p:txBody>
      </p:sp>
      <p:sp>
        <p:nvSpPr>
          <p:cNvPr id="4" name="Rectangle 3"/>
          <p:cNvSpPr/>
          <p:nvPr/>
        </p:nvSpPr>
        <p:spPr>
          <a:xfrm>
            <a:off x="3062394" y="2259802"/>
            <a:ext cx="2622834" cy="461665"/>
          </a:xfrm>
          <a:prstGeom prst="rect">
            <a:avLst/>
          </a:prstGeom>
        </p:spPr>
        <p:txBody>
          <a:bodyPr wrap="none">
            <a:spAutoFit/>
          </a:bodyPr>
          <a:lstStyle/>
          <a:p>
            <a:r>
              <a:rPr lang="en-US" sz="2400" b="1" dirty="0" smtClean="0">
                <a:latin typeface="Times New Roman" panose="02020603050405020304" pitchFamily="18" charset="0"/>
                <a:ea typeface="Calibri" panose="020F0502020204030204" pitchFamily="34" charset="0"/>
              </a:rPr>
              <a:t>DISADVANTAGE</a:t>
            </a:r>
            <a:endParaRPr lang="en-US" sz="2400" b="1" dirty="0"/>
          </a:p>
        </p:txBody>
      </p:sp>
      <p:sp>
        <p:nvSpPr>
          <p:cNvPr id="5" name="Rectangle 4"/>
          <p:cNvSpPr/>
          <p:nvPr/>
        </p:nvSpPr>
        <p:spPr>
          <a:xfrm>
            <a:off x="741860" y="3026314"/>
            <a:ext cx="6731536" cy="1530162"/>
          </a:xfrm>
          <a:prstGeom prst="rect">
            <a:avLst/>
          </a:prstGeom>
        </p:spPr>
        <p:txBody>
          <a:bodyPr wrap="square">
            <a:spAutoFit/>
          </a:bodyPr>
          <a:lstStyle/>
          <a:p>
            <a:pPr marL="342900" indent="-342900" algn="just">
              <a:lnSpc>
                <a:spcPct val="150000"/>
              </a:lnSpc>
              <a:buFont typeface="Symbol" panose="05050102010706020507" pitchFamily="18" charset="2"/>
              <a:buChar char=""/>
            </a:pPr>
            <a:r>
              <a:rPr lang="en-US" sz="1600" dirty="0"/>
              <a:t>Bluetooth of phone monitors the accident regularly hence takes the power even if no accident being met. </a:t>
            </a:r>
            <a:endParaRPr lang="en-US" sz="1600" dirty="0" smtClean="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1600" dirty="0" smtClean="0">
                <a:latin typeface="Times New Roman" panose="02020603050405020304" pitchFamily="18" charset="0"/>
                <a:ea typeface="Calibri" panose="020F0502020204030204" pitchFamily="34" charset="0"/>
                <a:cs typeface="Times New Roman" panose="02020603050405020304" pitchFamily="18" charset="0"/>
              </a:rPr>
              <a:t>If </a:t>
            </a:r>
            <a:r>
              <a:rPr lang="en-US" sz="1600" dirty="0">
                <a:latin typeface="Times New Roman" panose="02020603050405020304" pitchFamily="18" charset="0"/>
                <a:ea typeface="Calibri" panose="020F0502020204030204" pitchFamily="34" charset="0"/>
                <a:cs typeface="Times New Roman" panose="02020603050405020304" pitchFamily="18" charset="0"/>
              </a:rPr>
              <a:t>the phone battery is dead by any means then we can’t intimate to the concerned people.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345622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4950" y="433880"/>
            <a:ext cx="2273379" cy="461665"/>
          </a:xfrm>
          <a:prstGeom prst="rect">
            <a:avLst/>
          </a:prstGeom>
        </p:spPr>
        <p:txBody>
          <a:bodyPr wrap="none">
            <a:spAutoFit/>
          </a:bodyPr>
          <a:lstStyle/>
          <a:p>
            <a:r>
              <a:rPr lang="en-US" sz="2400" b="1" dirty="0">
                <a:latin typeface="Times New Roman" panose="02020603050405020304" pitchFamily="18" charset="0"/>
                <a:ea typeface="Times New Roman" panose="02020603050405020304" pitchFamily="18" charset="0"/>
              </a:rPr>
              <a:t>CONCLUSION</a:t>
            </a:r>
            <a:endParaRPr lang="en-US" sz="2400" b="1" dirty="0"/>
          </a:p>
        </p:txBody>
      </p:sp>
      <p:sp>
        <p:nvSpPr>
          <p:cNvPr id="4" name="Rectangle 3"/>
          <p:cNvSpPr/>
          <p:nvPr/>
        </p:nvSpPr>
        <p:spPr>
          <a:xfrm>
            <a:off x="601670" y="1350110"/>
            <a:ext cx="7482545" cy="2807243"/>
          </a:xfrm>
          <a:prstGeom prst="rect">
            <a:avLst/>
          </a:prstGeom>
        </p:spPr>
        <p:txBody>
          <a:bodyPr wrap="square">
            <a:spAutoFit/>
          </a:bodyPr>
          <a:lstStyle/>
          <a:p>
            <a:pPr algn="just">
              <a:lnSpc>
                <a:spcPct val="107000"/>
              </a:lnSpc>
              <a:spcAft>
                <a:spcPts val="8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This study solves the issues like automatic speed control mechanism, accident detection and information sending. From this we conclude that this system will reduce the accidents and save the human lives. On the whole this system proves to be very cost effective and efficient. </a:t>
            </a:r>
            <a:endParaRPr lang="en-US" sz="2000" dirty="0" smtClean="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sz="2000" dirty="0" smtClean="0">
                <a:latin typeface="Times New Roman" panose="02020603050405020304" pitchFamily="18" charset="0"/>
                <a:ea typeface="Calibri" panose="020F0502020204030204" pitchFamily="34" charset="0"/>
                <a:cs typeface="Times New Roman" panose="02020603050405020304" pitchFamily="18" charset="0"/>
              </a:rPr>
              <a:t>The </a:t>
            </a:r>
            <a:r>
              <a:rPr lang="en-US" sz="2000" dirty="0">
                <a:latin typeface="Times New Roman" panose="02020603050405020304" pitchFamily="18" charset="0"/>
                <a:ea typeface="Calibri" panose="020F0502020204030204" pitchFamily="34" charset="0"/>
                <a:cs typeface="Times New Roman" panose="02020603050405020304" pitchFamily="18" charset="0"/>
              </a:rPr>
              <a:t>experimentations and results prove that the system is easily implementable in real time. This system can also be extended by inducing automation concepts like automatic driverless vehicle system, inter vehicular communication etc.</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279408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7080" y="1044700"/>
            <a:ext cx="6566315" cy="4098800"/>
          </a:xfrm>
          <a:prstGeom prst="rect">
            <a:avLst/>
          </a:prstGeom>
          <a:noFill/>
          <a:ln>
            <a:noFill/>
          </a:ln>
        </p:spPr>
      </p:pic>
      <p:sp>
        <p:nvSpPr>
          <p:cNvPr id="3" name="TextBox 2"/>
          <p:cNvSpPr txBox="1"/>
          <p:nvPr/>
        </p:nvSpPr>
        <p:spPr>
          <a:xfrm>
            <a:off x="3516815" y="281175"/>
            <a:ext cx="1346844" cy="461665"/>
          </a:xfrm>
          <a:prstGeom prst="rect">
            <a:avLst/>
          </a:prstGeom>
          <a:noFill/>
        </p:spPr>
        <p:txBody>
          <a:bodyPr wrap="none" rtlCol="0">
            <a:spAutoFit/>
          </a:bodyPr>
          <a:lstStyle/>
          <a:p>
            <a:r>
              <a:rPr lang="en-US" sz="2400" b="1" dirty="0" smtClean="0">
                <a:latin typeface="Times New Roman" panose="02020603050405020304" pitchFamily="18" charset="0"/>
                <a:cs typeface="Times New Roman" panose="02020603050405020304" pitchFamily="18" charset="0"/>
              </a:rPr>
              <a:t>Diagram</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94074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4950" y="433880"/>
            <a:ext cx="2209259" cy="461665"/>
          </a:xfrm>
          <a:prstGeom prst="rect">
            <a:avLst/>
          </a:prstGeom>
        </p:spPr>
        <p:txBody>
          <a:bodyPr wrap="none">
            <a:spAutoFit/>
          </a:bodyPr>
          <a:lstStyle/>
          <a:p>
            <a:r>
              <a:rPr lang="en-US" sz="2400" b="1" dirty="0">
                <a:latin typeface="Times New Roman" panose="02020603050405020304" pitchFamily="18" charset="0"/>
                <a:ea typeface="Times New Roman" panose="02020603050405020304" pitchFamily="18" charset="0"/>
              </a:rPr>
              <a:t>GSM MODEM</a:t>
            </a:r>
            <a:endParaRPr lang="en-US" sz="2400" b="1" dirty="0"/>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1739754" y="1350110"/>
            <a:ext cx="4819650" cy="2571750"/>
          </a:xfrm>
          <a:prstGeom prst="rect">
            <a:avLst/>
          </a:prstGeom>
        </p:spPr>
      </p:pic>
    </p:spTree>
    <p:extLst>
      <p:ext uri="{BB962C8B-B14F-4D97-AF65-F5344CB8AC3E}">
        <p14:creationId xmlns:p14="http://schemas.microsoft.com/office/powerpoint/2010/main" val="23186139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50360" y="281175"/>
            <a:ext cx="2058577" cy="461665"/>
          </a:xfrm>
          <a:prstGeom prst="rect">
            <a:avLst/>
          </a:prstGeom>
        </p:spPr>
        <p:txBody>
          <a:bodyPr wrap="none">
            <a:spAutoFit/>
          </a:bodyPr>
          <a:lstStyle/>
          <a:p>
            <a:r>
              <a:rPr lang="en-US" sz="2400" b="1" dirty="0">
                <a:latin typeface="Times New Roman" panose="02020603050405020304" pitchFamily="18" charset="0"/>
                <a:ea typeface="Times New Roman" panose="02020603050405020304" pitchFamily="18" charset="0"/>
              </a:rPr>
              <a:t>GPS DEVICE</a:t>
            </a:r>
            <a:endParaRPr lang="en-US" sz="2400" b="1" dirty="0"/>
          </a:p>
        </p:txBody>
      </p:sp>
      <p:pic>
        <p:nvPicPr>
          <p:cNvPr id="3" name="Picture 2"/>
          <p:cNvPicPr/>
          <p:nvPr/>
        </p:nvPicPr>
        <p:blipFill rotWithShape="1">
          <a:blip r:embed="rId2">
            <a:extLst>
              <a:ext uri="{28A0092B-C50C-407E-A947-70E740481C1C}">
                <a14:useLocalDpi xmlns:a14="http://schemas.microsoft.com/office/drawing/2010/main" val="0"/>
              </a:ext>
            </a:extLst>
          </a:blip>
          <a:srcRect l="626" r="6435"/>
          <a:stretch/>
        </p:blipFill>
        <p:spPr>
          <a:xfrm>
            <a:off x="1976015" y="1347787"/>
            <a:ext cx="4886560" cy="2447925"/>
          </a:xfrm>
          <a:prstGeom prst="rect">
            <a:avLst/>
          </a:prstGeom>
        </p:spPr>
      </p:pic>
    </p:spTree>
    <p:extLst>
      <p:ext uri="{BB962C8B-B14F-4D97-AF65-F5344CB8AC3E}">
        <p14:creationId xmlns:p14="http://schemas.microsoft.com/office/powerpoint/2010/main" val="30122552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92245" y="433880"/>
            <a:ext cx="3058851" cy="461665"/>
          </a:xfrm>
          <a:prstGeom prst="rect">
            <a:avLst/>
          </a:prstGeom>
        </p:spPr>
        <p:txBody>
          <a:bodyPr wrap="none">
            <a:spAutoFit/>
          </a:bodyPr>
          <a:lstStyle/>
          <a:p>
            <a:r>
              <a:rPr lang="en-US" sz="2400" b="1" dirty="0">
                <a:latin typeface="Times New Roman" panose="02020603050405020304" pitchFamily="18" charset="0"/>
                <a:ea typeface="Times New Roman" panose="02020603050405020304" pitchFamily="18" charset="0"/>
              </a:rPr>
              <a:t>ACCELEROMETER</a:t>
            </a:r>
            <a:endParaRPr lang="en-US" sz="2400" b="1" dirty="0"/>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1670605" y="1655520"/>
            <a:ext cx="5629910" cy="2209800"/>
          </a:xfrm>
          <a:prstGeom prst="rect">
            <a:avLst/>
          </a:prstGeom>
        </p:spPr>
      </p:pic>
    </p:spTree>
    <p:extLst>
      <p:ext uri="{BB962C8B-B14F-4D97-AF65-F5344CB8AC3E}">
        <p14:creationId xmlns:p14="http://schemas.microsoft.com/office/powerpoint/2010/main" val="31027792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365195" y="1502815"/>
            <a:ext cx="4235653" cy="4339650"/>
          </a:xfrm>
          <a:prstGeom prst="rect">
            <a:avLst/>
          </a:prstGeom>
          <a:noFill/>
        </p:spPr>
        <p:txBody>
          <a:bodyPr wrap="square" rtlCol="0">
            <a:spAutoFit/>
          </a:bodyPr>
          <a:lstStyle/>
          <a:p>
            <a:r>
              <a:rPr lang="en-US" sz="2000" b="1" dirty="0">
                <a:solidFill>
                  <a:schemeClr val="bg1"/>
                </a:solidFill>
              </a:rPr>
              <a:t>               Name                         ID</a:t>
            </a:r>
            <a:endParaRPr lang="en-US" sz="2000" b="1" dirty="0" smtClean="0">
              <a:solidFill>
                <a:schemeClr val="bg1"/>
              </a:solidFill>
            </a:endParaRPr>
          </a:p>
          <a:p>
            <a:endParaRPr lang="en-US" sz="2000" b="1" dirty="0">
              <a:solidFill>
                <a:schemeClr val="bg1"/>
              </a:solidFill>
            </a:endParaRPr>
          </a:p>
          <a:p>
            <a:r>
              <a:rPr lang="en-US" sz="2000" b="1" dirty="0" smtClean="0">
                <a:solidFill>
                  <a:schemeClr val="bg1"/>
                </a:solidFill>
              </a:rPr>
              <a:t>        Abul Hossain	             163432558</a:t>
            </a:r>
          </a:p>
          <a:p>
            <a:endParaRPr lang="en-US" sz="2000" b="1" dirty="0" smtClean="0">
              <a:solidFill>
                <a:schemeClr val="bg1"/>
              </a:solidFill>
            </a:endParaRPr>
          </a:p>
          <a:p>
            <a:r>
              <a:rPr lang="en-US" sz="2000" b="1" dirty="0" smtClean="0">
                <a:solidFill>
                  <a:schemeClr val="bg1"/>
                </a:solidFill>
              </a:rPr>
              <a:t>        Zulkar Nine</a:t>
            </a:r>
            <a:r>
              <a:rPr lang="en-US" sz="2000" b="1" dirty="0">
                <a:solidFill>
                  <a:schemeClr val="bg1"/>
                </a:solidFill>
              </a:rPr>
              <a:t>	</a:t>
            </a:r>
            <a:r>
              <a:rPr lang="en-US" sz="2000" b="1" dirty="0" smtClean="0">
                <a:solidFill>
                  <a:schemeClr val="bg1"/>
                </a:solidFill>
              </a:rPr>
              <a:t>             163432601</a:t>
            </a:r>
            <a:endParaRPr lang="en-US" sz="2000" b="1" dirty="0">
              <a:solidFill>
                <a:schemeClr val="bg1"/>
              </a:solidFill>
            </a:endParaRPr>
          </a:p>
          <a:p>
            <a:endParaRPr lang="en-US" sz="2000" b="1" dirty="0">
              <a:solidFill>
                <a:schemeClr val="bg1"/>
              </a:solidFill>
            </a:endParaRPr>
          </a:p>
          <a:p>
            <a:r>
              <a:rPr lang="en-US" sz="2000" b="1" dirty="0" smtClean="0">
                <a:solidFill>
                  <a:schemeClr val="bg1"/>
                </a:solidFill>
              </a:rPr>
              <a:t>        Sajedul Islam</a:t>
            </a:r>
            <a:r>
              <a:rPr lang="en-US" sz="2000" b="1" dirty="0">
                <a:solidFill>
                  <a:schemeClr val="bg1"/>
                </a:solidFill>
              </a:rPr>
              <a:t> </a:t>
            </a:r>
            <a:r>
              <a:rPr lang="en-US" sz="2000" b="1" dirty="0" smtClean="0">
                <a:solidFill>
                  <a:schemeClr val="bg1"/>
                </a:solidFill>
              </a:rPr>
              <a:t>            163432559</a:t>
            </a:r>
          </a:p>
          <a:p>
            <a:endParaRPr lang="en-US" sz="2000" b="1" dirty="0" smtClean="0">
              <a:solidFill>
                <a:schemeClr val="bg1"/>
              </a:solidFill>
            </a:endParaRPr>
          </a:p>
          <a:p>
            <a:r>
              <a:rPr lang="en-US" sz="2000" b="1" dirty="0" smtClean="0">
                <a:solidFill>
                  <a:schemeClr val="bg1"/>
                </a:solidFill>
              </a:rPr>
              <a:t>        Faruqe Hasan             163432560</a:t>
            </a:r>
          </a:p>
          <a:p>
            <a:endParaRPr lang="en-US" sz="2000" b="1" dirty="0">
              <a:solidFill>
                <a:schemeClr val="bg1"/>
              </a:solidFill>
            </a:endParaRPr>
          </a:p>
          <a:p>
            <a:endParaRPr lang="en-US" sz="2000" b="1" dirty="0" smtClean="0">
              <a:solidFill>
                <a:schemeClr val="bg1"/>
              </a:solidFill>
            </a:endParaRPr>
          </a:p>
          <a:p>
            <a:endParaRPr lang="en-US" sz="2800" b="1" dirty="0" smtClean="0">
              <a:solidFill>
                <a:schemeClr val="bg1"/>
              </a:solidFill>
            </a:endParaRPr>
          </a:p>
          <a:p>
            <a:endParaRPr lang="en-US" sz="2800" b="1" dirty="0">
              <a:solidFill>
                <a:schemeClr val="bg1"/>
              </a:solidFill>
            </a:endParaRPr>
          </a:p>
        </p:txBody>
      </p:sp>
      <p:sp>
        <p:nvSpPr>
          <p:cNvPr id="6" name="TextBox 5"/>
          <p:cNvSpPr txBox="1"/>
          <p:nvPr/>
        </p:nvSpPr>
        <p:spPr>
          <a:xfrm>
            <a:off x="52117" y="281175"/>
            <a:ext cx="2596138" cy="584775"/>
          </a:xfrm>
          <a:prstGeom prst="rect">
            <a:avLst/>
          </a:prstGeom>
          <a:noFill/>
        </p:spPr>
        <p:txBody>
          <a:bodyPr wrap="square" rtlCol="0">
            <a:spAutoFit/>
          </a:bodyPr>
          <a:lstStyle/>
          <a:p>
            <a:r>
              <a:rPr lang="en-US" sz="3200" b="1" dirty="0" smtClean="0">
                <a:solidFill>
                  <a:schemeClr val="tx2">
                    <a:lumMod val="60000"/>
                    <a:lumOff val="40000"/>
                  </a:schemeClr>
                </a:solidFill>
              </a:rPr>
              <a:t>Participants</a:t>
            </a:r>
            <a:r>
              <a:rPr lang="en-US" sz="3200" b="1" dirty="0" smtClean="0">
                <a:solidFill>
                  <a:schemeClr val="bg1"/>
                </a:solidFill>
              </a:rPr>
              <a:t> :</a:t>
            </a:r>
            <a:endParaRPr lang="en-US" sz="3200" b="1" dirty="0">
              <a:solidFill>
                <a:schemeClr val="bg1"/>
              </a:solidFill>
            </a:endParaRPr>
          </a:p>
        </p:txBody>
      </p:sp>
    </p:spTree>
    <p:extLst>
      <p:ext uri="{BB962C8B-B14F-4D97-AF65-F5344CB8AC3E}">
        <p14:creationId xmlns:p14="http://schemas.microsoft.com/office/powerpoint/2010/main" val="23186140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65195" y="586585"/>
            <a:ext cx="5497380" cy="461665"/>
          </a:xfrm>
          <a:prstGeom prst="rect">
            <a:avLst/>
          </a:prstGeom>
          <a:noFill/>
        </p:spPr>
        <p:txBody>
          <a:bodyPr wrap="square" rtlCol="0">
            <a:spAutoFit/>
          </a:bodyPr>
          <a:lstStyle/>
          <a:p>
            <a:pPr algn="ctr"/>
            <a:r>
              <a:rPr lang="en-US" sz="2400" b="1" dirty="0" smtClean="0">
                <a:latin typeface="Times New Roman" panose="02020603050405020304" pitchFamily="18" charset="0"/>
                <a:cs typeface="Times New Roman" panose="02020603050405020304" pitchFamily="18" charset="0"/>
              </a:rPr>
              <a:t>Circuit Board &amp; LCD Display &amp; Wires</a:t>
            </a:r>
            <a:endParaRPr lang="en-US" sz="2400" b="1" dirty="0">
              <a:latin typeface="Times New Roman" panose="02020603050405020304" pitchFamily="18" charset="0"/>
              <a:cs typeface="Times New Roman" panose="02020603050405020304" pitchFamily="18" charset="0"/>
            </a:endParaRPr>
          </a:p>
        </p:txBody>
      </p:sp>
      <p:pic>
        <p:nvPicPr>
          <p:cNvPr id="3" name="Picture 2"/>
          <p:cNvPicPr/>
          <p:nvPr/>
        </p:nvPicPr>
        <p:blipFill rotWithShape="1">
          <a:blip r:embed="rId2">
            <a:extLst>
              <a:ext uri="{28A0092B-C50C-407E-A947-70E740481C1C}">
                <a14:useLocalDpi xmlns:a14="http://schemas.microsoft.com/office/drawing/2010/main" val="0"/>
              </a:ext>
            </a:extLst>
          </a:blip>
          <a:srcRect l="34159" t="48635" b="9213"/>
          <a:stretch/>
        </p:blipFill>
        <p:spPr>
          <a:xfrm>
            <a:off x="1517900" y="1808225"/>
            <a:ext cx="5592379" cy="1985166"/>
          </a:xfrm>
          <a:prstGeom prst="rect">
            <a:avLst/>
          </a:prstGeom>
        </p:spPr>
      </p:pic>
    </p:spTree>
    <p:extLst>
      <p:ext uri="{BB962C8B-B14F-4D97-AF65-F5344CB8AC3E}">
        <p14:creationId xmlns:p14="http://schemas.microsoft.com/office/powerpoint/2010/main" val="42615820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rcRect/>
          <a:stretch>
            <a:fillRect/>
          </a:stretch>
        </p:blipFill>
        <p:spPr bwMode="auto">
          <a:xfrm>
            <a:off x="1670605" y="1502815"/>
            <a:ext cx="5932170" cy="2200910"/>
          </a:xfrm>
          <a:prstGeom prst="rect">
            <a:avLst/>
          </a:prstGeom>
          <a:noFill/>
        </p:spPr>
      </p:pic>
      <p:sp>
        <p:nvSpPr>
          <p:cNvPr id="3" name="TextBox 2"/>
          <p:cNvSpPr txBox="1"/>
          <p:nvPr/>
        </p:nvSpPr>
        <p:spPr>
          <a:xfrm>
            <a:off x="3197655" y="433880"/>
            <a:ext cx="2465740" cy="461665"/>
          </a:xfrm>
          <a:prstGeom prst="rect">
            <a:avLst/>
          </a:prstGeom>
          <a:noFill/>
        </p:spPr>
        <p:txBody>
          <a:bodyPr wrap="none" rtlCol="0">
            <a:spAutoFit/>
          </a:bodyPr>
          <a:lstStyle/>
          <a:p>
            <a:r>
              <a:rPr lang="en-US" sz="2400" b="1" dirty="0" smtClean="0">
                <a:latin typeface="Times New Roman" panose="02020603050405020304" pitchFamily="18" charset="0"/>
                <a:cs typeface="Times New Roman" panose="02020603050405020304" pitchFamily="18" charset="0"/>
              </a:rPr>
              <a:t>System Overview</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40953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70605" y="1502815"/>
            <a:ext cx="5955495" cy="1446550"/>
          </a:xfrm>
          <a:prstGeom prst="rect">
            <a:avLst/>
          </a:prstGeom>
          <a:noFill/>
        </p:spPr>
        <p:txBody>
          <a:bodyPr wrap="square" rtlCol="0">
            <a:spAutoFit/>
          </a:bodyPr>
          <a:lstStyle/>
          <a:p>
            <a:r>
              <a:rPr lang="en-US" sz="8800" b="1" dirty="0" smtClean="0">
                <a:latin typeface="Times New Roman" panose="02020603050405020304" pitchFamily="18" charset="0"/>
                <a:cs typeface="Times New Roman" panose="02020603050405020304" pitchFamily="18" charset="0"/>
              </a:rPr>
              <a:t>Thank You</a:t>
            </a:r>
            <a:endParaRPr lang="en-US" sz="8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17621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50360" y="891995"/>
            <a:ext cx="2801793" cy="707886"/>
          </a:xfrm>
          <a:prstGeom prst="rect">
            <a:avLst/>
          </a:prstGeom>
          <a:noFill/>
        </p:spPr>
        <p:txBody>
          <a:bodyPr wrap="none" rtlCol="0">
            <a:spAutoFit/>
          </a:bodyPr>
          <a:lstStyle/>
          <a:p>
            <a:r>
              <a:rPr lang="en-US" sz="4000" b="1" dirty="0" smtClean="0">
                <a:latin typeface="Times New Roman" panose="02020603050405020304" pitchFamily="18" charset="0"/>
                <a:cs typeface="Times New Roman" panose="02020603050405020304" pitchFamily="18" charset="0"/>
              </a:rPr>
              <a:t>Topic Name</a:t>
            </a:r>
            <a:endParaRPr lang="en-US" sz="40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 y="1808225"/>
            <a:ext cx="9156666" cy="1569660"/>
          </a:xfrm>
          <a:prstGeom prst="rect">
            <a:avLst/>
          </a:prstGeom>
          <a:noFill/>
        </p:spPr>
        <p:txBody>
          <a:bodyPr wrap="square" rtlCol="0">
            <a:spAutoFit/>
          </a:bodyPr>
          <a:lstStyle/>
          <a:p>
            <a:pPr algn="ctr"/>
            <a:r>
              <a:rPr lang="en-US" sz="4800" b="1" dirty="0" smtClean="0">
                <a:latin typeface="Times New Roman" panose="02020603050405020304" pitchFamily="18" charset="0"/>
                <a:cs typeface="Times New Roman" panose="02020603050405020304" pitchFamily="18" charset="0"/>
              </a:rPr>
              <a:t>Accident Obstruct , Identification &amp; Notification System</a:t>
            </a:r>
            <a:endParaRPr lang="en-US" sz="4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33915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6260" y="1350110"/>
            <a:ext cx="8551479" cy="3108543"/>
          </a:xfrm>
          <a:prstGeom prst="rect">
            <a:avLst/>
          </a:prstGeom>
          <a:noFill/>
        </p:spPr>
        <p:txBody>
          <a:bodyPr wrap="square" rtlCol="0">
            <a:spAutoFit/>
          </a:bodyPr>
          <a:lstStyle/>
          <a:p>
            <a:pPr algn="just"/>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Accident threatens human lives more and mainly road accident is common today. During accident many people lose their life because medical services and family member not getting accidental information on time. In this paper, an efficient vehicle wireless system is designed and implemented for vehicle accident detection and reporting using accelerometer and GPS. </a:t>
            </a:r>
          </a:p>
        </p:txBody>
      </p:sp>
      <p:sp>
        <p:nvSpPr>
          <p:cNvPr id="5" name="TextBox 4"/>
          <p:cNvSpPr txBox="1"/>
          <p:nvPr/>
        </p:nvSpPr>
        <p:spPr>
          <a:xfrm>
            <a:off x="1670605" y="586585"/>
            <a:ext cx="4886560" cy="461665"/>
          </a:xfrm>
          <a:prstGeom prst="rect">
            <a:avLst/>
          </a:prstGeom>
          <a:noFill/>
        </p:spPr>
        <p:txBody>
          <a:bodyPr wrap="square" rtlCol="0">
            <a:spAutoFit/>
          </a:bodyPr>
          <a:lstStyle/>
          <a:p>
            <a:pPr algn="ctr"/>
            <a:r>
              <a:rPr lang="en-US" sz="2400">
                <a:latin typeface="Times New Roman" panose="02020603050405020304" pitchFamily="18" charset="0"/>
                <a:cs typeface="Times New Roman" panose="02020603050405020304" pitchFamily="18" charset="0"/>
              </a:rPr>
              <a:t>ABSTRACT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42925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260" y="1502815"/>
            <a:ext cx="8398775" cy="2246769"/>
          </a:xfrm>
          <a:noFill/>
        </p:spPr>
        <p:txBody>
          <a:bodyPr wrap="square" rtlCol="0">
            <a:spAutoFit/>
          </a:bodyPr>
          <a:lstStyle/>
          <a:p>
            <a:pPr algn="just" defTabSz="914400"/>
            <a:r>
              <a:rPr lang="en-US" sz="2800" dirty="0">
                <a:solidFill>
                  <a:schemeClr val="tx1"/>
                </a:solidFill>
                <a:latin typeface="Times New Roman" panose="02020603050405020304" pitchFamily="18" charset="0"/>
                <a:ea typeface="+mn-ea"/>
                <a:cs typeface="Times New Roman" panose="02020603050405020304" pitchFamily="18" charset="0"/>
              </a:rPr>
              <a:t>Accelerometer sensor is used to detect crash and GPS give location of vehicle. In case of any accident, the system send automated message to the preprogrammed number such as family member or emergency medical services via GSM. </a:t>
            </a:r>
          </a:p>
        </p:txBody>
      </p:sp>
    </p:spTree>
    <p:extLst>
      <p:ext uri="{BB962C8B-B14F-4D97-AF65-F5344CB8AC3E}">
        <p14:creationId xmlns:p14="http://schemas.microsoft.com/office/powerpoint/2010/main" val="16795622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25317" y="1044700"/>
            <a:ext cx="8322423" cy="3785652"/>
          </a:xfrm>
          <a:prstGeom prst="rect">
            <a:avLst/>
          </a:prstGeom>
        </p:spPr>
        <p:txBody>
          <a:bodyPr wrap="square">
            <a:spAutoFit/>
          </a:bodyPr>
          <a:lstStyle/>
          <a:p>
            <a:pPr algn="just"/>
            <a:r>
              <a:rPr lang="en-US" sz="2000" dirty="0">
                <a:latin typeface="Times New Roman" panose="02020603050405020304" pitchFamily="18" charset="0"/>
                <a:cs typeface="Times New Roman" panose="02020603050405020304" pitchFamily="18" charset="0"/>
              </a:rPr>
              <a:t>Road accidents constitute the major part of the accident deaths all over the </a:t>
            </a:r>
            <a:r>
              <a:rPr lang="en-US" sz="2000" dirty="0" smtClean="0">
                <a:latin typeface="Times New Roman" panose="02020603050405020304" pitchFamily="18" charset="0"/>
                <a:cs typeface="Times New Roman" panose="02020603050405020304" pitchFamily="18" charset="0"/>
              </a:rPr>
              <a:t>world. accusing </a:t>
            </a:r>
            <a:r>
              <a:rPr lang="en-US" sz="2000" dirty="0">
                <a:latin typeface="Times New Roman" panose="02020603050405020304" pitchFamily="18" charset="0"/>
                <a:cs typeface="Times New Roman" panose="02020603050405020304" pitchFamily="18" charset="0"/>
              </a:rPr>
              <a:t>bad driving </a:t>
            </a:r>
            <a:r>
              <a:rPr lang="en-US" sz="2000" dirty="0" smtClean="0">
                <a:latin typeface="Times New Roman" panose="02020603050405020304" pitchFamily="18" charset="0"/>
                <a:cs typeface="Times New Roman" panose="02020603050405020304" pitchFamily="18" charset="0"/>
              </a:rPr>
              <a:t>behaviors </a:t>
            </a:r>
            <a:r>
              <a:rPr lang="en-US" sz="2000" dirty="0">
                <a:latin typeface="Times New Roman" panose="02020603050405020304" pitchFamily="18" charset="0"/>
                <a:cs typeface="Times New Roman" panose="02020603050405020304" pitchFamily="18" charset="0"/>
              </a:rPr>
              <a:t>like drunken driving, speeding and not using seatbelts for still causing major traffic deaths. </a:t>
            </a: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purpose of the project is to find the vehicle where it is and locate the vehicle </a:t>
            </a:r>
            <a:r>
              <a:rPr lang="en-US" sz="2000" dirty="0" smtClean="0">
                <a:latin typeface="Times New Roman" panose="02020603050405020304" pitchFamily="18" charset="0"/>
                <a:cs typeface="Times New Roman" panose="02020603050405020304" pitchFamily="18" charset="0"/>
              </a:rPr>
              <a:t>.Most </a:t>
            </a:r>
            <a:r>
              <a:rPr lang="en-US" sz="2000" dirty="0">
                <a:latin typeface="Times New Roman" panose="02020603050405020304" pitchFamily="18" charset="0"/>
                <a:cs typeface="Times New Roman" panose="02020603050405020304" pitchFamily="18" charset="0"/>
              </a:rPr>
              <a:t>of the times we may not be able to find accident location because we don’t know where accident will happen. </a:t>
            </a:r>
            <a:endParaRPr lang="en-US" sz="2000" dirty="0" smtClean="0">
              <a:latin typeface="Times New Roman" panose="02020603050405020304" pitchFamily="18" charset="0"/>
              <a:cs typeface="Times New Roman" panose="02020603050405020304" pitchFamily="18" charset="0"/>
            </a:endParaRPr>
          </a:p>
          <a:p>
            <a:pPr algn="just"/>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In </a:t>
            </a:r>
            <a:r>
              <a:rPr lang="en-US" sz="2000" dirty="0">
                <a:latin typeface="Times New Roman" panose="02020603050405020304" pitchFamily="18" charset="0"/>
                <a:cs typeface="Times New Roman" panose="02020603050405020304" pitchFamily="18" charset="0"/>
              </a:rPr>
              <a:t>order to give treatment for injured people, first we need to know where the accident happened through location tracking and sending a message to your related one or to the emergency services. </a:t>
            </a:r>
            <a:r>
              <a:rPr lang="en-US" sz="2000" dirty="0" smtClean="0">
                <a:latin typeface="Times New Roman" panose="02020603050405020304" pitchFamily="18" charset="0"/>
                <a:cs typeface="Times New Roman" panose="02020603050405020304" pitchFamily="18" charset="0"/>
              </a:rPr>
              <a:t>The exact and GSM modules which helps to trace the vehicle anywhere  location of the vehicle is sent to mobile phones using GSM modem.</a:t>
            </a:r>
            <a:endParaRPr lang="en-US" sz="20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2281425" y="128470"/>
            <a:ext cx="4275740" cy="646331"/>
          </a:xfrm>
          <a:prstGeom prst="rect">
            <a:avLst/>
          </a:prstGeom>
          <a:noFill/>
        </p:spPr>
        <p:txBody>
          <a:bodyPr wrap="square" rtlCol="0">
            <a:spAutoFit/>
          </a:bodyPr>
          <a:lstStyle/>
          <a:p>
            <a:pPr algn="ctr"/>
            <a:r>
              <a:rPr lang="en-US" sz="3600" b="1" dirty="0" smtClean="0">
                <a:latin typeface="Times New Roman" panose="02020603050405020304" pitchFamily="18" charset="0"/>
                <a:ea typeface="Times New Roman" panose="02020603050405020304" pitchFamily="18" charset="0"/>
                <a:cs typeface="Times New Roman" panose="02020603050405020304" pitchFamily="18" charset="0"/>
              </a:rPr>
              <a:t>Introduction</a:t>
            </a:r>
            <a:endParaRPr lang="en-US" sz="2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716819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4375" y="586585"/>
            <a:ext cx="7329840" cy="707886"/>
          </a:xfrm>
          <a:prstGeom prst="rect">
            <a:avLst/>
          </a:prstGeom>
          <a:noFill/>
        </p:spPr>
        <p:txBody>
          <a:bodyPr wrap="square" rtlCol="0">
            <a:spAutoFit/>
          </a:bodyPr>
          <a:lstStyle/>
          <a:p>
            <a:pPr algn="ctr"/>
            <a:r>
              <a:rPr lang="en-US" sz="4000" dirty="0">
                <a:latin typeface="Times New Roman" panose="02020603050405020304" pitchFamily="18" charset="0"/>
                <a:cs typeface="Times New Roman" panose="02020603050405020304" pitchFamily="18" charset="0"/>
              </a:rPr>
              <a:t>PROBLEM STATEMENT</a:t>
            </a:r>
            <a:endParaRPr lang="en-US" sz="40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696389" y="1502815"/>
            <a:ext cx="7998645" cy="2677656"/>
          </a:xfrm>
          <a:prstGeom prst="rect">
            <a:avLst/>
          </a:prstGeom>
          <a:noFill/>
        </p:spPr>
        <p:txBody>
          <a:bodyPr wrap="square" rtlCol="0">
            <a:spAutoFit/>
          </a:bodyPr>
          <a:lstStyle/>
          <a:p>
            <a:pPr algn="just"/>
            <a:r>
              <a:rPr lang="en-US" sz="2800" dirty="0">
                <a:latin typeface="Times New Roman" panose="02020603050405020304" pitchFamily="18" charset="0"/>
                <a:cs typeface="Times New Roman" panose="02020603050405020304" pitchFamily="18" charset="0"/>
              </a:rPr>
              <a:t>Whenever accident being met, the nearby people call the ambulance. The problem associated with this is that the victims depend on the mercy of nearby people. There is a chance that there are no people nearby the accident spot or people who are around neglects the accident. This is the flaw in the manual system.</a:t>
            </a:r>
          </a:p>
        </p:txBody>
      </p:sp>
    </p:spTree>
    <p:extLst>
      <p:ext uri="{BB962C8B-B14F-4D97-AF65-F5344CB8AC3E}">
        <p14:creationId xmlns:p14="http://schemas.microsoft.com/office/powerpoint/2010/main" val="29093475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23310" y="-1126"/>
            <a:ext cx="5650085"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PROJECT OBJECTIVES</a:t>
            </a:r>
          </a:p>
        </p:txBody>
      </p:sp>
      <p:sp>
        <p:nvSpPr>
          <p:cNvPr id="5" name="Content Placeholder 4"/>
          <p:cNvSpPr>
            <a:spLocks noGrp="1"/>
          </p:cNvSpPr>
          <p:nvPr>
            <p:ph idx="1"/>
          </p:nvPr>
        </p:nvSpPr>
        <p:spPr>
          <a:xfrm>
            <a:off x="143555" y="891995"/>
            <a:ext cx="8856890" cy="4123035"/>
          </a:xfrm>
        </p:spPr>
        <p:txBody>
          <a:bodyPr/>
          <a:lstStyle/>
          <a:p>
            <a:pPr marL="0" indent="0">
              <a:buNone/>
            </a:pPr>
            <a:endParaRPr lang="en-US" sz="1800" dirty="0" smtClean="0"/>
          </a:p>
          <a:p>
            <a:r>
              <a:rPr lang="en-US" sz="1800" dirty="0" smtClean="0"/>
              <a:t>To </a:t>
            </a:r>
            <a:r>
              <a:rPr lang="en-US" sz="1800" dirty="0"/>
              <a:t>design a GPS and GSM based accident identification and information system using PIC.</a:t>
            </a:r>
          </a:p>
          <a:p>
            <a:r>
              <a:rPr lang="en-US" sz="1800" dirty="0"/>
              <a:t>	To trigger the car alarm when accidents are detected.</a:t>
            </a:r>
          </a:p>
          <a:p>
            <a:r>
              <a:rPr lang="en-US" sz="1800" dirty="0"/>
              <a:t>	To write a program in C programming language for the microcontroller to detect the sensors signals and trigger the alarm as well as send the alert message to owner via GSM modem.</a:t>
            </a:r>
          </a:p>
          <a:p>
            <a:r>
              <a:rPr lang="en-US" sz="1800" dirty="0"/>
              <a:t>	To provide security for the vehicle user and also detects the accident if occurred and informs the respective authority (like ambulance, police, owner etc.) through wireless technologies.</a:t>
            </a:r>
          </a:p>
          <a:p>
            <a:r>
              <a:rPr lang="en-US" sz="1800" dirty="0"/>
              <a:t>	To display the alarm status on 2x16LCD.</a:t>
            </a:r>
          </a:p>
          <a:p>
            <a:endParaRPr lang="en-US" dirty="0"/>
          </a:p>
        </p:txBody>
      </p:sp>
    </p:spTree>
    <p:extLst>
      <p:ext uri="{BB962C8B-B14F-4D97-AF65-F5344CB8AC3E}">
        <p14:creationId xmlns:p14="http://schemas.microsoft.com/office/powerpoint/2010/main" val="3124643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28720" y="128470"/>
            <a:ext cx="4428445" cy="369332"/>
          </a:xfrm>
          <a:prstGeom prst="rect">
            <a:avLst/>
          </a:prstGeom>
          <a:noFill/>
        </p:spPr>
        <p:txBody>
          <a:bodyPr wrap="square" rtlCol="0">
            <a:spAutoFit/>
          </a:bodyPr>
          <a:lstStyle/>
          <a:p>
            <a:r>
              <a:rPr lang="en-US" dirty="0"/>
              <a:t>PROJECT SCOPE</a:t>
            </a:r>
          </a:p>
        </p:txBody>
      </p:sp>
      <p:sp>
        <p:nvSpPr>
          <p:cNvPr id="3" name="Rectangle 2"/>
          <p:cNvSpPr/>
          <p:nvPr/>
        </p:nvSpPr>
        <p:spPr>
          <a:xfrm>
            <a:off x="448964" y="1350108"/>
            <a:ext cx="7635251" cy="1754326"/>
          </a:xfrm>
          <a:prstGeom prst="rect">
            <a:avLst/>
          </a:prstGeom>
        </p:spPr>
        <p:txBody>
          <a:bodyPr wrap="square">
            <a:spAutoFit/>
          </a:bodyPr>
          <a:lstStyle/>
          <a:p>
            <a:r>
              <a:rPr lang="en-US" dirty="0"/>
              <a:t>The proposed system deals with the detection of the accidents. But this can be extended by providing medication to the victims at </a:t>
            </a:r>
            <a:r>
              <a:rPr lang="en-US" dirty="0" smtClean="0"/>
              <a:t>the accident </a:t>
            </a:r>
            <a:r>
              <a:rPr lang="en-US" dirty="0"/>
              <a:t>spot</a:t>
            </a:r>
            <a:r>
              <a:rPr lang="en-US" dirty="0" smtClean="0"/>
              <a:t>.</a:t>
            </a:r>
          </a:p>
          <a:p>
            <a:r>
              <a:rPr lang="en-US" dirty="0" smtClean="0"/>
              <a:t> </a:t>
            </a:r>
            <a:r>
              <a:rPr lang="en-US" dirty="0"/>
              <a:t>By increasing the technology we can also avoid accidents by providing alerts systems that can stop the vehicle to overcome the accidents. </a:t>
            </a:r>
          </a:p>
        </p:txBody>
      </p:sp>
    </p:spTree>
    <p:extLst>
      <p:ext uri="{BB962C8B-B14F-4D97-AF65-F5344CB8AC3E}">
        <p14:creationId xmlns:p14="http://schemas.microsoft.com/office/powerpoint/2010/main" val="595957207"/>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1878</TotalTime>
  <Words>692</Words>
  <Application>Microsoft Office PowerPoint</Application>
  <PresentationFormat>On-screen Show (16:9)</PresentationFormat>
  <Paragraphs>77</Paragraphs>
  <Slides>22</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22</vt:i4>
      </vt:variant>
    </vt:vector>
  </HeadingPairs>
  <TitlesOfParts>
    <vt:vector size="32" baseType="lpstr">
      <vt:lpstr>Arial</vt:lpstr>
      <vt:lpstr>Calibri</vt:lpstr>
      <vt:lpstr>Century Gothic</vt:lpstr>
      <vt:lpstr>Symbol</vt:lpstr>
      <vt:lpstr>Tahoma</vt:lpstr>
      <vt:lpstr>Times New Roman</vt:lpstr>
      <vt:lpstr>Wingdings</vt:lpstr>
      <vt:lpstr>Wingdings 3</vt:lpstr>
      <vt:lpstr>Office Theme</vt:lpstr>
      <vt:lpstr>Ion</vt:lpstr>
      <vt:lpstr>Welcome  to our presentation</vt:lpstr>
      <vt:lpstr>PowerPoint Presentation</vt:lpstr>
      <vt:lpstr>PowerPoint Presentation</vt:lpstr>
      <vt:lpstr>PowerPoint Presentation</vt:lpstr>
      <vt:lpstr>Accelerometer sensor is used to detect crash and GPS give location of vehicle. In case of any accident, the system send automated message to the preprogrammed number such as family member or emergency medical services via GSM.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zns601@gmail.com</cp:lastModifiedBy>
  <cp:revision>209</cp:revision>
  <dcterms:created xsi:type="dcterms:W3CDTF">2013-08-21T19:17:07Z</dcterms:created>
  <dcterms:modified xsi:type="dcterms:W3CDTF">2020-03-02T16:49:28Z</dcterms:modified>
</cp:coreProperties>
</file>