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notesMasterIdLst>
    <p:notesMasterId r:id="rId23"/>
  </p:notesMasterIdLst>
  <p:sldIdLst>
    <p:sldId id="265" r:id="rId2"/>
    <p:sldId id="267" r:id="rId3"/>
    <p:sldId id="257" r:id="rId4"/>
    <p:sldId id="270" r:id="rId5"/>
    <p:sldId id="284" r:id="rId6"/>
    <p:sldId id="272" r:id="rId7"/>
    <p:sldId id="277" r:id="rId8"/>
    <p:sldId id="278" r:id="rId9"/>
    <p:sldId id="279" r:id="rId10"/>
    <p:sldId id="294" r:id="rId11"/>
    <p:sldId id="285" r:id="rId12"/>
    <p:sldId id="286" r:id="rId13"/>
    <p:sldId id="287" r:id="rId14"/>
    <p:sldId id="288" r:id="rId15"/>
    <p:sldId id="289" r:id="rId16"/>
    <p:sldId id="290" r:id="rId17"/>
    <p:sldId id="291" r:id="rId18"/>
    <p:sldId id="297" r:id="rId19"/>
    <p:sldId id="293" r:id="rId20"/>
    <p:sldId id="295" r:id="rId21"/>
    <p:sldId id="2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5179" autoAdjust="0"/>
  </p:normalViewPr>
  <p:slideViewPr>
    <p:cSldViewPr snapToGrid="0">
      <p:cViewPr varScale="1">
        <p:scale>
          <a:sx n="69" d="100"/>
          <a:sy n="69" d="100"/>
        </p:scale>
        <p:origin x="-756" y="-15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autoTitleDeleted val="1"/>
    <c:view3D>
      <c:depthPercent val="100"/>
      <c:rAngAx val="1"/>
    </c:view3D>
    <c:floor>
      <c:spPr>
        <a:noFill/>
        <a:ln>
          <a:noFill/>
        </a:ln>
        <a:effectLst/>
        <a:sp3d/>
      </c:spPr>
    </c:floor>
    <c:sideWall>
      <c:spPr>
        <a:noFill/>
        <a:ln>
          <a:noFill/>
        </a:ln>
        <a:effectLst/>
        <a:sp3d/>
      </c:spPr>
    </c:sideWall>
    <c:backWall>
      <c:spPr>
        <a:noFill/>
        <a:ln>
          <a:noFill/>
        </a:ln>
        <a:effectLst/>
        <a:sp3d/>
      </c:spPr>
    </c:backWall>
    <c:plotArea>
      <c:layout/>
      <c:bar3DChart>
        <c:barDir val="col"/>
        <c:grouping val="stacked"/>
        <c:ser>
          <c:idx val="0"/>
          <c:order val="0"/>
          <c:tx>
            <c:strRef>
              <c:f>Sheet1!$B$1</c:f>
              <c:strCache>
                <c:ptCount val="1"/>
                <c:pt idx="0">
                  <c:v>Planning</c:v>
                </c:pt>
              </c:strCache>
            </c:strRef>
          </c:tx>
          <c:spPr>
            <a:solidFill>
              <a:schemeClr val="accent1"/>
            </a:solidFill>
            <a:ln>
              <a:noFill/>
            </a:ln>
            <a:effectLst/>
            <a:sp3d/>
          </c:spPr>
          <c:cat>
            <c:strRef>
              <c:f>Sheet1!$A$2:$A$7</c:f>
              <c:strCache>
                <c:ptCount val="6"/>
                <c:pt idx="0">
                  <c:v>Requirement  Analysis</c:v>
                </c:pt>
                <c:pt idx="1">
                  <c:v>Layout  Design</c:v>
                </c:pt>
                <c:pt idx="2">
                  <c:v>Develop Features</c:v>
                </c:pt>
                <c:pt idx="3">
                  <c:v>Test The System</c:v>
                </c:pt>
                <c:pt idx="4">
                  <c:v>Debug the System</c:v>
                </c:pt>
                <c:pt idx="5">
                  <c:v>Project Finalization</c:v>
                </c:pt>
              </c:strCache>
            </c:strRef>
          </c:cat>
          <c:val>
            <c:numRef>
              <c:f>Sheet1!$B$2:$B$7</c:f>
              <c:numCache>
                <c:formatCode>General</c:formatCode>
                <c:ptCount val="6"/>
                <c:pt idx="0">
                  <c:v>2.1</c:v>
                </c:pt>
                <c:pt idx="1">
                  <c:v>2.5</c:v>
                </c:pt>
                <c:pt idx="2">
                  <c:v>3.4</c:v>
                </c:pt>
                <c:pt idx="3">
                  <c:v>3.6</c:v>
                </c:pt>
                <c:pt idx="4">
                  <c:v>4.2</c:v>
                </c:pt>
                <c:pt idx="5">
                  <c:v>4.7</c:v>
                </c:pt>
              </c:numCache>
            </c:numRef>
          </c:val>
        </c:ser>
        <c:ser>
          <c:idx val="1"/>
          <c:order val="1"/>
          <c:tx>
            <c:strRef>
              <c:f>Sheet1!$C$1</c:f>
              <c:strCache>
                <c:ptCount val="1"/>
                <c:pt idx="0">
                  <c:v>Analysis</c:v>
                </c:pt>
              </c:strCache>
            </c:strRef>
          </c:tx>
          <c:spPr>
            <a:solidFill>
              <a:schemeClr val="accent2"/>
            </a:solidFill>
            <a:ln>
              <a:noFill/>
            </a:ln>
            <a:effectLst/>
            <a:sp3d/>
          </c:spPr>
          <c:cat>
            <c:strRef>
              <c:f>Sheet1!$A$2:$A$7</c:f>
              <c:strCache>
                <c:ptCount val="6"/>
                <c:pt idx="0">
                  <c:v>Requirement  Analysis</c:v>
                </c:pt>
                <c:pt idx="1">
                  <c:v>Layout  Design</c:v>
                </c:pt>
                <c:pt idx="2">
                  <c:v>Develop Features</c:v>
                </c:pt>
                <c:pt idx="3">
                  <c:v>Test The System</c:v>
                </c:pt>
                <c:pt idx="4">
                  <c:v>Debug the System</c:v>
                </c:pt>
                <c:pt idx="5">
                  <c:v>Project Finalization</c:v>
                </c:pt>
              </c:strCache>
            </c:strRef>
          </c:cat>
          <c:val>
            <c:numRef>
              <c:f>Sheet1!$C$2:$C$7</c:f>
              <c:numCache>
                <c:formatCode>General</c:formatCode>
                <c:ptCount val="6"/>
                <c:pt idx="0">
                  <c:v>1.4</c:v>
                </c:pt>
                <c:pt idx="1">
                  <c:v>2.2999999999999998</c:v>
                </c:pt>
                <c:pt idx="2">
                  <c:v>2</c:v>
                </c:pt>
                <c:pt idx="3">
                  <c:v>3.2</c:v>
                </c:pt>
                <c:pt idx="4">
                  <c:v>2.8</c:v>
                </c:pt>
                <c:pt idx="5">
                  <c:v>3</c:v>
                </c:pt>
              </c:numCache>
            </c:numRef>
          </c:val>
        </c:ser>
        <c:ser>
          <c:idx val="2"/>
          <c:order val="2"/>
          <c:tx>
            <c:strRef>
              <c:f>Sheet1!$D$1</c:f>
              <c:strCache>
                <c:ptCount val="1"/>
                <c:pt idx="0">
                  <c:v>Design</c:v>
                </c:pt>
              </c:strCache>
            </c:strRef>
          </c:tx>
          <c:spPr>
            <a:solidFill>
              <a:schemeClr val="accent3"/>
            </a:solidFill>
            <a:ln>
              <a:noFill/>
            </a:ln>
            <a:effectLst/>
            <a:sp3d/>
          </c:spPr>
          <c:cat>
            <c:strRef>
              <c:f>Sheet1!$A$2:$A$7</c:f>
              <c:strCache>
                <c:ptCount val="6"/>
                <c:pt idx="0">
                  <c:v>Requirement  Analysis</c:v>
                </c:pt>
                <c:pt idx="1">
                  <c:v>Layout  Design</c:v>
                </c:pt>
                <c:pt idx="2">
                  <c:v>Develop Features</c:v>
                </c:pt>
                <c:pt idx="3">
                  <c:v>Test The System</c:v>
                </c:pt>
                <c:pt idx="4">
                  <c:v>Debug the System</c:v>
                </c:pt>
                <c:pt idx="5">
                  <c:v>Project Finalization</c:v>
                </c:pt>
              </c:strCache>
            </c:strRef>
          </c:cat>
          <c:val>
            <c:numRef>
              <c:f>Sheet1!$D$2:$D$7</c:f>
              <c:numCache>
                <c:formatCode>General</c:formatCode>
                <c:ptCount val="6"/>
                <c:pt idx="0">
                  <c:v>1</c:v>
                </c:pt>
                <c:pt idx="1">
                  <c:v>2</c:v>
                </c:pt>
                <c:pt idx="2">
                  <c:v>3</c:v>
                </c:pt>
                <c:pt idx="3">
                  <c:v>3.5</c:v>
                </c:pt>
                <c:pt idx="4">
                  <c:v>6</c:v>
                </c:pt>
                <c:pt idx="5">
                  <c:v>7</c:v>
                </c:pt>
              </c:numCache>
            </c:numRef>
          </c:val>
        </c:ser>
        <c:shape val="box"/>
        <c:axId val="62147968"/>
        <c:axId val="71382144"/>
        <c:axId val="0"/>
      </c:bar3DChart>
      <c:catAx>
        <c:axId val="62147968"/>
        <c:scaling>
          <c:orientation val="minMax"/>
        </c:scaling>
        <c:axPos val="b"/>
        <c:numFmt formatCode="General"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1382144"/>
        <c:crosses val="autoZero"/>
        <c:auto val="1"/>
        <c:lblAlgn val="ctr"/>
        <c:lblOffset val="100"/>
      </c:catAx>
      <c:valAx>
        <c:axId val="71382144"/>
        <c:scaling>
          <c:orientation val="minMax"/>
        </c:scaling>
        <c:axPos val="l"/>
        <c:majorGridlines>
          <c:spPr>
            <a:ln w="9525" cap="flat" cmpd="sng" algn="ctr">
              <a:solidFill>
                <a:schemeClr val="tx1">
                  <a:lumMod val="15000"/>
                  <a:lumOff val="85000"/>
                </a:schemeClr>
              </a:solidFill>
              <a:round/>
            </a:ln>
            <a:effectLst/>
          </c:spPr>
        </c:majorGridlines>
        <c:numFmt formatCode="m\/d\/yyyy" sourceLinked="0"/>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2147968"/>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noFill/>
    </a:ln>
    <a:effectLst/>
  </c:spPr>
  <c:txPr>
    <a:bodyPr/>
    <a:lstStyle/>
    <a:p>
      <a:pPr>
        <a:defRPr/>
      </a:pPr>
      <a:endParaRPr lang="en-US"/>
    </a:p>
  </c:txPr>
  <c:externalData r:id="rId1"/>
  <c:userShapes r:id="rId2"/>
</c:chartSpace>
</file>

<file path=ppt/drawings/_rels/drawing1.xml.rels><?xml version="1.0" encoding="UTF-8" standalone="yes"?>
<Relationships xmlns="http://schemas.openxmlformats.org/package/2006/relationships"><Relationship Id="rId1" Type="http://schemas.openxmlformats.org/officeDocument/2006/relationships/image" Target="../media/image6.jpeg"/></Relationships>
</file>

<file path=ppt/drawings/drawing1.xml><?xml version="1.0" encoding="utf-8"?>
<c:userShapes xmlns:c="http://schemas.openxmlformats.org/drawingml/2006/chart">
  <cdr:relSizeAnchor xmlns:cdr="http://schemas.openxmlformats.org/drawingml/2006/chartDrawing">
    <cdr:from>
      <cdr:x>0.01081</cdr:x>
      <cdr:y>0.05454</cdr:y>
    </cdr:from>
    <cdr:to>
      <cdr:x>0.1041</cdr:x>
      <cdr:y>0.88333</cdr:y>
    </cdr:to>
    <cdr:pic>
      <cdr:nvPicPr>
        <cdr:cNvPr id="3" name="Picture 2"/>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 xmlns:a14="http://schemas.microsoft.com/office/drawing/2010/main" val="0"/>
            </a:ext>
          </a:extLst>
        </a:blip>
        <a:stretch xmlns:a="http://schemas.openxmlformats.org/drawingml/2006/main">
          <a:fillRect/>
        </a:stretch>
      </cdr:blipFill>
      <cdr:spPr>
        <a:xfrm xmlns:a="http://schemas.openxmlformats.org/drawingml/2006/main">
          <a:off x="113203" y="301428"/>
          <a:ext cx="977042" cy="4580191"/>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FA5D09-882C-4612-8322-A0DF7F7FF8E2}" type="datetimeFigureOut">
              <a:rPr lang="en-US" smtClean="0"/>
              <a:pPr/>
              <a:t>07-Nov-19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D4BFF3-6AA2-496D-8FBB-D10DCF6BDC4E}" type="slidenum">
              <a:rPr lang="en-US" smtClean="0"/>
              <a:pPr/>
              <a:t>‹#›</a:t>
            </a:fld>
            <a:endParaRPr lang="en-US"/>
          </a:p>
        </p:txBody>
      </p:sp>
    </p:spTree>
    <p:extLst>
      <p:ext uri="{BB962C8B-B14F-4D97-AF65-F5344CB8AC3E}">
        <p14:creationId xmlns="" xmlns:p14="http://schemas.microsoft.com/office/powerpoint/2010/main" val="1964468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D4BFF3-6AA2-496D-8FBB-D10DCF6BDC4E}" type="slidenum">
              <a:rPr lang="en-US" smtClean="0"/>
              <a:pPr/>
              <a:t>7</a:t>
            </a:fld>
            <a:endParaRPr lang="en-US"/>
          </a:p>
        </p:txBody>
      </p:sp>
    </p:spTree>
    <p:extLst>
      <p:ext uri="{BB962C8B-B14F-4D97-AF65-F5344CB8AC3E}">
        <p14:creationId xmlns="" xmlns:p14="http://schemas.microsoft.com/office/powerpoint/2010/main" val="1023647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34A69AA-30CC-4666-B38D-1AA247037FE7}" type="datetimeFigureOut">
              <a:rPr lang="en-US" smtClean="0"/>
              <a:pPr/>
              <a:t>07-Nov-19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DD07BA7-DF32-46D9-BA9C-08E6C32D86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4A69AA-30CC-4666-B38D-1AA247037FE7}" type="datetimeFigureOut">
              <a:rPr lang="en-US" smtClean="0"/>
              <a:pPr/>
              <a:t>07-Nov-19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07BA7-DF32-46D9-BA9C-08E6C32D86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4A69AA-30CC-4666-B38D-1AA247037FE7}" type="datetimeFigureOut">
              <a:rPr lang="en-US" smtClean="0"/>
              <a:pPr/>
              <a:t>07-Nov-19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07BA7-DF32-46D9-BA9C-08E6C32D86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4A69AA-30CC-4666-B38D-1AA247037FE7}" type="datetimeFigureOut">
              <a:rPr lang="en-US" smtClean="0"/>
              <a:pPr/>
              <a:t>07-Nov-19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07BA7-DF32-46D9-BA9C-08E6C32D86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34A69AA-30CC-4666-B38D-1AA247037FE7}" type="datetimeFigureOut">
              <a:rPr lang="en-US" smtClean="0"/>
              <a:pPr/>
              <a:t>07-Nov-19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07BA7-DF32-46D9-BA9C-08E6C32D86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34A69AA-30CC-4666-B38D-1AA247037FE7}" type="datetimeFigureOut">
              <a:rPr lang="en-US" smtClean="0"/>
              <a:pPr/>
              <a:t>07-Nov-19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07BA7-DF32-46D9-BA9C-08E6C32D86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34A69AA-30CC-4666-B38D-1AA247037FE7}" type="datetimeFigureOut">
              <a:rPr lang="en-US" smtClean="0"/>
              <a:pPr/>
              <a:t>07-Nov-19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D07BA7-DF32-46D9-BA9C-08E6C32D86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34A69AA-30CC-4666-B38D-1AA247037FE7}" type="datetimeFigureOut">
              <a:rPr lang="en-US" smtClean="0"/>
              <a:pPr/>
              <a:t>07-Nov-19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D07BA7-DF32-46D9-BA9C-08E6C32D86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4A69AA-30CC-4666-B38D-1AA247037FE7}" type="datetimeFigureOut">
              <a:rPr lang="en-US" smtClean="0"/>
              <a:pPr/>
              <a:t>07-Nov-19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D07BA7-DF32-46D9-BA9C-08E6C32D86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34A69AA-30CC-4666-B38D-1AA247037FE7}" type="datetimeFigureOut">
              <a:rPr lang="en-US" smtClean="0"/>
              <a:pPr/>
              <a:t>07-Nov-19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07BA7-DF32-46D9-BA9C-08E6C32D86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34A69AA-30CC-4666-B38D-1AA247037FE7}" type="datetimeFigureOut">
              <a:rPr lang="en-US" smtClean="0"/>
              <a:pPr/>
              <a:t>07-Nov-19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5DD07BA7-DF32-46D9-BA9C-08E6C32D8623}"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34A69AA-30CC-4666-B38D-1AA247037FE7}" type="datetimeFigureOut">
              <a:rPr lang="en-US" smtClean="0"/>
              <a:pPr/>
              <a:t>07-Nov-19</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DD07BA7-DF32-46D9-BA9C-08E6C32D8623}"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1686" y="1111348"/>
            <a:ext cx="10621108" cy="70788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4000" dirty="0" smtClean="0">
                <a:solidFill>
                  <a:schemeClr val="accent4"/>
                </a:solidFill>
              </a:rPr>
              <a:t>      WELCOME TO OUR PRESENTATION </a:t>
            </a:r>
            <a:endParaRPr lang="en-US" sz="4000" dirty="0">
              <a:solidFill>
                <a:schemeClr val="accent4"/>
              </a:solidFill>
            </a:endParaRPr>
          </a:p>
        </p:txBody>
      </p:sp>
      <p:pic>
        <p:nvPicPr>
          <p:cNvPr id="3" name="Picture 2" descr="45950559_719293781763520_3474869799366950912_n.jpg"/>
          <p:cNvPicPr>
            <a:picLocks noChangeAspect="1"/>
          </p:cNvPicPr>
          <p:nvPr/>
        </p:nvPicPr>
        <p:blipFill>
          <a:blip r:embed="rId2"/>
          <a:stretch>
            <a:fillRect/>
          </a:stretch>
        </p:blipFill>
        <p:spPr>
          <a:xfrm>
            <a:off x="1182866" y="2201596"/>
            <a:ext cx="2314134" cy="231413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 name="Picture 3" descr="42104297_1161407750672895_1041238039784849408_n.jpg"/>
          <p:cNvPicPr>
            <a:picLocks noChangeAspect="1"/>
          </p:cNvPicPr>
          <p:nvPr/>
        </p:nvPicPr>
        <p:blipFill>
          <a:blip r:embed="rId3"/>
          <a:stretch>
            <a:fillRect/>
          </a:stretch>
        </p:blipFill>
        <p:spPr>
          <a:xfrm>
            <a:off x="8876717" y="2147908"/>
            <a:ext cx="2513430" cy="238125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extBox 4"/>
          <p:cNvSpPr txBox="1"/>
          <p:nvPr/>
        </p:nvSpPr>
        <p:spPr>
          <a:xfrm>
            <a:off x="998833" y="4768947"/>
            <a:ext cx="2416111" cy="646331"/>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smtClean="0">
                <a:latin typeface="Arial" pitchFamily="34" charset="0"/>
                <a:cs typeface="Arial" pitchFamily="34" charset="0"/>
              </a:rPr>
              <a:t>MD.FARUQE HASAN</a:t>
            </a:r>
          </a:p>
          <a:p>
            <a:r>
              <a:rPr lang="en-US" dirty="0" smtClean="0">
                <a:latin typeface="Arial" pitchFamily="34" charset="0"/>
                <a:cs typeface="Arial" pitchFamily="34" charset="0"/>
              </a:rPr>
              <a:t>      163432560</a:t>
            </a:r>
            <a:endParaRPr lang="en-US" dirty="0">
              <a:latin typeface="Arial" pitchFamily="34" charset="0"/>
              <a:cs typeface="Arial" pitchFamily="34" charset="0"/>
            </a:endParaRPr>
          </a:p>
        </p:txBody>
      </p:sp>
      <p:sp>
        <p:nvSpPr>
          <p:cNvPr id="6" name="TextBox 5"/>
          <p:cNvSpPr txBox="1"/>
          <p:nvPr/>
        </p:nvSpPr>
        <p:spPr>
          <a:xfrm>
            <a:off x="9172119" y="4895556"/>
            <a:ext cx="1971437" cy="646331"/>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smtClean="0">
                <a:latin typeface="Arial" pitchFamily="34" charset="0"/>
                <a:cs typeface="Arial" pitchFamily="34" charset="0"/>
              </a:rPr>
              <a:t>SAJEDUL ISLAM</a:t>
            </a:r>
          </a:p>
          <a:p>
            <a:r>
              <a:rPr lang="en-US" dirty="0" smtClean="0">
                <a:latin typeface="Arial" pitchFamily="34" charset="0"/>
                <a:cs typeface="Arial" pitchFamily="34" charset="0"/>
              </a:rPr>
              <a:t>     163432559</a:t>
            </a:r>
            <a:endParaRPr lang="en-US" dirty="0">
              <a:latin typeface="Arial" pitchFamily="34" charset="0"/>
              <a:cs typeface="Arial" pitchFamily="34" charset="0"/>
            </a:endParaRPr>
          </a:p>
        </p:txBody>
      </p:sp>
      <p:pic>
        <p:nvPicPr>
          <p:cNvPr id="7" name="Picture 6" descr="36335537_639287926421450_954893151137431552_n.jpg"/>
          <p:cNvPicPr>
            <a:picLocks noChangeAspect="1"/>
          </p:cNvPicPr>
          <p:nvPr/>
        </p:nvPicPr>
        <p:blipFill>
          <a:blip r:embed="rId4"/>
          <a:stretch>
            <a:fillRect/>
          </a:stretch>
        </p:blipFill>
        <p:spPr>
          <a:xfrm>
            <a:off x="5176911" y="2131254"/>
            <a:ext cx="2293034" cy="208905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TextBox 7"/>
          <p:cNvSpPr txBox="1"/>
          <p:nvPr/>
        </p:nvSpPr>
        <p:spPr>
          <a:xfrm>
            <a:off x="5385608" y="4808805"/>
            <a:ext cx="1999930"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smtClean="0">
                <a:latin typeface="Arial" pitchFamily="34" charset="0"/>
                <a:cs typeface="Arial" pitchFamily="34" charset="0"/>
              </a:rPr>
              <a:t>ZULKAR-NINE</a:t>
            </a:r>
          </a:p>
          <a:p>
            <a:r>
              <a:rPr lang="en-US" dirty="0" smtClean="0">
                <a:latin typeface="Arial" pitchFamily="34" charset="0"/>
                <a:cs typeface="Arial" pitchFamily="34" charset="0"/>
              </a:rPr>
              <a:t>   163432601</a:t>
            </a:r>
            <a:endParaRPr lang="en-US" dirty="0">
              <a:latin typeface="Arial" pitchFamily="34" charset="0"/>
              <a:cs typeface="Arial" pitchFamily="34" charset="0"/>
            </a:endParaRPr>
          </a:p>
        </p:txBody>
      </p:sp>
    </p:spTree>
  </p:cSld>
  <p:clrMapOvr>
    <a:masterClrMapping/>
  </p:clrMapOvr>
  <p:transition spd="slow">
    <p:cover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567033" y="37573"/>
            <a:ext cx="8145195" cy="73152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UML DIAGRAM</a:t>
            </a:r>
            <a:endParaRPr lang="en-US" sz="3600" dirty="0"/>
          </a:p>
        </p:txBody>
      </p:sp>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17630" y="769093"/>
            <a:ext cx="11146421" cy="6088907"/>
          </a:xfrm>
          <a:prstGeom prst="rect">
            <a:avLst/>
          </a:prstGeom>
        </p:spPr>
      </p:pic>
    </p:spTree>
    <p:extLst>
      <p:ext uri="{BB962C8B-B14F-4D97-AF65-F5344CB8AC3E}">
        <p14:creationId xmlns="" xmlns:p14="http://schemas.microsoft.com/office/powerpoint/2010/main" val="29864278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0444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875691" y="0"/>
            <a:ext cx="8145195" cy="73152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Admin login</a:t>
            </a:r>
            <a:endParaRPr lang="en-US" sz="3600"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731522"/>
            <a:ext cx="12192000" cy="6126478"/>
          </a:xfrm>
          <a:prstGeom prst="rect">
            <a:avLst/>
          </a:prstGeom>
        </p:spPr>
      </p:pic>
    </p:spTree>
    <p:extLst>
      <p:ext uri="{BB962C8B-B14F-4D97-AF65-F5344CB8AC3E}">
        <p14:creationId xmlns="" xmlns:p14="http://schemas.microsoft.com/office/powerpoint/2010/main" val="3248718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2788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875691" y="0"/>
            <a:ext cx="8145195" cy="73152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Admin panel</a:t>
            </a:r>
            <a:endParaRPr lang="en-US" sz="3600" dirty="0"/>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28954" y="926185"/>
            <a:ext cx="12063046" cy="5655088"/>
          </a:xfrm>
          <a:prstGeom prst="rect">
            <a:avLst/>
          </a:prstGeom>
        </p:spPr>
      </p:pic>
    </p:spTree>
    <p:extLst>
      <p:ext uri="{BB962C8B-B14F-4D97-AF65-F5344CB8AC3E}">
        <p14:creationId xmlns="" xmlns:p14="http://schemas.microsoft.com/office/powerpoint/2010/main" val="29721254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2788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875691" y="0"/>
            <a:ext cx="8145195" cy="73152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Admin panel</a:t>
            </a:r>
            <a:endParaRPr lang="en-US" sz="3600" dirty="0"/>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731521"/>
            <a:ext cx="12192000" cy="6419555"/>
          </a:xfrm>
          <a:prstGeom prst="rect">
            <a:avLst/>
          </a:prstGeom>
        </p:spPr>
      </p:pic>
    </p:spTree>
    <p:extLst>
      <p:ext uri="{BB962C8B-B14F-4D97-AF65-F5344CB8AC3E}">
        <p14:creationId xmlns="" xmlns:p14="http://schemas.microsoft.com/office/powerpoint/2010/main" val="33112516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2788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875691" y="0"/>
            <a:ext cx="8145195" cy="73152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Customer/Farmer  register</a:t>
            </a:r>
            <a:endParaRPr lang="en-US" sz="3600"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3785" y="867508"/>
            <a:ext cx="12016153" cy="5990492"/>
          </a:xfrm>
          <a:prstGeom prst="rect">
            <a:avLst/>
          </a:prstGeom>
        </p:spPr>
      </p:pic>
    </p:spTree>
    <p:extLst>
      <p:ext uri="{BB962C8B-B14F-4D97-AF65-F5344CB8AC3E}">
        <p14:creationId xmlns="" xmlns:p14="http://schemas.microsoft.com/office/powerpoint/2010/main" val="9160954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2788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875691" y="0"/>
            <a:ext cx="8145195" cy="73152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Customer/Farmer  login</a:t>
            </a:r>
            <a:endParaRPr lang="en-US" sz="3600" dirty="0"/>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04800" y="731521"/>
            <a:ext cx="11805138" cy="6278879"/>
          </a:xfrm>
          <a:prstGeom prst="rect">
            <a:avLst/>
          </a:prstGeom>
        </p:spPr>
      </p:pic>
    </p:spTree>
    <p:extLst>
      <p:ext uri="{BB962C8B-B14F-4D97-AF65-F5344CB8AC3E}">
        <p14:creationId xmlns="" xmlns:p14="http://schemas.microsoft.com/office/powerpoint/2010/main" val="28164550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2788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875691" y="0"/>
            <a:ext cx="8145195" cy="621323"/>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Farmer  Import Crop</a:t>
            </a:r>
            <a:endParaRPr lang="en-US" sz="3600"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621323"/>
            <a:ext cx="12192000" cy="6389077"/>
          </a:xfrm>
          <a:prstGeom prst="rect">
            <a:avLst/>
          </a:prstGeom>
        </p:spPr>
      </p:pic>
    </p:spTree>
    <p:extLst>
      <p:ext uri="{BB962C8B-B14F-4D97-AF65-F5344CB8AC3E}">
        <p14:creationId xmlns="" xmlns:p14="http://schemas.microsoft.com/office/powerpoint/2010/main" val="16037191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2788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652952" y="0"/>
            <a:ext cx="8145195" cy="57912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Crop Collection</a:t>
            </a:r>
            <a:endParaRPr lang="en-US" sz="3600" dirty="0"/>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5508" y="579121"/>
            <a:ext cx="12004430" cy="6278879"/>
          </a:xfrm>
          <a:prstGeom prst="rect">
            <a:avLst/>
          </a:prstGeom>
        </p:spPr>
      </p:pic>
    </p:spTree>
    <p:extLst>
      <p:ext uri="{BB962C8B-B14F-4D97-AF65-F5344CB8AC3E}">
        <p14:creationId xmlns="" xmlns:p14="http://schemas.microsoft.com/office/powerpoint/2010/main" val="16663012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2788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301261" y="-21101"/>
            <a:ext cx="6668086" cy="386862"/>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Bidding</a:t>
            </a:r>
            <a:endParaRPr lang="en-US" sz="3600"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365761"/>
            <a:ext cx="12192000" cy="6644639"/>
          </a:xfrm>
          <a:prstGeom prst="rect">
            <a:avLst/>
          </a:prstGeom>
        </p:spPr>
      </p:pic>
    </p:spTree>
    <p:extLst>
      <p:ext uri="{BB962C8B-B14F-4D97-AF65-F5344CB8AC3E}">
        <p14:creationId xmlns="" xmlns:p14="http://schemas.microsoft.com/office/powerpoint/2010/main" val="29540318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2788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301261" y="-21101"/>
            <a:ext cx="6668086" cy="386862"/>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Notification</a:t>
            </a:r>
            <a:endParaRPr lang="en-US" sz="3600"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365761"/>
            <a:ext cx="12109938" cy="6861892"/>
          </a:xfrm>
          <a:prstGeom prst="rect">
            <a:avLst/>
          </a:prstGeom>
        </p:spPr>
      </p:pic>
    </p:spTree>
    <p:extLst>
      <p:ext uri="{BB962C8B-B14F-4D97-AF65-F5344CB8AC3E}">
        <p14:creationId xmlns="" xmlns:p14="http://schemas.microsoft.com/office/powerpoint/2010/main" val="1083465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rot="20889080">
            <a:off x="1282831" y="2973844"/>
            <a:ext cx="9706707" cy="227737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600" dirty="0" smtClean="0">
                <a:solidFill>
                  <a:schemeClr val="tx1"/>
                </a:solidFill>
              </a:rPr>
              <a:t>E-AGRECULTUR</a:t>
            </a:r>
            <a:r>
              <a:rPr lang="en-US" dirty="0" smtClean="0">
                <a:solidFill>
                  <a:schemeClr val="tx1"/>
                </a:solidFill>
              </a:rPr>
              <a:t> </a:t>
            </a:r>
            <a:endParaRPr lang="en-US" dirty="0">
              <a:solidFill>
                <a:schemeClr val="tx1"/>
              </a:solidFill>
            </a:endParaRPr>
          </a:p>
        </p:txBody>
      </p:sp>
      <p:sp>
        <p:nvSpPr>
          <p:cNvPr id="5" name="TextBox 4"/>
          <p:cNvSpPr txBox="1"/>
          <p:nvPr/>
        </p:nvSpPr>
        <p:spPr>
          <a:xfrm>
            <a:off x="562708" y="1406769"/>
            <a:ext cx="3162212" cy="584775"/>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3200" dirty="0" smtClean="0"/>
              <a:t>PROJECT NAME</a:t>
            </a:r>
            <a:endParaRPr lang="en-US" sz="3200" dirty="0"/>
          </a:p>
        </p:txBody>
      </p:sp>
      <p:sp>
        <p:nvSpPr>
          <p:cNvPr id="6" name="Down Arrow 5"/>
          <p:cNvSpPr/>
          <p:nvPr/>
        </p:nvSpPr>
        <p:spPr>
          <a:xfrm rot="19850780">
            <a:off x="4009292" y="2039815"/>
            <a:ext cx="1026942" cy="1181687"/>
          </a:xfrm>
          <a:prstGeom prst="down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Tree>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3384" y="2203938"/>
            <a:ext cx="11406554" cy="4572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r>
              <a:rPr lang="en-US" sz="3200" dirty="0"/>
              <a:t>We will add more feature in day by day </a:t>
            </a:r>
            <a:r>
              <a:rPr lang="en-US" sz="3200" dirty="0" smtClean="0"/>
              <a:t>.</a:t>
            </a:r>
            <a:endParaRPr lang="en-US" sz="3200" dirty="0"/>
          </a:p>
          <a:p>
            <a:pPr algn="just"/>
            <a:r>
              <a:rPr lang="en-US" sz="3200" dirty="0"/>
              <a:t>We will make also android app for this E- Agriculture </a:t>
            </a:r>
            <a:r>
              <a:rPr lang="en-US" sz="3200" dirty="0" smtClean="0"/>
              <a:t>project. </a:t>
            </a:r>
            <a:endParaRPr lang="en-US" sz="3200" dirty="0"/>
          </a:p>
        </p:txBody>
      </p:sp>
      <p:sp>
        <p:nvSpPr>
          <p:cNvPr id="3" name="Oval 2"/>
          <p:cNvSpPr/>
          <p:nvPr/>
        </p:nvSpPr>
        <p:spPr>
          <a:xfrm>
            <a:off x="2180491" y="661181"/>
            <a:ext cx="8145195" cy="73152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Future Scope </a:t>
            </a:r>
            <a:endParaRPr lang="en-US" sz="3600" dirty="0"/>
          </a:p>
        </p:txBody>
      </p:sp>
    </p:spTree>
    <p:extLst>
      <p:ext uri="{BB962C8B-B14F-4D97-AF65-F5344CB8AC3E}">
        <p14:creationId xmlns="" xmlns:p14="http://schemas.microsoft.com/office/powerpoint/2010/main" val="39022821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03312" y="1371600"/>
            <a:ext cx="8946541" cy="5228492"/>
          </a:xfrm>
        </p:spPr>
        <p:txBody>
          <a:bodyPr>
            <a:normAutofit/>
          </a:bodyPr>
          <a:lstStyle/>
          <a:p>
            <a:endParaRPr lang="en-US" dirty="0" smtClean="0"/>
          </a:p>
          <a:p>
            <a:endParaRPr lang="en-US" dirty="0"/>
          </a:p>
          <a:p>
            <a:endParaRPr lang="en-US" dirty="0" smtClean="0"/>
          </a:p>
          <a:p>
            <a:endParaRPr lang="en-US" dirty="0"/>
          </a:p>
          <a:p>
            <a:endParaRPr lang="en-US" dirty="0" smtClean="0"/>
          </a:p>
        </p:txBody>
      </p:sp>
      <p:sp>
        <p:nvSpPr>
          <p:cNvPr id="3" name="Oval 2"/>
          <p:cNvSpPr/>
          <p:nvPr/>
        </p:nvSpPr>
        <p:spPr>
          <a:xfrm>
            <a:off x="2841673" y="787789"/>
            <a:ext cx="6457072" cy="572555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500" dirty="0" smtClean="0"/>
              <a:t>Thank   You</a:t>
            </a:r>
            <a:endParaRPr lang="en-US" sz="11500" dirty="0"/>
          </a:p>
        </p:txBody>
      </p:sp>
    </p:spTree>
    <p:extLst>
      <p:ext uri="{BB962C8B-B14F-4D97-AF65-F5344CB8AC3E}">
        <p14:creationId xmlns="" xmlns:p14="http://schemas.microsoft.com/office/powerpoint/2010/main" val="3728174948"/>
      </p:ext>
    </p:extLst>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2700993" y="604910"/>
            <a:ext cx="6611815" cy="942535"/>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4400" dirty="0" smtClean="0"/>
              <a:t>INTRODUCTION </a:t>
            </a:r>
            <a:endParaRPr lang="en-US" sz="4400" dirty="0"/>
          </a:p>
        </p:txBody>
      </p:sp>
      <p:sp>
        <p:nvSpPr>
          <p:cNvPr id="8" name="Rounded Rectangle 7"/>
          <p:cNvSpPr/>
          <p:nvPr/>
        </p:nvSpPr>
        <p:spPr>
          <a:xfrm>
            <a:off x="661182" y="2236764"/>
            <a:ext cx="11099409" cy="443132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just"/>
            <a:r>
              <a:rPr lang="en-US" sz="2400" dirty="0" smtClean="0"/>
              <a:t>Bangladesh is a agriculture  dependent country . Agriculture is  the largest employment in Bangladesh.  </a:t>
            </a:r>
          </a:p>
          <a:p>
            <a:pPr algn="just"/>
            <a:endParaRPr lang="en-US" sz="2400" dirty="0"/>
          </a:p>
          <a:p>
            <a:pPr algn="just"/>
            <a:r>
              <a:rPr lang="en-US" sz="2400" dirty="0" smtClean="0"/>
              <a:t>Online agriculture is becoming a suitable way to make all your purchases crops, whether you’re at home or anywhere.</a:t>
            </a:r>
          </a:p>
          <a:p>
            <a:pPr algn="just"/>
            <a:r>
              <a:rPr lang="en-US" sz="2400" dirty="0" smtClean="0"/>
              <a:t>Taking to online agriculture to search Crops or service, compare prices &amp; to shop by bidding. </a:t>
            </a:r>
          </a:p>
          <a:p>
            <a:pPr algn="ctr"/>
            <a:endParaRPr lang="en-US" dirty="0"/>
          </a:p>
        </p:txBody>
      </p:sp>
      <p:sp>
        <p:nvSpPr>
          <p:cNvPr id="9" name="Down Arrow 8"/>
          <p:cNvSpPr/>
          <p:nvPr/>
        </p:nvSpPr>
        <p:spPr>
          <a:xfrm>
            <a:off x="5753680" y="1561515"/>
            <a:ext cx="829994" cy="675249"/>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 xmlns:p14="http://schemas.microsoft.com/office/powerpoint/2010/main" val="585612716"/>
      </p:ext>
    </p:extLst>
  </p:cSld>
  <p:clrMapOvr>
    <a:masterClrMapping/>
  </p:clrMapOvr>
  <p:transition>
    <p:wheel spokes="8"/>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954215" y="759656"/>
            <a:ext cx="6555545" cy="7315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4800" dirty="0" smtClean="0"/>
              <a:t>Abstract</a:t>
            </a:r>
          </a:p>
          <a:p>
            <a:pPr algn="ctr"/>
            <a:endParaRPr lang="en-US" dirty="0"/>
          </a:p>
        </p:txBody>
      </p:sp>
      <p:sp>
        <p:nvSpPr>
          <p:cNvPr id="3" name="TextBox 2"/>
          <p:cNvSpPr txBox="1"/>
          <p:nvPr/>
        </p:nvSpPr>
        <p:spPr>
          <a:xfrm>
            <a:off x="393896" y="1533378"/>
            <a:ext cx="10438227" cy="4062651"/>
          </a:xfrm>
          <a:prstGeom prst="rect">
            <a:avLst/>
          </a:prstGeom>
          <a:noFill/>
        </p:spPr>
        <p:txBody>
          <a:bodyPr wrap="square" rtlCol="0">
            <a:spAutoFit/>
          </a:bodyPr>
          <a:lstStyle/>
          <a:p>
            <a:pPr lvl="0" algn="just"/>
            <a:endParaRPr lang="en-US" sz="2400" dirty="0" smtClean="0"/>
          </a:p>
          <a:p>
            <a:pPr lvl="0" algn="just"/>
            <a:endParaRPr lang="en-US" sz="2400" dirty="0" smtClean="0"/>
          </a:p>
          <a:p>
            <a:pPr lvl="0" algn="just"/>
            <a:r>
              <a:rPr lang="en-US" sz="2400" dirty="0" smtClean="0"/>
              <a:t>The agricultural information system provides is users to get online information about , fruits, vegetables statistical details and new tendencies.</a:t>
            </a:r>
          </a:p>
          <a:p>
            <a:pPr lvl="0" algn="just"/>
            <a:endParaRPr lang="en-US" sz="2400" dirty="0" smtClean="0"/>
          </a:p>
          <a:p>
            <a:pPr algn="just"/>
            <a:r>
              <a:rPr lang="en-US" sz="2400" dirty="0" smtClean="0"/>
              <a:t>the main features of the information system includes information retrieval facilities for </a:t>
            </a:r>
            <a:r>
              <a:rPr lang="en-US" sz="2400" dirty="0"/>
              <a:t>Farmers are Import product for </a:t>
            </a:r>
            <a:r>
              <a:rPr lang="en-US" sz="2400" dirty="0" smtClean="0"/>
              <a:t>Bidding from anywhere in the form of obtaining statistical information about fruits, vegetables, statistical information about exports etc. Customer Can buy Crops with bidding.</a:t>
            </a:r>
          </a:p>
          <a:p>
            <a:pPr algn="just"/>
            <a:r>
              <a:rPr lang="en-US" sz="2400" dirty="0" smtClean="0"/>
              <a:t> </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793630" y="300110"/>
            <a:ext cx="7432431" cy="1057422"/>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200" dirty="0" smtClean="0"/>
              <a:t>BACKGROUND STUDY</a:t>
            </a:r>
          </a:p>
          <a:p>
            <a:pPr algn="ctr"/>
            <a:endParaRPr lang="en-US" dirty="0"/>
          </a:p>
        </p:txBody>
      </p:sp>
      <p:sp>
        <p:nvSpPr>
          <p:cNvPr id="3" name="TextBox 2"/>
          <p:cNvSpPr txBox="1"/>
          <p:nvPr/>
        </p:nvSpPr>
        <p:spPr>
          <a:xfrm>
            <a:off x="393896" y="1533378"/>
            <a:ext cx="10438227" cy="4431983"/>
          </a:xfrm>
          <a:prstGeom prst="rect">
            <a:avLst/>
          </a:prstGeom>
          <a:noFill/>
        </p:spPr>
        <p:txBody>
          <a:bodyPr wrap="square" rtlCol="0">
            <a:spAutoFit/>
          </a:bodyPr>
          <a:lstStyle/>
          <a:p>
            <a:pPr lvl="0" algn="just"/>
            <a:endParaRPr lang="en-US" sz="2400" dirty="0" smtClean="0"/>
          </a:p>
          <a:p>
            <a:pPr lvl="0" algn="just"/>
            <a:r>
              <a:rPr lang="en-US" sz="2400" dirty="0" smtClean="0"/>
              <a:t>In </a:t>
            </a:r>
            <a:r>
              <a:rPr lang="en-US" sz="2400" dirty="0"/>
              <a:t>Bangladesh, the agricultural sector is one of the main contributors to the national GDP. </a:t>
            </a:r>
            <a:endParaRPr lang="en-US" sz="2400" dirty="0" smtClean="0"/>
          </a:p>
          <a:p>
            <a:pPr lvl="0" algn="just"/>
            <a:r>
              <a:rPr lang="en-US" sz="2400" dirty="0" smtClean="0"/>
              <a:t>An amount of 15.95 %(including fisheries) of the total GDP in the fiscal year 2014-2015 of our country has come from the agricultural sector (BER, 2015).</a:t>
            </a:r>
          </a:p>
          <a:p>
            <a:pPr lvl="0" algn="just"/>
            <a:endParaRPr lang="en-US" sz="2400" dirty="0"/>
          </a:p>
          <a:p>
            <a:pPr lvl="0" algn="just"/>
            <a:r>
              <a:rPr lang="en-US" sz="2400" dirty="0" smtClean="0"/>
              <a:t> </a:t>
            </a:r>
            <a:r>
              <a:rPr lang="en-US" sz="2400" dirty="0"/>
              <a:t>But, most of the farmers of Bangladesh are still in lack of modern agricultural knowledge and information. People having internet facilities have better access to information, which help them to acquire better position in economic </a:t>
            </a:r>
            <a:r>
              <a:rPr lang="en-US" sz="2400" dirty="0" smtClean="0"/>
              <a:t>activities.</a:t>
            </a:r>
          </a:p>
          <a:p>
            <a:pPr algn="just"/>
            <a:r>
              <a:rPr lang="en-US" sz="2400" dirty="0" smtClean="0"/>
              <a:t> </a:t>
            </a:r>
          </a:p>
          <a:p>
            <a:endParaRPr lang="en-US" dirty="0"/>
          </a:p>
        </p:txBody>
      </p:sp>
    </p:spTree>
    <p:extLst>
      <p:ext uri="{BB962C8B-B14F-4D97-AF65-F5344CB8AC3E}">
        <p14:creationId xmlns="" xmlns:p14="http://schemas.microsoft.com/office/powerpoint/2010/main" val="19325130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323514" y="205212"/>
            <a:ext cx="8159262" cy="106914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800" b="1" dirty="0" smtClean="0"/>
              <a:t>FEATURES OF E-AGRICULTURAL</a:t>
            </a:r>
            <a:endParaRPr lang="en-US" sz="2800" b="1" dirty="0"/>
          </a:p>
        </p:txBody>
      </p:sp>
      <p:sp>
        <p:nvSpPr>
          <p:cNvPr id="3" name="Rounded Rectangle 2"/>
          <p:cNvSpPr/>
          <p:nvPr/>
        </p:nvSpPr>
        <p:spPr>
          <a:xfrm>
            <a:off x="4372091" y="1528639"/>
            <a:ext cx="5908431" cy="35046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Register/login</a:t>
            </a:r>
          </a:p>
        </p:txBody>
      </p:sp>
      <p:sp>
        <p:nvSpPr>
          <p:cNvPr id="4" name="Rounded Rectangle 3"/>
          <p:cNvSpPr/>
          <p:nvPr/>
        </p:nvSpPr>
        <p:spPr>
          <a:xfrm>
            <a:off x="4310178" y="2034127"/>
            <a:ext cx="5876956" cy="31685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Permission(Admin)</a:t>
            </a:r>
          </a:p>
        </p:txBody>
      </p:sp>
      <p:sp>
        <p:nvSpPr>
          <p:cNvPr id="5" name="Rounded Rectangle 4"/>
          <p:cNvSpPr/>
          <p:nvPr/>
        </p:nvSpPr>
        <p:spPr>
          <a:xfrm>
            <a:off x="4343231" y="2498930"/>
            <a:ext cx="5906989" cy="28146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Crops Import/Manage</a:t>
            </a:r>
          </a:p>
        </p:txBody>
      </p:sp>
      <p:sp>
        <p:nvSpPr>
          <p:cNvPr id="6" name="Rounded Rectangle 5"/>
          <p:cNvSpPr/>
          <p:nvPr/>
        </p:nvSpPr>
        <p:spPr>
          <a:xfrm>
            <a:off x="4310178" y="2845233"/>
            <a:ext cx="5909770" cy="3282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Crops category </a:t>
            </a:r>
          </a:p>
        </p:txBody>
      </p:sp>
      <p:sp>
        <p:nvSpPr>
          <p:cNvPr id="7" name="Rounded Rectangle 6"/>
          <p:cNvSpPr/>
          <p:nvPr/>
        </p:nvSpPr>
        <p:spPr>
          <a:xfrm>
            <a:off x="4323353" y="3827115"/>
            <a:ext cx="5896595" cy="29151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Search   System  </a:t>
            </a:r>
          </a:p>
        </p:txBody>
      </p:sp>
      <p:sp>
        <p:nvSpPr>
          <p:cNvPr id="8" name="Rounded Rectangle 7"/>
          <p:cNvSpPr/>
          <p:nvPr/>
        </p:nvSpPr>
        <p:spPr>
          <a:xfrm>
            <a:off x="4343231" y="5836518"/>
            <a:ext cx="5897938" cy="43989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Crop Bidding</a:t>
            </a:r>
          </a:p>
        </p:txBody>
      </p:sp>
      <p:sp>
        <p:nvSpPr>
          <p:cNvPr id="10" name="Rounded Rectangle 9"/>
          <p:cNvSpPr/>
          <p:nvPr/>
        </p:nvSpPr>
        <p:spPr>
          <a:xfrm>
            <a:off x="2914243" y="1188720"/>
            <a:ext cx="436098" cy="555673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1" name="Right Arrow 10"/>
          <p:cNvSpPr/>
          <p:nvPr/>
        </p:nvSpPr>
        <p:spPr>
          <a:xfrm>
            <a:off x="3390313" y="1622564"/>
            <a:ext cx="984739" cy="217264"/>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4" name="Right Arrow 13"/>
          <p:cNvSpPr/>
          <p:nvPr/>
        </p:nvSpPr>
        <p:spPr>
          <a:xfrm>
            <a:off x="3332473" y="2149199"/>
            <a:ext cx="977705" cy="168811"/>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5" name="Right Arrow 14"/>
          <p:cNvSpPr/>
          <p:nvPr/>
        </p:nvSpPr>
        <p:spPr>
          <a:xfrm>
            <a:off x="3343423" y="2577257"/>
            <a:ext cx="989428" cy="124811"/>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6" name="Right Arrow 15"/>
          <p:cNvSpPr/>
          <p:nvPr/>
        </p:nvSpPr>
        <p:spPr>
          <a:xfrm>
            <a:off x="3366311" y="2950166"/>
            <a:ext cx="987082" cy="18521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7" name="Right Arrow 16"/>
          <p:cNvSpPr/>
          <p:nvPr/>
        </p:nvSpPr>
        <p:spPr>
          <a:xfrm>
            <a:off x="3390313" y="3456830"/>
            <a:ext cx="970671" cy="138427"/>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8" name="Right Arrow 17"/>
          <p:cNvSpPr/>
          <p:nvPr/>
        </p:nvSpPr>
        <p:spPr>
          <a:xfrm>
            <a:off x="3285581" y="3878610"/>
            <a:ext cx="1024597" cy="130275"/>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9" name="Rounded Rectangle 18"/>
          <p:cNvSpPr/>
          <p:nvPr/>
        </p:nvSpPr>
        <p:spPr>
          <a:xfrm>
            <a:off x="4343231" y="5374887"/>
            <a:ext cx="5906989" cy="35827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Update &amp; Delete crops</a:t>
            </a:r>
          </a:p>
        </p:txBody>
      </p:sp>
      <p:sp>
        <p:nvSpPr>
          <p:cNvPr id="20" name="Rounded Rectangle 19"/>
          <p:cNvSpPr/>
          <p:nvPr/>
        </p:nvSpPr>
        <p:spPr>
          <a:xfrm>
            <a:off x="4353393" y="4255543"/>
            <a:ext cx="5930649" cy="38641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Special Offers</a:t>
            </a:r>
          </a:p>
        </p:txBody>
      </p:sp>
      <p:sp>
        <p:nvSpPr>
          <p:cNvPr id="21" name="Rounded Rectangle 20"/>
          <p:cNvSpPr/>
          <p:nvPr/>
        </p:nvSpPr>
        <p:spPr>
          <a:xfrm>
            <a:off x="4358750" y="4785566"/>
            <a:ext cx="5963250" cy="34566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Database Design  </a:t>
            </a:r>
          </a:p>
        </p:txBody>
      </p:sp>
      <p:sp>
        <p:nvSpPr>
          <p:cNvPr id="22" name="Right Arrow 21"/>
          <p:cNvSpPr/>
          <p:nvPr/>
        </p:nvSpPr>
        <p:spPr>
          <a:xfrm>
            <a:off x="3394884" y="4424324"/>
            <a:ext cx="974248" cy="14781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3" name="Right Arrow 22"/>
          <p:cNvSpPr/>
          <p:nvPr/>
        </p:nvSpPr>
        <p:spPr>
          <a:xfrm>
            <a:off x="3404263" y="4886216"/>
            <a:ext cx="966985" cy="182974"/>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4" name="Right Arrow 23"/>
          <p:cNvSpPr/>
          <p:nvPr/>
        </p:nvSpPr>
        <p:spPr>
          <a:xfrm>
            <a:off x="3387128" y="6023113"/>
            <a:ext cx="945216" cy="173705"/>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5" name="Rounded Rectangle 24"/>
          <p:cNvSpPr/>
          <p:nvPr/>
        </p:nvSpPr>
        <p:spPr>
          <a:xfrm>
            <a:off x="4346917" y="3303681"/>
            <a:ext cx="5903303" cy="37982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Import/Export  </a:t>
            </a:r>
          </a:p>
        </p:txBody>
      </p:sp>
      <p:sp>
        <p:nvSpPr>
          <p:cNvPr id="26" name="Right Arrow 25"/>
          <p:cNvSpPr/>
          <p:nvPr/>
        </p:nvSpPr>
        <p:spPr>
          <a:xfrm>
            <a:off x="3410857" y="5496335"/>
            <a:ext cx="942536" cy="147915"/>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7" name="Rounded Rectangle 26"/>
          <p:cNvSpPr/>
          <p:nvPr/>
        </p:nvSpPr>
        <p:spPr>
          <a:xfrm>
            <a:off x="4346917" y="6356153"/>
            <a:ext cx="5964702" cy="37982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a:t>Comment box </a:t>
            </a:r>
          </a:p>
        </p:txBody>
      </p:sp>
      <p:pic>
        <p:nvPicPr>
          <p:cNvPr id="9" name="Picture 8"/>
          <p:cNvPicPr>
            <a:picLocks noChangeAspect="1"/>
          </p:cNvPicPr>
          <p:nvPr/>
        </p:nvPicPr>
        <p:blipFill>
          <a:blip r:embed="rId2"/>
          <a:stretch>
            <a:fillRect/>
          </a:stretch>
        </p:blipFill>
        <p:spPr>
          <a:xfrm>
            <a:off x="3404263" y="6427183"/>
            <a:ext cx="975445" cy="23776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011682" y="717452"/>
            <a:ext cx="7765366" cy="75965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800" b="1" dirty="0" smtClean="0"/>
              <a:t>GANTT CHART</a:t>
            </a:r>
            <a:endParaRPr lang="en-US" sz="2800" b="1" dirty="0"/>
          </a:p>
        </p:txBody>
      </p:sp>
      <p:graphicFrame>
        <p:nvGraphicFramePr>
          <p:cNvPr id="4" name="Chart 3"/>
          <p:cNvGraphicFramePr/>
          <p:nvPr>
            <p:extLst>
              <p:ext uri="{D42A27DB-BD31-4B8C-83A1-F6EECF244321}">
                <p14:modId xmlns="" xmlns:p14="http://schemas.microsoft.com/office/powerpoint/2010/main" val="2930121045"/>
              </p:ext>
            </p:extLst>
          </p:nvPr>
        </p:nvGraphicFramePr>
        <p:xfrm>
          <a:off x="372795" y="1477107"/>
          <a:ext cx="10388990" cy="514643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180491" y="661181"/>
            <a:ext cx="8145195" cy="984739"/>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     SOFTWARE</a:t>
            </a:r>
            <a:endParaRPr lang="en-US" sz="3600" dirty="0"/>
          </a:p>
        </p:txBody>
      </p:sp>
      <p:sp>
        <p:nvSpPr>
          <p:cNvPr id="3" name="Rounded Rectangle 2"/>
          <p:cNvSpPr/>
          <p:nvPr/>
        </p:nvSpPr>
        <p:spPr>
          <a:xfrm>
            <a:off x="4811150" y="2082019"/>
            <a:ext cx="4937761" cy="77372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solidFill>
                  <a:schemeClr val="tx1"/>
                </a:solidFill>
              </a:rPr>
              <a:t>    Sublime text </a:t>
            </a:r>
          </a:p>
        </p:txBody>
      </p:sp>
      <p:sp>
        <p:nvSpPr>
          <p:cNvPr id="4" name="Rounded Rectangle 3"/>
          <p:cNvSpPr/>
          <p:nvPr/>
        </p:nvSpPr>
        <p:spPr>
          <a:xfrm>
            <a:off x="4794740" y="3120683"/>
            <a:ext cx="5108916" cy="77372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4400" dirty="0" smtClean="0">
                <a:solidFill>
                  <a:schemeClr val="tx1"/>
                </a:solidFill>
              </a:rPr>
              <a:t> Xampp</a:t>
            </a:r>
          </a:p>
          <a:p>
            <a:endParaRPr lang="en-US" dirty="0" smtClean="0">
              <a:solidFill>
                <a:srgbClr val="92D050"/>
              </a:solidFill>
            </a:endParaRPr>
          </a:p>
        </p:txBody>
      </p:sp>
      <p:sp>
        <p:nvSpPr>
          <p:cNvPr id="5" name="Rounded Rectangle 4"/>
          <p:cNvSpPr/>
          <p:nvPr/>
        </p:nvSpPr>
        <p:spPr>
          <a:xfrm>
            <a:off x="4806461" y="4187483"/>
            <a:ext cx="5195669" cy="77372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4400" dirty="0" smtClean="0">
                <a:solidFill>
                  <a:schemeClr val="tx1"/>
                </a:solidFill>
              </a:rPr>
              <a:t>MySQL</a:t>
            </a:r>
            <a:endParaRPr lang="en-US" sz="4400" dirty="0">
              <a:solidFill>
                <a:schemeClr val="tx1"/>
              </a:solidFill>
            </a:endParaRPr>
          </a:p>
        </p:txBody>
      </p:sp>
      <p:sp>
        <p:nvSpPr>
          <p:cNvPr id="6" name="Rounded Rectangle 5"/>
          <p:cNvSpPr/>
          <p:nvPr/>
        </p:nvSpPr>
        <p:spPr>
          <a:xfrm>
            <a:off x="4888522" y="5240214"/>
            <a:ext cx="5212081" cy="77372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6000" dirty="0" smtClean="0">
                <a:solidFill>
                  <a:sysClr val="windowText" lastClr="000000"/>
                </a:solidFill>
              </a:rPr>
              <a:t>laravel</a:t>
            </a:r>
            <a:endParaRPr lang="en-US" sz="6000" dirty="0">
              <a:solidFill>
                <a:sysClr val="windowText" lastClr="000000"/>
              </a:solidFill>
            </a:endParaRPr>
          </a:p>
        </p:txBody>
      </p:sp>
      <p:sp>
        <p:nvSpPr>
          <p:cNvPr id="8" name="Rounded Rectangle 7"/>
          <p:cNvSpPr/>
          <p:nvPr/>
        </p:nvSpPr>
        <p:spPr>
          <a:xfrm>
            <a:off x="3066757" y="1505243"/>
            <a:ext cx="253218" cy="483928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 name="Right Arrow 8"/>
          <p:cNvSpPr/>
          <p:nvPr/>
        </p:nvSpPr>
        <p:spPr>
          <a:xfrm>
            <a:off x="3319975" y="2293034"/>
            <a:ext cx="1364567" cy="351692"/>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0" name="Right Arrow 9"/>
          <p:cNvSpPr/>
          <p:nvPr/>
        </p:nvSpPr>
        <p:spPr>
          <a:xfrm>
            <a:off x="3331698" y="3345766"/>
            <a:ext cx="1364567" cy="351692"/>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1" name="Right Arrow 10"/>
          <p:cNvSpPr/>
          <p:nvPr/>
        </p:nvSpPr>
        <p:spPr>
          <a:xfrm>
            <a:off x="3343421" y="4426634"/>
            <a:ext cx="1364567" cy="351692"/>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2" name="Right Arrow 11"/>
          <p:cNvSpPr/>
          <p:nvPr/>
        </p:nvSpPr>
        <p:spPr>
          <a:xfrm>
            <a:off x="3327009" y="5465299"/>
            <a:ext cx="1364567" cy="351692"/>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222055" y="0"/>
            <a:ext cx="8145195" cy="484909"/>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DATA FLOW DIAGRAM</a:t>
            </a:r>
            <a:endParaRPr lang="en-US" sz="3600" dirty="0"/>
          </a:p>
        </p:txBody>
      </p:sp>
      <p:sp>
        <p:nvSpPr>
          <p:cNvPr id="1027" name="AutoShape 3"/>
          <p:cNvSpPr>
            <a:spLocks noChangeArrowheads="1"/>
          </p:cNvSpPr>
          <p:nvPr/>
        </p:nvSpPr>
        <p:spPr bwMode="auto">
          <a:xfrm>
            <a:off x="458095" y="1309925"/>
            <a:ext cx="1578524" cy="630126"/>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600" dirty="0" smtClean="0">
                <a:latin typeface="Calibri" pitchFamily="34" charset="0"/>
                <a:cs typeface="Arial" pitchFamily="34" charset="0"/>
              </a:rPr>
              <a:t>Admin</a:t>
            </a:r>
            <a:endParaRPr kumimoji="0" lang="en-US" sz="1800" b="0" i="0" u="none" strike="noStrike" cap="none" normalizeH="0" baseline="0" dirty="0" smtClean="0">
              <a:ln>
                <a:noFill/>
              </a:ln>
              <a:effectLst/>
              <a:latin typeface="Arial" pitchFamily="34" charset="0"/>
              <a:cs typeface="Arial" pitchFamily="34" charset="0"/>
            </a:endParaRPr>
          </a:p>
        </p:txBody>
      </p:sp>
      <p:sp>
        <p:nvSpPr>
          <p:cNvPr id="33" name="Oval 32"/>
          <p:cNvSpPr/>
          <p:nvPr/>
        </p:nvSpPr>
        <p:spPr>
          <a:xfrm>
            <a:off x="5334000" y="1246909"/>
            <a:ext cx="1260764"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Registration</a:t>
            </a:r>
            <a:endParaRPr lang="en-US" dirty="0"/>
          </a:p>
        </p:txBody>
      </p:sp>
      <p:sp>
        <p:nvSpPr>
          <p:cNvPr id="34" name="Oval 33"/>
          <p:cNvSpPr/>
          <p:nvPr/>
        </p:nvSpPr>
        <p:spPr>
          <a:xfrm>
            <a:off x="5334000" y="3373805"/>
            <a:ext cx="1302328" cy="10596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Import crop</a:t>
            </a:r>
            <a:endParaRPr lang="en-US" dirty="0"/>
          </a:p>
        </p:txBody>
      </p:sp>
      <p:sp>
        <p:nvSpPr>
          <p:cNvPr id="35" name="Oval 34"/>
          <p:cNvSpPr/>
          <p:nvPr/>
        </p:nvSpPr>
        <p:spPr>
          <a:xfrm>
            <a:off x="5333999" y="4488873"/>
            <a:ext cx="1343892" cy="928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Update &amp;delete crop</a:t>
            </a:r>
            <a:endParaRPr lang="en-US" dirty="0"/>
          </a:p>
        </p:txBody>
      </p:sp>
      <p:sp>
        <p:nvSpPr>
          <p:cNvPr id="36" name="Oval 35"/>
          <p:cNvSpPr/>
          <p:nvPr/>
        </p:nvSpPr>
        <p:spPr>
          <a:xfrm>
            <a:off x="5375564" y="5534668"/>
            <a:ext cx="1278193" cy="976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Biding</a:t>
            </a:r>
            <a:endParaRPr lang="en-US" dirty="0"/>
          </a:p>
        </p:txBody>
      </p:sp>
      <p:sp>
        <p:nvSpPr>
          <p:cNvPr id="37" name="Oval 36"/>
          <p:cNvSpPr/>
          <p:nvPr/>
        </p:nvSpPr>
        <p:spPr>
          <a:xfrm>
            <a:off x="5320145" y="2369127"/>
            <a:ext cx="1288474" cy="9421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a:t>
            </a:r>
            <a:endParaRPr lang="en-US" dirty="0"/>
          </a:p>
        </p:txBody>
      </p:sp>
      <p:sp>
        <p:nvSpPr>
          <p:cNvPr id="47" name="TextBox 46"/>
          <p:cNvSpPr txBox="1"/>
          <p:nvPr/>
        </p:nvSpPr>
        <p:spPr>
          <a:xfrm>
            <a:off x="3740727" y="1565563"/>
            <a:ext cx="1149928" cy="369332"/>
          </a:xfrm>
          <a:prstGeom prst="rect">
            <a:avLst/>
          </a:prstGeom>
          <a:noFill/>
        </p:spPr>
        <p:txBody>
          <a:bodyPr wrap="square" rtlCol="0">
            <a:spAutoFit/>
          </a:bodyPr>
          <a:lstStyle/>
          <a:p>
            <a:r>
              <a:rPr lang="en-US" dirty="0" smtClean="0"/>
              <a:t>User info</a:t>
            </a:r>
            <a:endParaRPr lang="en-US" dirty="0"/>
          </a:p>
        </p:txBody>
      </p:sp>
      <p:sp>
        <p:nvSpPr>
          <p:cNvPr id="53" name="TextBox 52"/>
          <p:cNvSpPr txBox="1"/>
          <p:nvPr/>
        </p:nvSpPr>
        <p:spPr>
          <a:xfrm>
            <a:off x="2826328" y="817418"/>
            <a:ext cx="997528" cy="369332"/>
          </a:xfrm>
          <a:prstGeom prst="rect">
            <a:avLst/>
          </a:prstGeom>
          <a:noFill/>
        </p:spPr>
        <p:txBody>
          <a:bodyPr wrap="square" rtlCol="0">
            <a:spAutoFit/>
          </a:bodyPr>
          <a:lstStyle/>
          <a:p>
            <a:r>
              <a:rPr lang="en-US" dirty="0" smtClean="0"/>
              <a:t>F_ info</a:t>
            </a:r>
            <a:endParaRPr lang="en-US" dirty="0"/>
          </a:p>
        </p:txBody>
      </p:sp>
      <p:sp>
        <p:nvSpPr>
          <p:cNvPr id="54" name="Rounded Rectangle 53"/>
          <p:cNvSpPr/>
          <p:nvPr/>
        </p:nvSpPr>
        <p:spPr>
          <a:xfrm>
            <a:off x="9628908" y="1316182"/>
            <a:ext cx="1620982" cy="332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endParaRPr lang="en-US" dirty="0"/>
          </a:p>
        </p:txBody>
      </p:sp>
      <p:sp>
        <p:nvSpPr>
          <p:cNvPr id="55" name="Rounded Rectangle 54"/>
          <p:cNvSpPr/>
          <p:nvPr/>
        </p:nvSpPr>
        <p:spPr>
          <a:xfrm>
            <a:off x="9545781" y="1814945"/>
            <a:ext cx="1856509" cy="401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Farmer</a:t>
            </a:r>
            <a:endParaRPr lang="en-US" dirty="0"/>
          </a:p>
        </p:txBody>
      </p:sp>
      <p:cxnSp>
        <p:nvCxnSpPr>
          <p:cNvPr id="57" name="Straight Arrow Connector 56"/>
          <p:cNvCxnSpPr>
            <a:stCxn id="335" idx="1"/>
          </p:cNvCxnSpPr>
          <p:nvPr/>
        </p:nvCxnSpPr>
        <p:spPr>
          <a:xfrm rot="10800000" flipV="1">
            <a:off x="6580913" y="1473139"/>
            <a:ext cx="1108360" cy="9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73" idx="1"/>
          </p:cNvCxnSpPr>
          <p:nvPr/>
        </p:nvCxnSpPr>
        <p:spPr>
          <a:xfrm rot="10800000">
            <a:off x="6525492" y="1898074"/>
            <a:ext cx="1080655" cy="461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7606146" y="1759526"/>
            <a:ext cx="872836" cy="369332"/>
          </a:xfrm>
          <a:prstGeom prst="rect">
            <a:avLst/>
          </a:prstGeom>
          <a:noFill/>
        </p:spPr>
        <p:txBody>
          <a:bodyPr wrap="square" rtlCol="0">
            <a:spAutoFit/>
          </a:bodyPr>
          <a:lstStyle/>
          <a:p>
            <a:r>
              <a:rPr lang="en-US" dirty="0" smtClean="0"/>
              <a:t>F_data</a:t>
            </a:r>
            <a:endParaRPr lang="en-US" dirty="0"/>
          </a:p>
        </p:txBody>
      </p:sp>
      <p:sp>
        <p:nvSpPr>
          <p:cNvPr id="111" name="TextBox 110"/>
          <p:cNvSpPr txBox="1"/>
          <p:nvPr/>
        </p:nvSpPr>
        <p:spPr>
          <a:xfrm>
            <a:off x="3629890" y="1274618"/>
            <a:ext cx="1191491" cy="369332"/>
          </a:xfrm>
          <a:prstGeom prst="rect">
            <a:avLst/>
          </a:prstGeom>
          <a:noFill/>
        </p:spPr>
        <p:txBody>
          <a:bodyPr wrap="square" rtlCol="0">
            <a:spAutoFit/>
          </a:bodyPr>
          <a:lstStyle/>
          <a:p>
            <a:r>
              <a:rPr lang="en-US" dirty="0" smtClean="0"/>
              <a:t>F - Data</a:t>
            </a:r>
            <a:endParaRPr lang="en-US" dirty="0"/>
          </a:p>
        </p:txBody>
      </p:sp>
      <p:sp>
        <p:nvSpPr>
          <p:cNvPr id="112" name="TextBox 111"/>
          <p:cNvSpPr txBox="1"/>
          <p:nvPr/>
        </p:nvSpPr>
        <p:spPr>
          <a:xfrm>
            <a:off x="3701400" y="2155948"/>
            <a:ext cx="1191490" cy="369332"/>
          </a:xfrm>
          <a:prstGeom prst="rect">
            <a:avLst/>
          </a:prstGeom>
          <a:noFill/>
        </p:spPr>
        <p:txBody>
          <a:bodyPr wrap="square" rtlCol="0">
            <a:spAutoFit/>
          </a:bodyPr>
          <a:lstStyle/>
          <a:p>
            <a:r>
              <a:rPr lang="en-US" dirty="0" smtClean="0"/>
              <a:t>User data</a:t>
            </a:r>
            <a:endParaRPr lang="en-US" dirty="0"/>
          </a:p>
        </p:txBody>
      </p:sp>
      <p:cxnSp>
        <p:nvCxnSpPr>
          <p:cNvPr id="121" name="Straight Arrow Connector 120"/>
          <p:cNvCxnSpPr/>
          <p:nvPr/>
        </p:nvCxnSpPr>
        <p:spPr>
          <a:xfrm flipV="1">
            <a:off x="2036618" y="1427018"/>
            <a:ext cx="1745673" cy="277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0" name="Elbow Connector 129"/>
          <p:cNvCxnSpPr>
            <a:stCxn id="54" idx="3"/>
            <a:endCxn id="142" idx="3"/>
          </p:cNvCxnSpPr>
          <p:nvPr/>
        </p:nvCxnSpPr>
        <p:spPr>
          <a:xfrm flipH="1">
            <a:off x="9587164" y="1482437"/>
            <a:ext cx="1662726" cy="1348446"/>
          </a:xfrm>
          <a:prstGeom prst="bentConnector3">
            <a:avLst>
              <a:gd name="adj1" fmla="val -1374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Elbow Connector 132"/>
          <p:cNvCxnSpPr>
            <a:stCxn id="55" idx="3"/>
            <a:endCxn id="147" idx="3"/>
          </p:cNvCxnSpPr>
          <p:nvPr/>
        </p:nvCxnSpPr>
        <p:spPr>
          <a:xfrm flipH="1">
            <a:off x="9448800" y="2015836"/>
            <a:ext cx="1953490" cy="1189121"/>
          </a:xfrm>
          <a:prstGeom prst="bentConnector3">
            <a:avLst>
              <a:gd name="adj1" fmla="val -11702"/>
            </a:avLst>
          </a:prstGeom>
          <a:ln>
            <a:tailEnd type="arrow"/>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8465126" y="2646217"/>
            <a:ext cx="1122038" cy="369332"/>
          </a:xfrm>
          <a:prstGeom prst="rect">
            <a:avLst/>
          </a:prstGeom>
          <a:noFill/>
        </p:spPr>
        <p:txBody>
          <a:bodyPr wrap="none" rtlCol="0">
            <a:spAutoFit/>
          </a:bodyPr>
          <a:lstStyle/>
          <a:p>
            <a:r>
              <a:rPr lang="en-US" dirty="0" smtClean="0"/>
              <a:t>User data</a:t>
            </a:r>
            <a:endParaRPr lang="en-US" dirty="0"/>
          </a:p>
        </p:txBody>
      </p:sp>
      <p:cxnSp>
        <p:nvCxnSpPr>
          <p:cNvPr id="144" name="Straight Arrow Connector 143"/>
          <p:cNvCxnSpPr>
            <a:stCxn id="142" idx="1"/>
          </p:cNvCxnSpPr>
          <p:nvPr/>
        </p:nvCxnSpPr>
        <p:spPr>
          <a:xfrm rot="10800000">
            <a:off x="6677892" y="2798619"/>
            <a:ext cx="1787235" cy="322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8520545" y="3020291"/>
            <a:ext cx="928255" cy="369332"/>
          </a:xfrm>
          <a:prstGeom prst="rect">
            <a:avLst/>
          </a:prstGeom>
          <a:noFill/>
        </p:spPr>
        <p:txBody>
          <a:bodyPr wrap="square" rtlCol="0">
            <a:spAutoFit/>
          </a:bodyPr>
          <a:lstStyle/>
          <a:p>
            <a:r>
              <a:rPr lang="en-US" dirty="0" smtClean="0"/>
              <a:t>F-Data</a:t>
            </a:r>
            <a:endParaRPr lang="en-US" dirty="0"/>
          </a:p>
        </p:txBody>
      </p:sp>
      <p:cxnSp>
        <p:nvCxnSpPr>
          <p:cNvPr id="149" name="Straight Arrow Connector 148"/>
          <p:cNvCxnSpPr>
            <a:stCxn id="147" idx="1"/>
            <a:endCxn id="37" idx="5"/>
          </p:cNvCxnSpPr>
          <p:nvPr/>
        </p:nvCxnSpPr>
        <p:spPr>
          <a:xfrm rot="10800000">
            <a:off x="6419927" y="3173267"/>
            <a:ext cx="2100619" cy="316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flipH="1">
            <a:off x="1777536" y="2673927"/>
            <a:ext cx="1395154" cy="369332"/>
          </a:xfrm>
          <a:prstGeom prst="rect">
            <a:avLst/>
          </a:prstGeom>
          <a:noFill/>
        </p:spPr>
        <p:txBody>
          <a:bodyPr wrap="square" rtlCol="0">
            <a:spAutoFit/>
          </a:bodyPr>
          <a:lstStyle/>
          <a:p>
            <a:r>
              <a:rPr lang="en-US" dirty="0" smtClean="0"/>
              <a:t>Data Login</a:t>
            </a:r>
            <a:endParaRPr lang="en-US" dirty="0"/>
          </a:p>
        </p:txBody>
      </p:sp>
      <p:cxnSp>
        <p:nvCxnSpPr>
          <p:cNvPr id="154" name="Straight Arrow Connector 153"/>
          <p:cNvCxnSpPr>
            <a:stCxn id="152" idx="1"/>
            <a:endCxn id="37" idx="2"/>
          </p:cNvCxnSpPr>
          <p:nvPr/>
        </p:nvCxnSpPr>
        <p:spPr>
          <a:xfrm flipV="1">
            <a:off x="3172690" y="2840182"/>
            <a:ext cx="2147455" cy="184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7" name="Elbow Connector 236"/>
          <p:cNvCxnSpPr>
            <a:stCxn id="55" idx="3"/>
            <a:endCxn id="34" idx="6"/>
          </p:cNvCxnSpPr>
          <p:nvPr/>
        </p:nvCxnSpPr>
        <p:spPr>
          <a:xfrm flipH="1">
            <a:off x="6636328" y="2015836"/>
            <a:ext cx="4765962" cy="1887794"/>
          </a:xfrm>
          <a:prstGeom prst="bentConnector3">
            <a:avLst>
              <a:gd name="adj1" fmla="val -479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7" name="Elbow Connector 246"/>
          <p:cNvCxnSpPr>
            <a:stCxn id="55" idx="3"/>
            <a:endCxn id="35" idx="6"/>
          </p:cNvCxnSpPr>
          <p:nvPr/>
        </p:nvCxnSpPr>
        <p:spPr>
          <a:xfrm flipH="1">
            <a:off x="6677891" y="2015836"/>
            <a:ext cx="4724399" cy="2937165"/>
          </a:xfrm>
          <a:prstGeom prst="bentConnector3">
            <a:avLst>
              <a:gd name="adj1" fmla="val -483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0" name="Elbow Connector 249"/>
          <p:cNvCxnSpPr>
            <a:stCxn id="34" idx="2"/>
          </p:cNvCxnSpPr>
          <p:nvPr/>
        </p:nvCxnSpPr>
        <p:spPr>
          <a:xfrm rot="10800000">
            <a:off x="2008910" y="1911928"/>
            <a:ext cx="3325091" cy="199170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9" name="Elbow Connector 258"/>
          <p:cNvCxnSpPr>
            <a:stCxn id="54" idx="3"/>
            <a:endCxn id="36" idx="6"/>
          </p:cNvCxnSpPr>
          <p:nvPr/>
        </p:nvCxnSpPr>
        <p:spPr>
          <a:xfrm flipH="1">
            <a:off x="6653757" y="1482437"/>
            <a:ext cx="4596133" cy="4540715"/>
          </a:xfrm>
          <a:prstGeom prst="bentConnector3">
            <a:avLst>
              <a:gd name="adj1" fmla="val -497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4" name="Elbow Connector 263"/>
          <p:cNvCxnSpPr>
            <a:stCxn id="36" idx="2"/>
            <a:endCxn id="1027" idx="1"/>
          </p:cNvCxnSpPr>
          <p:nvPr/>
        </p:nvCxnSpPr>
        <p:spPr>
          <a:xfrm rot="10800000">
            <a:off x="458096" y="1624988"/>
            <a:ext cx="4917469" cy="4398164"/>
          </a:xfrm>
          <a:prstGeom prst="bentConnector3">
            <a:avLst>
              <a:gd name="adj1" fmla="val 10464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8" name="Elbow Connector 277"/>
          <p:cNvCxnSpPr>
            <a:stCxn id="1027" idx="2"/>
            <a:endCxn id="152" idx="3"/>
          </p:cNvCxnSpPr>
          <p:nvPr/>
        </p:nvCxnSpPr>
        <p:spPr>
          <a:xfrm rot="16200000" flipH="1">
            <a:off x="1053175" y="2134232"/>
            <a:ext cx="918542" cy="53017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3" name="Straight Arrow Connector 282"/>
          <p:cNvCxnSpPr>
            <a:stCxn id="55" idx="1"/>
            <a:endCxn id="73" idx="3"/>
          </p:cNvCxnSpPr>
          <p:nvPr/>
        </p:nvCxnSpPr>
        <p:spPr>
          <a:xfrm rot="10800000">
            <a:off x="8478983" y="1944192"/>
            <a:ext cx="1066799" cy="716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0" name="Straight Arrow Connector 289"/>
          <p:cNvCxnSpPr/>
          <p:nvPr/>
        </p:nvCxnSpPr>
        <p:spPr>
          <a:xfrm>
            <a:off x="4544291" y="1482436"/>
            <a:ext cx="845127" cy="13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3" name="Elbow Connector 292"/>
          <p:cNvCxnSpPr>
            <a:stCxn id="33" idx="1"/>
            <a:endCxn id="53" idx="3"/>
          </p:cNvCxnSpPr>
          <p:nvPr/>
        </p:nvCxnSpPr>
        <p:spPr>
          <a:xfrm rot="16200000" flipV="1">
            <a:off x="4481878" y="344062"/>
            <a:ext cx="378736" cy="169477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7" name="Elbow Connector 296"/>
          <p:cNvCxnSpPr>
            <a:endCxn id="1027" idx="0"/>
          </p:cNvCxnSpPr>
          <p:nvPr/>
        </p:nvCxnSpPr>
        <p:spPr>
          <a:xfrm rot="10800000" flipV="1">
            <a:off x="1247358" y="997527"/>
            <a:ext cx="1523553" cy="31239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35" name="TextBox 334"/>
          <p:cNvSpPr txBox="1"/>
          <p:nvPr/>
        </p:nvSpPr>
        <p:spPr>
          <a:xfrm>
            <a:off x="7689273" y="1288473"/>
            <a:ext cx="1316182" cy="369332"/>
          </a:xfrm>
          <a:prstGeom prst="rect">
            <a:avLst/>
          </a:prstGeom>
          <a:noFill/>
        </p:spPr>
        <p:txBody>
          <a:bodyPr wrap="square" rtlCol="0">
            <a:spAutoFit/>
          </a:bodyPr>
          <a:lstStyle/>
          <a:p>
            <a:r>
              <a:rPr lang="en-US" dirty="0" smtClean="0"/>
              <a:t>User data</a:t>
            </a:r>
            <a:endParaRPr lang="en-US" dirty="0"/>
          </a:p>
        </p:txBody>
      </p:sp>
      <p:cxnSp>
        <p:nvCxnSpPr>
          <p:cNvPr id="339" name="Straight Arrow Connector 338"/>
          <p:cNvCxnSpPr>
            <a:stCxn id="54" idx="1"/>
            <a:endCxn id="335" idx="3"/>
          </p:cNvCxnSpPr>
          <p:nvPr/>
        </p:nvCxnSpPr>
        <p:spPr>
          <a:xfrm rot="10800000">
            <a:off x="9005456" y="1473139"/>
            <a:ext cx="623453" cy="92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9" name="Elbow Connector 348"/>
          <p:cNvCxnSpPr>
            <a:stCxn id="35" idx="2"/>
            <a:endCxn id="1027" idx="1"/>
          </p:cNvCxnSpPr>
          <p:nvPr/>
        </p:nvCxnSpPr>
        <p:spPr>
          <a:xfrm rot="10800000">
            <a:off x="458095" y="1624989"/>
            <a:ext cx="4875904" cy="3328013"/>
          </a:xfrm>
          <a:prstGeom prst="bentConnector3">
            <a:avLst>
              <a:gd name="adj1" fmla="val 10468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5" name="Elbow Connector 354"/>
          <p:cNvCxnSpPr>
            <a:endCxn id="1027" idx="3"/>
          </p:cNvCxnSpPr>
          <p:nvPr/>
        </p:nvCxnSpPr>
        <p:spPr>
          <a:xfrm rot="10800000">
            <a:off x="2036620" y="1624988"/>
            <a:ext cx="1870363" cy="14839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9" name="Straight Arrow Connector 358"/>
          <p:cNvCxnSpPr>
            <a:stCxn id="33" idx="2"/>
          </p:cNvCxnSpPr>
          <p:nvPr/>
        </p:nvCxnSpPr>
        <p:spPr>
          <a:xfrm rot="10800000" flipV="1">
            <a:off x="4724400" y="1704109"/>
            <a:ext cx="609600" cy="554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4" name="Elbow Connector 363"/>
          <p:cNvCxnSpPr>
            <a:stCxn id="1027" idx="2"/>
          </p:cNvCxnSpPr>
          <p:nvPr/>
        </p:nvCxnSpPr>
        <p:spPr>
          <a:xfrm rot="16200000" flipH="1">
            <a:off x="2355706" y="831702"/>
            <a:ext cx="387513" cy="260421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8" name="Elbow Connector 367"/>
          <p:cNvCxnSpPr>
            <a:stCxn id="112" idx="3"/>
            <a:endCxn id="33" idx="4"/>
          </p:cNvCxnSpPr>
          <p:nvPr/>
        </p:nvCxnSpPr>
        <p:spPr>
          <a:xfrm flipV="1">
            <a:off x="4892890" y="2161309"/>
            <a:ext cx="1071492" cy="17930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5" name="Elbow Connector 374"/>
          <p:cNvCxnSpPr>
            <a:stCxn id="36" idx="5"/>
            <a:endCxn id="55" idx="2"/>
          </p:cNvCxnSpPr>
          <p:nvPr/>
        </p:nvCxnSpPr>
        <p:spPr>
          <a:xfrm rot="5400000" flipH="1" flipV="1">
            <a:off x="6394385" y="2288912"/>
            <a:ext cx="4151835" cy="4007466"/>
          </a:xfrm>
          <a:prstGeom prst="bentConnector3">
            <a:avLst>
              <a:gd name="adj1" fmla="val -895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784</TotalTime>
  <Words>348</Words>
  <Application>Microsoft Office PowerPoint</Application>
  <PresentationFormat>Custom</PresentationFormat>
  <Paragraphs>82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Error Handling in Compiler Design </dc:title>
  <dc:creator>zns601@gmail.com</dc:creator>
  <cp:lastModifiedBy>Faruqe hasan(tipu)</cp:lastModifiedBy>
  <cp:revision>92</cp:revision>
  <dcterms:created xsi:type="dcterms:W3CDTF">2019-10-13T08:58:56Z</dcterms:created>
  <dcterms:modified xsi:type="dcterms:W3CDTF">2019-11-06T19:03:28Z</dcterms:modified>
</cp:coreProperties>
</file>