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24"/>
  </p:notesMasterIdLst>
  <p:sldIdLst>
    <p:sldId id="265" r:id="rId2"/>
    <p:sldId id="267" r:id="rId3"/>
    <p:sldId id="270" r:id="rId4"/>
    <p:sldId id="257" r:id="rId5"/>
    <p:sldId id="284" r:id="rId6"/>
    <p:sldId id="272" r:id="rId7"/>
    <p:sldId id="277" r:id="rId8"/>
    <p:sldId id="300" r:id="rId9"/>
    <p:sldId id="294" r:id="rId10"/>
    <p:sldId id="279" r:id="rId11"/>
    <p:sldId id="285" r:id="rId12"/>
    <p:sldId id="286" r:id="rId13"/>
    <p:sldId id="287" r:id="rId14"/>
    <p:sldId id="288" r:id="rId15"/>
    <p:sldId id="289" r:id="rId16"/>
    <p:sldId id="290" r:id="rId17"/>
    <p:sldId id="291" r:id="rId18"/>
    <p:sldId id="297" r:id="rId19"/>
    <p:sldId id="293" r:id="rId20"/>
    <p:sldId id="298" r:id="rId21"/>
    <p:sldId id="299"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79" autoAdjust="0"/>
  </p:normalViewPr>
  <p:slideViewPr>
    <p:cSldViewPr snapToGrid="0">
      <p:cViewPr varScale="1">
        <p:scale>
          <a:sx n="82" d="100"/>
          <a:sy n="82" d="100"/>
        </p:scale>
        <p:origin x="23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outerShdw blurRad="50800" dist="50800" dir="5400000" sx="9000" sy="9000" algn="ctr" rotWithShape="0">
            <a:srgbClr val="000000">
              <a:alpha val="43137"/>
            </a:srgbClr>
          </a:outerShdw>
        </a:effectLst>
        <a:sp3d/>
      </c:spPr>
    </c:sideWall>
    <c:backWall>
      <c:thickness val="0"/>
      <c:spPr>
        <a:noFill/>
        <a:ln>
          <a:noFill/>
        </a:ln>
        <a:effectLst>
          <a:outerShdw blurRad="50800" dist="50800" dir="5400000" sx="9000" sy="9000" algn="ctr" rotWithShape="0">
            <a:srgbClr val="000000">
              <a:alpha val="43137"/>
            </a:srgbClr>
          </a:outerShdw>
        </a:effectLst>
        <a:sp3d/>
      </c:spPr>
    </c:backWall>
    <c:plotArea>
      <c:layout/>
      <c:bar3DChart>
        <c:barDir val="col"/>
        <c:grouping val="stacked"/>
        <c:varyColors val="0"/>
        <c:ser>
          <c:idx val="0"/>
          <c:order val="0"/>
          <c:tx>
            <c:strRef>
              <c:f>Sheet1!$B$1</c:f>
              <c:strCache>
                <c:ptCount val="1"/>
                <c:pt idx="0">
                  <c:v>Planning</c:v>
                </c:pt>
              </c:strCache>
            </c:strRef>
          </c:tx>
          <c:spPr>
            <a:solidFill>
              <a:schemeClr val="accent1"/>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Sheet1!$B$2:$B$7</c:f>
              <c:numCache>
                <c:formatCode>General</c:formatCode>
                <c:ptCount val="6"/>
                <c:pt idx="0">
                  <c:v>2.1</c:v>
                </c:pt>
                <c:pt idx="1">
                  <c:v>2.5</c:v>
                </c:pt>
                <c:pt idx="2">
                  <c:v>3.4</c:v>
                </c:pt>
                <c:pt idx="3">
                  <c:v>3.6</c:v>
                </c:pt>
                <c:pt idx="4">
                  <c:v>4.2</c:v>
                </c:pt>
                <c:pt idx="5">
                  <c:v>4.7</c:v>
                </c:pt>
              </c:numCache>
            </c:numRef>
          </c:val>
        </c:ser>
        <c:ser>
          <c:idx val="1"/>
          <c:order val="1"/>
          <c:tx>
            <c:strRef>
              <c:f>Sheet1!$C$1</c:f>
              <c:strCache>
                <c:ptCount val="1"/>
                <c:pt idx="0">
                  <c:v>Analysis</c:v>
                </c:pt>
              </c:strCache>
            </c:strRef>
          </c:tx>
          <c:spPr>
            <a:solidFill>
              <a:schemeClr val="accent2"/>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Sheet1!$C$2:$C$7</c:f>
              <c:numCache>
                <c:formatCode>General</c:formatCode>
                <c:ptCount val="6"/>
                <c:pt idx="0">
                  <c:v>1.4</c:v>
                </c:pt>
                <c:pt idx="1">
                  <c:v>2.2999999999999998</c:v>
                </c:pt>
                <c:pt idx="2">
                  <c:v>2</c:v>
                </c:pt>
                <c:pt idx="3">
                  <c:v>3.2</c:v>
                </c:pt>
                <c:pt idx="4">
                  <c:v>2.8</c:v>
                </c:pt>
                <c:pt idx="5">
                  <c:v>3</c:v>
                </c:pt>
              </c:numCache>
            </c:numRef>
          </c:val>
        </c:ser>
        <c:ser>
          <c:idx val="2"/>
          <c:order val="2"/>
          <c:tx>
            <c:strRef>
              <c:f>Sheet1!$D$1</c:f>
              <c:strCache>
                <c:ptCount val="1"/>
                <c:pt idx="0">
                  <c:v>Design</c:v>
                </c:pt>
              </c:strCache>
            </c:strRef>
          </c:tx>
          <c:spPr>
            <a:solidFill>
              <a:schemeClr val="accent3"/>
            </a:solidFill>
            <a:ln>
              <a:noFill/>
            </a:ln>
            <a:effectLst/>
            <a:sp3d/>
          </c:spPr>
          <c:invertIfNegative val="0"/>
          <c:cat>
            <c:strRef>
              <c:f>Sheet1!$A$2:$A$7</c:f>
              <c:strCache>
                <c:ptCount val="6"/>
                <c:pt idx="0">
                  <c:v>Requirement  Analysis</c:v>
                </c:pt>
                <c:pt idx="1">
                  <c:v>Layout  Design</c:v>
                </c:pt>
                <c:pt idx="2">
                  <c:v>Develop Features</c:v>
                </c:pt>
                <c:pt idx="3">
                  <c:v>Test The System</c:v>
                </c:pt>
                <c:pt idx="4">
                  <c:v>Debug the System</c:v>
                </c:pt>
                <c:pt idx="5">
                  <c:v>Project Finalization</c:v>
                </c:pt>
              </c:strCache>
            </c:strRef>
          </c:cat>
          <c:val>
            <c:numRef>
              <c:f>Sheet1!$D$2:$D$7</c:f>
              <c:numCache>
                <c:formatCode>General</c:formatCode>
                <c:ptCount val="6"/>
                <c:pt idx="0">
                  <c:v>1</c:v>
                </c:pt>
                <c:pt idx="1">
                  <c:v>2</c:v>
                </c:pt>
                <c:pt idx="2">
                  <c:v>3</c:v>
                </c:pt>
                <c:pt idx="3">
                  <c:v>3.5</c:v>
                </c:pt>
                <c:pt idx="4">
                  <c:v>6</c:v>
                </c:pt>
                <c:pt idx="5">
                  <c:v>7</c:v>
                </c:pt>
              </c:numCache>
            </c:numRef>
          </c:val>
        </c:ser>
        <c:dLbls>
          <c:showLegendKey val="0"/>
          <c:showVal val="0"/>
          <c:showCatName val="0"/>
          <c:showSerName val="0"/>
          <c:showPercent val="0"/>
          <c:showBubbleSize val="0"/>
        </c:dLbls>
        <c:gapWidth val="150"/>
        <c:shape val="box"/>
        <c:axId val="-1140741680"/>
        <c:axId val="-1140753104"/>
        <c:axId val="0"/>
      </c:bar3DChart>
      <c:catAx>
        <c:axId val="-1140741680"/>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0753104"/>
        <c:crosses val="autoZero"/>
        <c:auto val="1"/>
        <c:lblAlgn val="ctr"/>
        <c:lblOffset val="100"/>
        <c:noMultiLvlLbl val="0"/>
      </c:catAx>
      <c:valAx>
        <c:axId val="-1140753104"/>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title>
        <c:numFmt formatCode="m\/d\/yyyy"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0741680"/>
        <c:crosses val="autoZero"/>
        <c:crossBetween val="between"/>
      </c:valAx>
      <c:spPr>
        <a:noFill/>
        <a:ln>
          <a:noFill/>
        </a:ln>
        <a:effectLst/>
      </c:spPr>
    </c:plotArea>
    <c:legend>
      <c:legendPos val="r"/>
      <c:layout/>
      <c:overlay val="0"/>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7.JPG"/></Relationships>
</file>

<file path=ppt/drawings/drawing1.xml><?xml version="1.0" encoding="utf-8"?>
<c:userShapes xmlns:c="http://schemas.openxmlformats.org/drawingml/2006/chart">
  <cdr:relSizeAnchor xmlns:cdr="http://schemas.openxmlformats.org/drawingml/2006/chartDrawing">
    <cdr:from>
      <cdr:x>0.00749</cdr:x>
      <cdr:y>0.08647</cdr:y>
    </cdr:from>
    <cdr:to>
      <cdr:x>0.11795</cdr:x>
      <cdr:y>0.91471</cdr:y>
    </cdr:to>
    <cdr:pic>
      <cdr:nvPicPr>
        <cdr:cNvPr id="4" name="Picture 3"/>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77818" y="445002"/>
          <a:ext cx="1147598" cy="4262511"/>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A5D09-882C-4612-8322-A0DF7F7FF8E2}" type="datetimeFigureOut">
              <a:rPr lang="en-US" smtClean="0"/>
              <a:pPr/>
              <a:t>3/2/2020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D4BFF3-6AA2-496D-8FBB-D10DCF6BDC4E}" type="slidenum">
              <a:rPr lang="en-US" smtClean="0"/>
              <a:pPr/>
              <a:t>‹#›</a:t>
            </a:fld>
            <a:endParaRPr lang="en-US"/>
          </a:p>
        </p:txBody>
      </p:sp>
    </p:spTree>
    <p:extLst>
      <p:ext uri="{BB962C8B-B14F-4D97-AF65-F5344CB8AC3E}">
        <p14:creationId xmlns:p14="http://schemas.microsoft.com/office/powerpoint/2010/main" val="196446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D4BFF3-6AA2-496D-8FBB-D10DCF6BDC4E}" type="slidenum">
              <a:rPr lang="en-US" smtClean="0"/>
              <a:pPr/>
              <a:t>7</a:t>
            </a:fld>
            <a:endParaRPr lang="en-US"/>
          </a:p>
        </p:txBody>
      </p:sp>
    </p:spTree>
    <p:extLst>
      <p:ext uri="{BB962C8B-B14F-4D97-AF65-F5344CB8AC3E}">
        <p14:creationId xmlns:p14="http://schemas.microsoft.com/office/powerpoint/2010/main" val="102364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34A69AA-30CC-4666-B38D-1AA247037FE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6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94418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72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4A69AA-30CC-4666-B38D-1AA247037FE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51766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A69AA-30CC-4666-B38D-1AA247037FE7}" type="datetimeFigureOut">
              <a:rPr lang="en-US" smtClean="0"/>
              <a:pPr/>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0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4A69AA-30CC-4666-B38D-1AA247037FE7}"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122636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4A69AA-30CC-4666-B38D-1AA247037FE7}" type="datetimeFigureOut">
              <a:rPr lang="en-US" smtClean="0"/>
              <a:pPr/>
              <a:t>3/2/2020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368479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4A69AA-30CC-4666-B38D-1AA247037FE7}" type="datetimeFigureOut">
              <a:rPr lang="en-US" smtClean="0"/>
              <a:pPr/>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4279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A69AA-30CC-4666-B38D-1AA247037FE7}" type="datetimeFigureOut">
              <a:rPr lang="en-US" smtClean="0"/>
              <a:pPr/>
              <a:t>3/2/2020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9930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spTree>
    <p:extLst>
      <p:ext uri="{BB962C8B-B14F-4D97-AF65-F5344CB8AC3E}">
        <p14:creationId xmlns:p14="http://schemas.microsoft.com/office/powerpoint/2010/main" val="427766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A69AA-30CC-4666-B38D-1AA247037FE7}" type="datetimeFigureOut">
              <a:rPr lang="en-US" smtClean="0"/>
              <a:pPr/>
              <a:t>3/2/2020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07BA7-DF32-46D9-BA9C-08E6C32D862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1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A69AA-30CC-4666-B38D-1AA247037FE7}" type="datetimeFigureOut">
              <a:rPr lang="en-US" smtClean="0"/>
              <a:pPr/>
              <a:t>3/2/2020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D07BA7-DF32-46D9-BA9C-08E6C32D8623}"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79010"/>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686" y="1111348"/>
            <a:ext cx="10621108" cy="70788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4000" dirty="0" smtClean="0">
                <a:solidFill>
                  <a:schemeClr val="accent4"/>
                </a:solidFill>
              </a:rPr>
              <a:t>      WELCOME TO OUR PRESENTATION </a:t>
            </a:r>
            <a:endParaRPr lang="en-US" sz="4000" dirty="0">
              <a:solidFill>
                <a:schemeClr val="accent4"/>
              </a:solidFill>
            </a:endParaRPr>
          </a:p>
        </p:txBody>
      </p:sp>
      <p:pic>
        <p:nvPicPr>
          <p:cNvPr id="3" name="Picture 2" descr="45950559_719293781763520_3474869799366950912_n.jpg"/>
          <p:cNvPicPr>
            <a:picLocks noChangeAspect="1"/>
          </p:cNvPicPr>
          <p:nvPr/>
        </p:nvPicPr>
        <p:blipFill>
          <a:blip r:embed="rId2"/>
          <a:stretch>
            <a:fillRect/>
          </a:stretch>
        </p:blipFill>
        <p:spPr>
          <a:xfrm>
            <a:off x="476811" y="2361234"/>
            <a:ext cx="2100807" cy="21008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descr="42104297_1161407750672895_1041238039784849408_n.jpg"/>
          <p:cNvPicPr>
            <a:picLocks noChangeAspect="1"/>
          </p:cNvPicPr>
          <p:nvPr/>
        </p:nvPicPr>
        <p:blipFill>
          <a:blip r:embed="rId3"/>
          <a:stretch>
            <a:fillRect/>
          </a:stretch>
        </p:blipFill>
        <p:spPr>
          <a:xfrm>
            <a:off x="5878875" y="2234933"/>
            <a:ext cx="2350726" cy="22271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362226" y="4800690"/>
            <a:ext cx="241611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MD.FARUQE HASAN</a:t>
            </a:r>
          </a:p>
          <a:p>
            <a:r>
              <a:rPr lang="en-US" dirty="0" smtClean="0">
                <a:latin typeface="Arial" pitchFamily="34" charset="0"/>
                <a:cs typeface="Arial" pitchFamily="34" charset="0"/>
              </a:rPr>
              <a:t>      163432560</a:t>
            </a:r>
            <a:endParaRPr lang="en-US" dirty="0">
              <a:latin typeface="Arial" pitchFamily="34" charset="0"/>
              <a:cs typeface="Arial" pitchFamily="34" charset="0"/>
            </a:endParaRPr>
          </a:p>
        </p:txBody>
      </p:sp>
      <p:sp>
        <p:nvSpPr>
          <p:cNvPr id="6" name="TextBox 5"/>
          <p:cNvSpPr txBox="1"/>
          <p:nvPr/>
        </p:nvSpPr>
        <p:spPr>
          <a:xfrm>
            <a:off x="6068519" y="4857838"/>
            <a:ext cx="1971437"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SAJEDUL ISLAM</a:t>
            </a:r>
          </a:p>
          <a:p>
            <a:r>
              <a:rPr lang="en-US" dirty="0" smtClean="0">
                <a:latin typeface="Arial" pitchFamily="34" charset="0"/>
                <a:cs typeface="Arial" pitchFamily="34" charset="0"/>
              </a:rPr>
              <a:t>     163432559</a:t>
            </a:r>
            <a:endParaRPr lang="en-US" dirty="0">
              <a:latin typeface="Arial" pitchFamily="34" charset="0"/>
              <a:cs typeface="Arial" pitchFamily="34" charset="0"/>
            </a:endParaRPr>
          </a:p>
        </p:txBody>
      </p:sp>
      <p:pic>
        <p:nvPicPr>
          <p:cNvPr id="7" name="Picture 6" descr="36335537_639287926421450_954893151137431552_n.jpg"/>
          <p:cNvPicPr>
            <a:picLocks noChangeAspect="1"/>
          </p:cNvPicPr>
          <p:nvPr/>
        </p:nvPicPr>
        <p:blipFill>
          <a:blip r:embed="rId4"/>
          <a:stretch>
            <a:fillRect/>
          </a:stretch>
        </p:blipFill>
        <p:spPr>
          <a:xfrm>
            <a:off x="2981641" y="2308879"/>
            <a:ext cx="2534902" cy="23209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3390491" y="4857838"/>
            <a:ext cx="199993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latin typeface="Arial" pitchFamily="34" charset="0"/>
                <a:cs typeface="Arial" pitchFamily="34" charset="0"/>
              </a:rPr>
              <a:t>ZULKAR-NINE</a:t>
            </a:r>
          </a:p>
          <a:p>
            <a:r>
              <a:rPr lang="en-US" dirty="0" smtClean="0">
                <a:latin typeface="Arial" pitchFamily="34" charset="0"/>
                <a:cs typeface="Arial" pitchFamily="34" charset="0"/>
              </a:rPr>
              <a:t>   163432601</a:t>
            </a:r>
            <a:endParaRPr lang="en-US" dirty="0">
              <a:latin typeface="Arial" pitchFamily="34" charset="0"/>
              <a:cs typeface="Arial"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9358" y="2196408"/>
            <a:ext cx="2326906" cy="23436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114590" y="4853183"/>
            <a:ext cx="1881669"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latin typeface="Arial" pitchFamily="34" charset="0"/>
                <a:cs typeface="Arial" pitchFamily="34" charset="0"/>
              </a:rPr>
              <a:t>ABUL HOSSAIN</a:t>
            </a:r>
          </a:p>
          <a:p>
            <a:r>
              <a:rPr lang="en-US" dirty="0" smtClean="0">
                <a:latin typeface="Arial" pitchFamily="34" charset="0"/>
                <a:cs typeface="Arial" pitchFamily="34" charset="0"/>
              </a:rPr>
              <a:t>     163432558</a:t>
            </a:r>
            <a:endParaRPr lang="en-US" dirty="0">
              <a:latin typeface="Arial" pitchFamily="34" charset="0"/>
              <a:cs typeface="Arial" pitchFamily="34" charset="0"/>
            </a:endParaRPr>
          </a:p>
        </p:txBody>
      </p:sp>
    </p:spTree>
  </p:cSld>
  <p:clrMapOvr>
    <a:masterClrMapping/>
  </p:clrMapOvr>
  <p:transition spd="slow">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222055" y="0"/>
            <a:ext cx="8145195" cy="48490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DATA FLOW DIAGRAM</a:t>
            </a:r>
            <a:endParaRPr lang="en-US" sz="3600" dirty="0"/>
          </a:p>
        </p:txBody>
      </p:sp>
      <p:sp>
        <p:nvSpPr>
          <p:cNvPr id="1027" name="AutoShape 3"/>
          <p:cNvSpPr>
            <a:spLocks noChangeArrowheads="1"/>
          </p:cNvSpPr>
          <p:nvPr/>
        </p:nvSpPr>
        <p:spPr bwMode="auto">
          <a:xfrm>
            <a:off x="458095" y="1309925"/>
            <a:ext cx="1578524" cy="630126"/>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smtClean="0">
                <a:latin typeface="Calibri" pitchFamily="34" charset="0"/>
                <a:cs typeface="Arial" pitchFamily="34" charset="0"/>
              </a:rPr>
              <a:t>Admin</a:t>
            </a:r>
            <a:endParaRPr kumimoji="0" lang="en-US" sz="1800" b="0" i="0" u="none" strike="noStrike" cap="none" normalizeH="0" baseline="0" dirty="0" smtClean="0">
              <a:ln>
                <a:noFill/>
              </a:ln>
              <a:effectLst/>
              <a:latin typeface="Arial" pitchFamily="34" charset="0"/>
              <a:cs typeface="Arial" pitchFamily="34" charset="0"/>
            </a:endParaRPr>
          </a:p>
        </p:txBody>
      </p:sp>
      <p:sp>
        <p:nvSpPr>
          <p:cNvPr id="33" name="Oval 32"/>
          <p:cNvSpPr/>
          <p:nvPr/>
        </p:nvSpPr>
        <p:spPr>
          <a:xfrm>
            <a:off x="5334000" y="1246909"/>
            <a:ext cx="126076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34" name="Oval 33"/>
          <p:cNvSpPr/>
          <p:nvPr/>
        </p:nvSpPr>
        <p:spPr>
          <a:xfrm>
            <a:off x="5334000" y="3373805"/>
            <a:ext cx="1302328" cy="1059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crop</a:t>
            </a:r>
            <a:endParaRPr lang="en-US" dirty="0"/>
          </a:p>
        </p:txBody>
      </p:sp>
      <p:sp>
        <p:nvSpPr>
          <p:cNvPr id="35" name="Oval 34"/>
          <p:cNvSpPr/>
          <p:nvPr/>
        </p:nvSpPr>
        <p:spPr>
          <a:xfrm>
            <a:off x="5333999" y="4488873"/>
            <a:ext cx="1343892" cy="928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&amp;delete crop</a:t>
            </a:r>
            <a:endParaRPr lang="en-US" dirty="0"/>
          </a:p>
        </p:txBody>
      </p:sp>
      <p:sp>
        <p:nvSpPr>
          <p:cNvPr id="36" name="Oval 35"/>
          <p:cNvSpPr/>
          <p:nvPr/>
        </p:nvSpPr>
        <p:spPr>
          <a:xfrm>
            <a:off x="5375564" y="5534668"/>
            <a:ext cx="1278193" cy="976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Biding</a:t>
            </a:r>
            <a:endParaRPr lang="en-US" dirty="0"/>
          </a:p>
        </p:txBody>
      </p:sp>
      <p:sp>
        <p:nvSpPr>
          <p:cNvPr id="37" name="Oval 36"/>
          <p:cNvSpPr/>
          <p:nvPr/>
        </p:nvSpPr>
        <p:spPr>
          <a:xfrm>
            <a:off x="5320145" y="2369127"/>
            <a:ext cx="1288474" cy="94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47" name="TextBox 46"/>
          <p:cNvSpPr txBox="1"/>
          <p:nvPr/>
        </p:nvSpPr>
        <p:spPr>
          <a:xfrm>
            <a:off x="3740727" y="1565563"/>
            <a:ext cx="1149928" cy="369332"/>
          </a:xfrm>
          <a:prstGeom prst="rect">
            <a:avLst/>
          </a:prstGeom>
          <a:noFill/>
        </p:spPr>
        <p:txBody>
          <a:bodyPr wrap="square" rtlCol="0">
            <a:spAutoFit/>
          </a:bodyPr>
          <a:lstStyle/>
          <a:p>
            <a:r>
              <a:rPr lang="en-US" dirty="0" smtClean="0"/>
              <a:t>User info</a:t>
            </a:r>
            <a:endParaRPr lang="en-US" dirty="0"/>
          </a:p>
        </p:txBody>
      </p:sp>
      <p:sp>
        <p:nvSpPr>
          <p:cNvPr id="53" name="TextBox 52"/>
          <p:cNvSpPr txBox="1"/>
          <p:nvPr/>
        </p:nvSpPr>
        <p:spPr>
          <a:xfrm>
            <a:off x="2826328" y="817418"/>
            <a:ext cx="997528" cy="369332"/>
          </a:xfrm>
          <a:prstGeom prst="rect">
            <a:avLst/>
          </a:prstGeom>
          <a:noFill/>
        </p:spPr>
        <p:txBody>
          <a:bodyPr wrap="square" rtlCol="0">
            <a:spAutoFit/>
          </a:bodyPr>
          <a:lstStyle/>
          <a:p>
            <a:r>
              <a:rPr lang="en-US" dirty="0" smtClean="0"/>
              <a:t>F_ info</a:t>
            </a:r>
            <a:endParaRPr lang="en-US" dirty="0"/>
          </a:p>
        </p:txBody>
      </p:sp>
      <p:sp>
        <p:nvSpPr>
          <p:cNvPr id="54" name="Rounded Rectangle 53"/>
          <p:cNvSpPr/>
          <p:nvPr/>
        </p:nvSpPr>
        <p:spPr>
          <a:xfrm>
            <a:off x="9628908" y="1316182"/>
            <a:ext cx="1620982" cy="332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55" name="Rounded Rectangle 54"/>
          <p:cNvSpPr/>
          <p:nvPr/>
        </p:nvSpPr>
        <p:spPr>
          <a:xfrm>
            <a:off x="9545781" y="1814945"/>
            <a:ext cx="1856509" cy="401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Farmer</a:t>
            </a:r>
            <a:endParaRPr lang="en-US" dirty="0"/>
          </a:p>
        </p:txBody>
      </p:sp>
      <p:cxnSp>
        <p:nvCxnSpPr>
          <p:cNvPr id="57" name="Straight Arrow Connector 56"/>
          <p:cNvCxnSpPr>
            <a:stCxn id="335" idx="1"/>
          </p:cNvCxnSpPr>
          <p:nvPr/>
        </p:nvCxnSpPr>
        <p:spPr>
          <a:xfrm rot="10800000" flipV="1">
            <a:off x="6580913" y="1473139"/>
            <a:ext cx="1108360" cy="9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3" idx="1"/>
          </p:cNvCxnSpPr>
          <p:nvPr/>
        </p:nvCxnSpPr>
        <p:spPr>
          <a:xfrm rot="10800000">
            <a:off x="6525492" y="1898074"/>
            <a:ext cx="1080655" cy="46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606146" y="1759526"/>
            <a:ext cx="872836" cy="369332"/>
          </a:xfrm>
          <a:prstGeom prst="rect">
            <a:avLst/>
          </a:prstGeom>
          <a:noFill/>
        </p:spPr>
        <p:txBody>
          <a:bodyPr wrap="square" rtlCol="0">
            <a:spAutoFit/>
          </a:bodyPr>
          <a:lstStyle/>
          <a:p>
            <a:r>
              <a:rPr lang="en-US" dirty="0" smtClean="0"/>
              <a:t>F_data</a:t>
            </a:r>
            <a:endParaRPr lang="en-US" dirty="0"/>
          </a:p>
        </p:txBody>
      </p:sp>
      <p:sp>
        <p:nvSpPr>
          <p:cNvPr id="111" name="TextBox 110"/>
          <p:cNvSpPr txBox="1"/>
          <p:nvPr/>
        </p:nvSpPr>
        <p:spPr>
          <a:xfrm>
            <a:off x="3629890" y="1274618"/>
            <a:ext cx="1191491" cy="369332"/>
          </a:xfrm>
          <a:prstGeom prst="rect">
            <a:avLst/>
          </a:prstGeom>
          <a:noFill/>
        </p:spPr>
        <p:txBody>
          <a:bodyPr wrap="square" rtlCol="0">
            <a:spAutoFit/>
          </a:bodyPr>
          <a:lstStyle/>
          <a:p>
            <a:r>
              <a:rPr lang="en-US" dirty="0" smtClean="0"/>
              <a:t>F - Data</a:t>
            </a:r>
            <a:endParaRPr lang="en-US" dirty="0"/>
          </a:p>
        </p:txBody>
      </p:sp>
      <p:sp>
        <p:nvSpPr>
          <p:cNvPr id="112" name="TextBox 111"/>
          <p:cNvSpPr txBox="1"/>
          <p:nvPr/>
        </p:nvSpPr>
        <p:spPr>
          <a:xfrm>
            <a:off x="3701400" y="2155948"/>
            <a:ext cx="1191490" cy="369332"/>
          </a:xfrm>
          <a:prstGeom prst="rect">
            <a:avLst/>
          </a:prstGeom>
          <a:noFill/>
        </p:spPr>
        <p:txBody>
          <a:bodyPr wrap="square" rtlCol="0">
            <a:spAutoFit/>
          </a:bodyPr>
          <a:lstStyle/>
          <a:p>
            <a:r>
              <a:rPr lang="en-US" dirty="0" smtClean="0"/>
              <a:t>User data</a:t>
            </a:r>
            <a:endParaRPr lang="en-US" dirty="0"/>
          </a:p>
        </p:txBody>
      </p:sp>
      <p:cxnSp>
        <p:nvCxnSpPr>
          <p:cNvPr id="121" name="Straight Arrow Connector 120"/>
          <p:cNvCxnSpPr/>
          <p:nvPr/>
        </p:nvCxnSpPr>
        <p:spPr>
          <a:xfrm flipV="1">
            <a:off x="1884216" y="1448865"/>
            <a:ext cx="1745673"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stCxn id="54" idx="3"/>
            <a:endCxn id="142" idx="3"/>
          </p:cNvCxnSpPr>
          <p:nvPr/>
        </p:nvCxnSpPr>
        <p:spPr>
          <a:xfrm flipH="1">
            <a:off x="9587164" y="1482437"/>
            <a:ext cx="1662726" cy="1348446"/>
          </a:xfrm>
          <a:prstGeom prst="bentConnector3">
            <a:avLst>
              <a:gd name="adj1" fmla="val -137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5" idx="3"/>
            <a:endCxn id="147" idx="3"/>
          </p:cNvCxnSpPr>
          <p:nvPr/>
        </p:nvCxnSpPr>
        <p:spPr>
          <a:xfrm flipH="1">
            <a:off x="9448800" y="2015836"/>
            <a:ext cx="1953490" cy="1189121"/>
          </a:xfrm>
          <a:prstGeom prst="bentConnector3">
            <a:avLst>
              <a:gd name="adj1" fmla="val -11702"/>
            </a:avLst>
          </a:prstGeom>
          <a:ln>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465126" y="2646217"/>
            <a:ext cx="1122038" cy="369332"/>
          </a:xfrm>
          <a:prstGeom prst="rect">
            <a:avLst/>
          </a:prstGeom>
          <a:noFill/>
        </p:spPr>
        <p:txBody>
          <a:bodyPr wrap="none" rtlCol="0">
            <a:spAutoFit/>
          </a:bodyPr>
          <a:lstStyle/>
          <a:p>
            <a:r>
              <a:rPr lang="en-US" dirty="0" smtClean="0"/>
              <a:t>User data</a:t>
            </a:r>
            <a:endParaRPr lang="en-US" dirty="0"/>
          </a:p>
        </p:txBody>
      </p:sp>
      <p:cxnSp>
        <p:nvCxnSpPr>
          <p:cNvPr id="144" name="Straight Arrow Connector 143"/>
          <p:cNvCxnSpPr>
            <a:stCxn id="142" idx="1"/>
          </p:cNvCxnSpPr>
          <p:nvPr/>
        </p:nvCxnSpPr>
        <p:spPr>
          <a:xfrm rot="10800000">
            <a:off x="6677892" y="2798619"/>
            <a:ext cx="1787235" cy="32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8520545" y="3020291"/>
            <a:ext cx="928255" cy="369332"/>
          </a:xfrm>
          <a:prstGeom prst="rect">
            <a:avLst/>
          </a:prstGeom>
          <a:noFill/>
        </p:spPr>
        <p:txBody>
          <a:bodyPr wrap="square" rtlCol="0">
            <a:spAutoFit/>
          </a:bodyPr>
          <a:lstStyle/>
          <a:p>
            <a:r>
              <a:rPr lang="en-US" dirty="0" smtClean="0"/>
              <a:t>F-Data</a:t>
            </a:r>
            <a:endParaRPr lang="en-US" dirty="0"/>
          </a:p>
        </p:txBody>
      </p:sp>
      <p:cxnSp>
        <p:nvCxnSpPr>
          <p:cNvPr id="149" name="Straight Arrow Connector 148"/>
          <p:cNvCxnSpPr>
            <a:stCxn id="147" idx="1"/>
            <a:endCxn id="37" idx="5"/>
          </p:cNvCxnSpPr>
          <p:nvPr/>
        </p:nvCxnSpPr>
        <p:spPr>
          <a:xfrm rot="10800000">
            <a:off x="6419927" y="3173267"/>
            <a:ext cx="2100619" cy="31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flipH="1">
            <a:off x="1777536" y="2673927"/>
            <a:ext cx="1395154" cy="369332"/>
          </a:xfrm>
          <a:prstGeom prst="rect">
            <a:avLst/>
          </a:prstGeom>
          <a:noFill/>
        </p:spPr>
        <p:txBody>
          <a:bodyPr wrap="square" rtlCol="0">
            <a:spAutoFit/>
          </a:bodyPr>
          <a:lstStyle/>
          <a:p>
            <a:r>
              <a:rPr lang="en-US" dirty="0" smtClean="0"/>
              <a:t>Data Login</a:t>
            </a:r>
            <a:endParaRPr lang="en-US" dirty="0"/>
          </a:p>
        </p:txBody>
      </p:sp>
      <p:cxnSp>
        <p:nvCxnSpPr>
          <p:cNvPr id="154" name="Straight Arrow Connector 153"/>
          <p:cNvCxnSpPr>
            <a:stCxn id="152" idx="1"/>
            <a:endCxn id="37" idx="2"/>
          </p:cNvCxnSpPr>
          <p:nvPr/>
        </p:nvCxnSpPr>
        <p:spPr>
          <a:xfrm flipV="1">
            <a:off x="3172690" y="2840182"/>
            <a:ext cx="2147455" cy="184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Elbow Connector 236"/>
          <p:cNvCxnSpPr>
            <a:stCxn id="55" idx="3"/>
            <a:endCxn id="34" idx="6"/>
          </p:cNvCxnSpPr>
          <p:nvPr/>
        </p:nvCxnSpPr>
        <p:spPr>
          <a:xfrm flipH="1">
            <a:off x="6636328" y="2015836"/>
            <a:ext cx="4765962" cy="1887794"/>
          </a:xfrm>
          <a:prstGeom prst="bentConnector3">
            <a:avLst>
              <a:gd name="adj1" fmla="val -47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7" name="Elbow Connector 246"/>
          <p:cNvCxnSpPr>
            <a:stCxn id="55" idx="3"/>
            <a:endCxn id="35" idx="6"/>
          </p:cNvCxnSpPr>
          <p:nvPr/>
        </p:nvCxnSpPr>
        <p:spPr>
          <a:xfrm flipH="1">
            <a:off x="6677891" y="2015836"/>
            <a:ext cx="4724399" cy="2937165"/>
          </a:xfrm>
          <a:prstGeom prst="bentConnector3">
            <a:avLst>
              <a:gd name="adj1" fmla="val -48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34" idx="2"/>
          </p:cNvCxnSpPr>
          <p:nvPr/>
        </p:nvCxnSpPr>
        <p:spPr>
          <a:xfrm rot="10800000">
            <a:off x="2008910" y="1911928"/>
            <a:ext cx="3325091" cy="19917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Elbow Connector 258"/>
          <p:cNvCxnSpPr>
            <a:stCxn id="54" idx="3"/>
            <a:endCxn id="36" idx="6"/>
          </p:cNvCxnSpPr>
          <p:nvPr/>
        </p:nvCxnSpPr>
        <p:spPr>
          <a:xfrm flipH="1">
            <a:off x="6653757" y="1482437"/>
            <a:ext cx="4596133" cy="4540715"/>
          </a:xfrm>
          <a:prstGeom prst="bentConnector3">
            <a:avLst>
              <a:gd name="adj1" fmla="val -49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Elbow Connector 263"/>
          <p:cNvCxnSpPr>
            <a:stCxn id="36" idx="2"/>
            <a:endCxn id="1027" idx="1"/>
          </p:cNvCxnSpPr>
          <p:nvPr/>
        </p:nvCxnSpPr>
        <p:spPr>
          <a:xfrm rot="10800000">
            <a:off x="458096" y="1624988"/>
            <a:ext cx="4917469" cy="4398164"/>
          </a:xfrm>
          <a:prstGeom prst="bentConnector3">
            <a:avLst>
              <a:gd name="adj1" fmla="val 1046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a:stCxn id="1027" idx="2"/>
            <a:endCxn id="152" idx="3"/>
          </p:cNvCxnSpPr>
          <p:nvPr/>
        </p:nvCxnSpPr>
        <p:spPr>
          <a:xfrm rot="16200000" flipH="1">
            <a:off x="1053175" y="2134232"/>
            <a:ext cx="918542" cy="530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55" idx="1"/>
            <a:endCxn id="73" idx="3"/>
          </p:cNvCxnSpPr>
          <p:nvPr/>
        </p:nvCxnSpPr>
        <p:spPr>
          <a:xfrm rot="10800000">
            <a:off x="8478983" y="1944192"/>
            <a:ext cx="1066799" cy="71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a:off x="4544291" y="1482436"/>
            <a:ext cx="845127"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Elbow Connector 292"/>
          <p:cNvCxnSpPr>
            <a:stCxn id="33" idx="1"/>
            <a:endCxn id="53" idx="3"/>
          </p:cNvCxnSpPr>
          <p:nvPr/>
        </p:nvCxnSpPr>
        <p:spPr>
          <a:xfrm rot="16200000" flipV="1">
            <a:off x="4481878" y="344062"/>
            <a:ext cx="378736" cy="16947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7" name="Elbow Connector 296"/>
          <p:cNvCxnSpPr>
            <a:endCxn id="1027" idx="0"/>
          </p:cNvCxnSpPr>
          <p:nvPr/>
        </p:nvCxnSpPr>
        <p:spPr>
          <a:xfrm rot="10800000" flipV="1">
            <a:off x="1247358" y="997527"/>
            <a:ext cx="1523553" cy="3123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5" name="TextBox 334"/>
          <p:cNvSpPr txBox="1"/>
          <p:nvPr/>
        </p:nvSpPr>
        <p:spPr>
          <a:xfrm>
            <a:off x="7689273" y="1288473"/>
            <a:ext cx="1316182" cy="369332"/>
          </a:xfrm>
          <a:prstGeom prst="rect">
            <a:avLst/>
          </a:prstGeom>
          <a:noFill/>
        </p:spPr>
        <p:txBody>
          <a:bodyPr wrap="square" rtlCol="0">
            <a:spAutoFit/>
          </a:bodyPr>
          <a:lstStyle/>
          <a:p>
            <a:r>
              <a:rPr lang="en-US" dirty="0" smtClean="0"/>
              <a:t>User data</a:t>
            </a:r>
            <a:endParaRPr lang="en-US" dirty="0"/>
          </a:p>
        </p:txBody>
      </p:sp>
      <p:cxnSp>
        <p:nvCxnSpPr>
          <p:cNvPr id="339" name="Straight Arrow Connector 338"/>
          <p:cNvCxnSpPr/>
          <p:nvPr/>
        </p:nvCxnSpPr>
        <p:spPr>
          <a:xfrm rot="10800000">
            <a:off x="8762103" y="1473138"/>
            <a:ext cx="623453" cy="9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9" name="Elbow Connector 348"/>
          <p:cNvCxnSpPr>
            <a:stCxn id="35" idx="2"/>
            <a:endCxn id="1027" idx="1"/>
          </p:cNvCxnSpPr>
          <p:nvPr/>
        </p:nvCxnSpPr>
        <p:spPr>
          <a:xfrm rot="10800000">
            <a:off x="458095" y="1624989"/>
            <a:ext cx="4875904" cy="3328013"/>
          </a:xfrm>
          <a:prstGeom prst="bentConnector3">
            <a:avLst>
              <a:gd name="adj1" fmla="val 104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5" name="Elbow Connector 354"/>
          <p:cNvCxnSpPr>
            <a:endCxn id="1027" idx="3"/>
          </p:cNvCxnSpPr>
          <p:nvPr/>
        </p:nvCxnSpPr>
        <p:spPr>
          <a:xfrm rot="10800000">
            <a:off x="2036620" y="1624988"/>
            <a:ext cx="1870363" cy="14839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flipH="1" flipV="1">
            <a:off x="4703709" y="1794241"/>
            <a:ext cx="671672" cy="34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4" name="Elbow Connector 363"/>
          <p:cNvCxnSpPr>
            <a:stCxn id="1027" idx="2"/>
          </p:cNvCxnSpPr>
          <p:nvPr/>
        </p:nvCxnSpPr>
        <p:spPr>
          <a:xfrm rot="16200000" flipH="1">
            <a:off x="2355706" y="831702"/>
            <a:ext cx="387513" cy="26042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8" name="Elbow Connector 367"/>
          <p:cNvCxnSpPr>
            <a:stCxn id="112" idx="3"/>
            <a:endCxn id="33" idx="4"/>
          </p:cNvCxnSpPr>
          <p:nvPr/>
        </p:nvCxnSpPr>
        <p:spPr>
          <a:xfrm flipV="1">
            <a:off x="4892890" y="2161309"/>
            <a:ext cx="1071492" cy="1793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5" name="Elbow Connector 374"/>
          <p:cNvCxnSpPr>
            <a:stCxn id="36" idx="5"/>
            <a:endCxn id="55" idx="2"/>
          </p:cNvCxnSpPr>
          <p:nvPr/>
        </p:nvCxnSpPr>
        <p:spPr>
          <a:xfrm rot="5400000" flipH="1" flipV="1">
            <a:off x="6394385" y="2288912"/>
            <a:ext cx="4151835" cy="4007466"/>
          </a:xfrm>
          <a:prstGeom prst="bentConnector3">
            <a:avLst>
              <a:gd name="adj1" fmla="val -895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0444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0"/>
            <a:ext cx="7789170" cy="5555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585"/>
            <a:ext cx="12192000" cy="6302415"/>
          </a:xfrm>
          <a:prstGeom prst="rect">
            <a:avLst/>
          </a:prstGeom>
        </p:spPr>
      </p:pic>
    </p:spTree>
    <p:extLst>
      <p:ext uri="{BB962C8B-B14F-4D97-AF65-F5344CB8AC3E}">
        <p14:creationId xmlns:p14="http://schemas.microsoft.com/office/powerpoint/2010/main" val="3248718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769"/>
            <a:ext cx="12192000" cy="6252231"/>
          </a:xfrm>
          <a:prstGeom prst="rect">
            <a:avLst/>
          </a:prstGeom>
        </p:spPr>
      </p:pic>
    </p:spTree>
    <p:extLst>
      <p:ext uri="{BB962C8B-B14F-4D97-AF65-F5344CB8AC3E}">
        <p14:creationId xmlns:p14="http://schemas.microsoft.com/office/powerpoint/2010/main" val="2972125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Admin panel</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1"/>
            <a:ext cx="12192000" cy="6126479"/>
          </a:xfrm>
          <a:prstGeom prst="rect">
            <a:avLst/>
          </a:prstGeom>
        </p:spPr>
      </p:pic>
    </p:spTree>
    <p:extLst>
      <p:ext uri="{BB962C8B-B14F-4D97-AF65-F5344CB8AC3E}">
        <p14:creationId xmlns:p14="http://schemas.microsoft.com/office/powerpoint/2010/main" val="3311251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7441929" cy="53243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register</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608"/>
            <a:ext cx="12191999" cy="6373792"/>
          </a:xfrm>
          <a:prstGeom prst="rect">
            <a:avLst/>
          </a:prstGeom>
        </p:spPr>
      </p:pic>
    </p:spTree>
    <p:extLst>
      <p:ext uri="{BB962C8B-B14F-4D97-AF65-F5344CB8AC3E}">
        <p14:creationId xmlns:p14="http://schemas.microsoft.com/office/powerpoint/2010/main" val="916095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2" y="1"/>
            <a:ext cx="6886344" cy="6134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Customer/Farmer  login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459"/>
            <a:ext cx="12109938" cy="6396941"/>
          </a:xfrm>
          <a:prstGeom prst="rect">
            <a:avLst/>
          </a:prstGeom>
        </p:spPr>
      </p:pic>
    </p:spTree>
    <p:extLst>
      <p:ext uri="{BB962C8B-B14F-4D97-AF65-F5344CB8AC3E}">
        <p14:creationId xmlns:p14="http://schemas.microsoft.com/office/powerpoint/2010/main" val="2816455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875691" y="0"/>
            <a:ext cx="8145195" cy="62132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Farmer  Import Crop</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323"/>
            <a:ext cx="12192000" cy="6389077"/>
          </a:xfrm>
          <a:prstGeom prst="rect">
            <a:avLst/>
          </a:prstGeom>
        </p:spPr>
      </p:pic>
    </p:spTree>
    <p:extLst>
      <p:ext uri="{BB962C8B-B14F-4D97-AF65-F5344CB8AC3E}">
        <p14:creationId xmlns:p14="http://schemas.microsoft.com/office/powerpoint/2010/main" val="160371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652953" y="1"/>
            <a:ext cx="7456324" cy="4745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Crop Collection</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121"/>
            <a:ext cx="12191999" cy="6431279"/>
          </a:xfrm>
          <a:prstGeom prst="rect">
            <a:avLst/>
          </a:prstGeom>
        </p:spPr>
      </p:pic>
    </p:spTree>
    <p:extLst>
      <p:ext uri="{BB962C8B-B14F-4D97-AF65-F5344CB8AC3E}">
        <p14:creationId xmlns:p14="http://schemas.microsoft.com/office/powerpoint/2010/main" val="1666301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581098" cy="30583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Bidding</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738"/>
            <a:ext cx="12192000" cy="6492239"/>
          </a:xfrm>
          <a:prstGeom prst="rect">
            <a:avLst/>
          </a:prstGeom>
        </p:spPr>
      </p:pic>
    </p:spTree>
    <p:extLst>
      <p:ext uri="{BB962C8B-B14F-4D97-AF65-F5344CB8AC3E}">
        <p14:creationId xmlns:p14="http://schemas.microsoft.com/office/powerpoint/2010/main" val="2954031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1521"/>
            <a:ext cx="12109938" cy="62788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US" sz="3200" dirty="0"/>
          </a:p>
        </p:txBody>
      </p:sp>
      <p:sp>
        <p:nvSpPr>
          <p:cNvPr id="3" name="Oval 2"/>
          <p:cNvSpPr/>
          <p:nvPr/>
        </p:nvSpPr>
        <p:spPr>
          <a:xfrm>
            <a:off x="1301261" y="-21101"/>
            <a:ext cx="6668086" cy="38686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Notification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1"/>
            <a:ext cx="12192000" cy="6764244"/>
          </a:xfrm>
          <a:prstGeom prst="rect">
            <a:avLst/>
          </a:prstGeom>
        </p:spPr>
      </p:pic>
    </p:spTree>
    <p:extLst>
      <p:ext uri="{BB962C8B-B14F-4D97-AF65-F5344CB8AC3E}">
        <p14:creationId xmlns:p14="http://schemas.microsoft.com/office/powerpoint/2010/main" val="1083465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rot="20889080">
            <a:off x="1282831" y="2973844"/>
            <a:ext cx="9706707" cy="22773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600" dirty="0" smtClean="0">
                <a:solidFill>
                  <a:schemeClr val="tx1"/>
                </a:solidFill>
              </a:rPr>
              <a:t>E-AGRECULTUR</a:t>
            </a:r>
            <a:r>
              <a:rPr lang="en-US" dirty="0" smtClean="0">
                <a:solidFill>
                  <a:schemeClr val="tx1"/>
                </a:solidFill>
              </a:rPr>
              <a:t> </a:t>
            </a:r>
            <a:endParaRPr lang="en-US" dirty="0">
              <a:solidFill>
                <a:schemeClr val="tx1"/>
              </a:solidFill>
            </a:endParaRPr>
          </a:p>
        </p:txBody>
      </p:sp>
      <p:sp>
        <p:nvSpPr>
          <p:cNvPr id="5" name="TextBox 4"/>
          <p:cNvSpPr txBox="1"/>
          <p:nvPr/>
        </p:nvSpPr>
        <p:spPr>
          <a:xfrm>
            <a:off x="562708" y="1406769"/>
            <a:ext cx="3162212" cy="58477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3200" dirty="0" smtClean="0"/>
              <a:t>PROJECT NAME</a:t>
            </a:r>
            <a:endParaRPr lang="en-US" sz="3200" dirty="0"/>
          </a:p>
        </p:txBody>
      </p:sp>
      <p:sp>
        <p:nvSpPr>
          <p:cNvPr id="6" name="Down Arrow 5"/>
          <p:cNvSpPr/>
          <p:nvPr/>
        </p:nvSpPr>
        <p:spPr>
          <a:xfrm rot="19850780">
            <a:off x="4009292" y="2039815"/>
            <a:ext cx="1026942" cy="1181687"/>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860122"/>
            <a:ext cx="4754880" cy="822960"/>
          </a:xfrm>
        </p:spPr>
        <p:txBody>
          <a:bodyPr/>
          <a:lstStyle/>
          <a:p>
            <a:r>
              <a:rPr lang="en-US" dirty="0" smtClean="0">
                <a:solidFill>
                  <a:schemeClr val="tx1"/>
                </a:solidFill>
              </a:rPr>
              <a:t>Advantages</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smtClean="0"/>
              <a:t>Save </a:t>
            </a:r>
            <a:r>
              <a:rPr lang="en-US" sz="2400" dirty="0"/>
              <a:t>Effort and Time</a:t>
            </a:r>
          </a:p>
          <a:p>
            <a:pPr lvl="0">
              <a:buFont typeface="Wingdings" panose="05000000000000000000" pitchFamily="2" charset="2"/>
              <a:buChar char="Ø"/>
            </a:pPr>
            <a:r>
              <a:rPr lang="en-US" sz="2400" dirty="0"/>
              <a:t>Easily farmer can sell crops</a:t>
            </a:r>
          </a:p>
          <a:p>
            <a:pPr lvl="0">
              <a:buFont typeface="Wingdings" panose="05000000000000000000" pitchFamily="2" charset="2"/>
              <a:buChar char="Ø"/>
            </a:pPr>
            <a:r>
              <a:rPr lang="en-US" sz="2400" dirty="0"/>
              <a:t>Customer easily find &amp; buy crops</a:t>
            </a:r>
          </a:p>
          <a:p>
            <a:endParaRPr lang="en-US" dirty="0"/>
          </a:p>
        </p:txBody>
      </p:sp>
      <p:sp>
        <p:nvSpPr>
          <p:cNvPr id="15" name="Text Placeholder 14"/>
          <p:cNvSpPr>
            <a:spLocks noGrp="1"/>
          </p:cNvSpPr>
          <p:nvPr>
            <p:ph type="body" sz="quarter" idx="3"/>
          </p:nvPr>
        </p:nvSpPr>
        <p:spPr>
          <a:xfrm>
            <a:off x="5898290" y="1033743"/>
            <a:ext cx="4754880" cy="822960"/>
          </a:xfrm>
        </p:spPr>
        <p:txBody>
          <a:bodyPr/>
          <a:lstStyle/>
          <a:p>
            <a:r>
              <a:rPr lang="en-US" dirty="0" smtClean="0">
                <a:solidFill>
                  <a:schemeClr val="tx1"/>
                </a:solidFill>
              </a:rPr>
              <a:t>Disadvantages</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1">
              <a:buFont typeface="Wingdings" panose="05000000000000000000" pitchFamily="2" charset="2"/>
              <a:buChar char="Ø"/>
            </a:pPr>
            <a:r>
              <a:rPr lang="en-US" sz="2400" dirty="0" smtClean="0"/>
              <a:t>Increase </a:t>
            </a:r>
            <a:r>
              <a:rPr lang="en-US" sz="2400" dirty="0"/>
              <a:t>Additional Cost</a:t>
            </a:r>
          </a:p>
          <a:p>
            <a:pPr lvl="1">
              <a:buFont typeface="Wingdings" panose="05000000000000000000" pitchFamily="2" charset="2"/>
              <a:buChar char="Ø"/>
            </a:pPr>
            <a:r>
              <a:rPr lang="en-US" sz="2400" dirty="0"/>
              <a:t>Must be Farmer are Experienced with using website</a:t>
            </a:r>
          </a:p>
          <a:p>
            <a:pPr lvl="1">
              <a:buFont typeface="Wingdings" panose="05000000000000000000" pitchFamily="2" charset="2"/>
              <a:buChar char="Ø"/>
            </a:pPr>
            <a:r>
              <a:rPr lang="en-US" sz="2400" dirty="0"/>
              <a:t>Must be planned When Crops time limited.</a:t>
            </a:r>
          </a:p>
          <a:p>
            <a:pPr lvl="1">
              <a:buFont typeface="Wingdings" panose="05000000000000000000" pitchFamily="2" charset="2"/>
              <a:buChar char="Ø"/>
            </a:pPr>
            <a:r>
              <a:rPr lang="en-US" sz="2400" dirty="0"/>
              <a:t>May Increase risk of bidding</a:t>
            </a:r>
          </a:p>
          <a:p>
            <a:endParaRPr lang="en-US" dirty="0"/>
          </a:p>
        </p:txBody>
      </p:sp>
    </p:spTree>
    <p:extLst>
      <p:ext uri="{BB962C8B-B14F-4D97-AF65-F5344CB8AC3E}">
        <p14:creationId xmlns:p14="http://schemas.microsoft.com/office/powerpoint/2010/main" val="3402999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121" y="2111340"/>
            <a:ext cx="11406554" cy="457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z="3200" dirty="0"/>
              <a:t>We will add more feature in day by day </a:t>
            </a:r>
            <a:r>
              <a:rPr lang="en-US" sz="3200" dirty="0" smtClean="0"/>
              <a:t>.</a:t>
            </a:r>
            <a:endParaRPr lang="en-US" sz="3200" dirty="0"/>
          </a:p>
          <a:p>
            <a:pPr algn="just"/>
            <a:r>
              <a:rPr lang="en-US" sz="3200" dirty="0"/>
              <a:t>We will make also android app for this E- Agriculture </a:t>
            </a:r>
            <a:r>
              <a:rPr lang="en-US" sz="3200" dirty="0" smtClean="0"/>
              <a:t>project. </a:t>
            </a:r>
            <a:endParaRPr lang="en-US" sz="3200" dirty="0"/>
          </a:p>
        </p:txBody>
      </p:sp>
      <p:sp>
        <p:nvSpPr>
          <p:cNvPr id="3" name="Oval 2"/>
          <p:cNvSpPr/>
          <p:nvPr/>
        </p:nvSpPr>
        <p:spPr>
          <a:xfrm>
            <a:off x="2180491" y="661181"/>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Future Scope </a:t>
            </a:r>
            <a:endParaRPr lang="en-US" sz="3600" dirty="0"/>
          </a:p>
        </p:txBody>
      </p:sp>
    </p:spTree>
    <p:extLst>
      <p:ext uri="{BB962C8B-B14F-4D97-AF65-F5344CB8AC3E}">
        <p14:creationId xmlns:p14="http://schemas.microsoft.com/office/powerpoint/2010/main" val="2222314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03312" y="1371600"/>
            <a:ext cx="8946541" cy="5228492"/>
          </a:xfrm>
        </p:spPr>
        <p:txBody>
          <a:bodyPr>
            <a:normAutofit/>
          </a:bodyPr>
          <a:lstStyle/>
          <a:p>
            <a:endParaRPr lang="en-US" dirty="0" smtClean="0"/>
          </a:p>
          <a:p>
            <a:endParaRPr lang="en-US" dirty="0"/>
          </a:p>
          <a:p>
            <a:endParaRPr lang="en-US" dirty="0" smtClean="0"/>
          </a:p>
          <a:p>
            <a:endParaRPr lang="en-US" dirty="0"/>
          </a:p>
          <a:p>
            <a:endParaRPr lang="en-US" dirty="0" smtClean="0"/>
          </a:p>
        </p:txBody>
      </p:sp>
      <p:sp>
        <p:nvSpPr>
          <p:cNvPr id="3" name="Oval 2"/>
          <p:cNvSpPr/>
          <p:nvPr/>
        </p:nvSpPr>
        <p:spPr>
          <a:xfrm>
            <a:off x="2841673" y="787789"/>
            <a:ext cx="6457072" cy="572555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t>Thank   You</a:t>
            </a:r>
            <a:endParaRPr lang="en-US" sz="11500" dirty="0"/>
          </a:p>
        </p:txBody>
      </p:sp>
    </p:spTree>
    <p:extLst>
      <p:ext uri="{BB962C8B-B14F-4D97-AF65-F5344CB8AC3E}">
        <p14:creationId xmlns:p14="http://schemas.microsoft.com/office/powerpoint/2010/main" val="3728174948"/>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54215" y="759656"/>
            <a:ext cx="6555545"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4800" dirty="0" smtClean="0"/>
              <a:t>Abstract</a:t>
            </a:r>
          </a:p>
          <a:p>
            <a:pPr algn="ctr"/>
            <a:endParaRPr lang="en-US" dirty="0"/>
          </a:p>
        </p:txBody>
      </p:sp>
      <p:sp>
        <p:nvSpPr>
          <p:cNvPr id="3" name="TextBox 2"/>
          <p:cNvSpPr txBox="1"/>
          <p:nvPr/>
        </p:nvSpPr>
        <p:spPr>
          <a:xfrm>
            <a:off x="393896" y="1533378"/>
            <a:ext cx="10438227" cy="4062651"/>
          </a:xfrm>
          <a:prstGeom prst="rect">
            <a:avLst/>
          </a:prstGeom>
          <a:noFill/>
        </p:spPr>
        <p:txBody>
          <a:bodyPr wrap="square" rtlCol="0">
            <a:spAutoFit/>
          </a:bodyPr>
          <a:lstStyle/>
          <a:p>
            <a:pPr lvl="0" algn="just"/>
            <a:endParaRPr lang="en-US" sz="2400" dirty="0" smtClean="0"/>
          </a:p>
          <a:p>
            <a:pPr lvl="0" algn="just"/>
            <a:endParaRPr lang="en-US" sz="2400" dirty="0" smtClean="0"/>
          </a:p>
          <a:p>
            <a:pPr lvl="0" algn="just"/>
            <a:r>
              <a:rPr lang="en-US" sz="2400" dirty="0" smtClean="0"/>
              <a:t>The agricultural information system provides is users to get online information about , fruits, vegetables statistical details and new tendencies.</a:t>
            </a:r>
          </a:p>
          <a:p>
            <a:pPr lvl="0" algn="just"/>
            <a:endParaRPr lang="en-US" sz="2400" dirty="0" smtClean="0"/>
          </a:p>
          <a:p>
            <a:pPr algn="just"/>
            <a:r>
              <a:rPr lang="en-US" sz="2400" dirty="0" smtClean="0"/>
              <a:t>the main features of the information system includes information retrieval facilities for </a:t>
            </a:r>
            <a:r>
              <a:rPr lang="en-US" sz="2400" dirty="0"/>
              <a:t>Farmers are Import product for </a:t>
            </a:r>
            <a:r>
              <a:rPr lang="en-US" sz="2400" dirty="0" smtClean="0"/>
              <a:t>Bidding from anywhere in the form of obtaining statistical information about fruits, vegetables, statistical information about exports etc. Customer Can buy Crops with bidding.</a:t>
            </a:r>
          </a:p>
          <a:p>
            <a:pPr algn="just"/>
            <a:r>
              <a:rPr lang="en-US" sz="2400"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700993" y="604910"/>
            <a:ext cx="6611815" cy="94253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dirty="0" smtClean="0"/>
              <a:t>INTRODUCTION </a:t>
            </a:r>
            <a:endParaRPr lang="en-US" sz="4400" dirty="0"/>
          </a:p>
        </p:txBody>
      </p:sp>
      <p:sp>
        <p:nvSpPr>
          <p:cNvPr id="8" name="Rounded Rectangle 7"/>
          <p:cNvSpPr/>
          <p:nvPr/>
        </p:nvSpPr>
        <p:spPr>
          <a:xfrm>
            <a:off x="661182" y="2236764"/>
            <a:ext cx="11099409" cy="4431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400" dirty="0" smtClean="0"/>
              <a:t>Bangladesh is a agriculture  dependent country . Agriculture is  the largest employment in Bangladesh.  </a:t>
            </a:r>
          </a:p>
          <a:p>
            <a:pPr algn="just"/>
            <a:endParaRPr lang="en-US" sz="2400" dirty="0"/>
          </a:p>
          <a:p>
            <a:pPr algn="just"/>
            <a:r>
              <a:rPr lang="en-US" sz="2400" dirty="0" smtClean="0"/>
              <a:t>Online agriculture is becoming a suitable way to make all your purchases crops, whether you’re at home or anywhere.</a:t>
            </a:r>
          </a:p>
          <a:p>
            <a:pPr algn="just"/>
            <a:r>
              <a:rPr lang="en-US" sz="2400" dirty="0" smtClean="0"/>
              <a:t>Taking to online agriculture to search Crops or service, compare prices &amp; to shop by bidding. </a:t>
            </a:r>
          </a:p>
          <a:p>
            <a:pPr algn="ctr"/>
            <a:endParaRPr lang="en-US" dirty="0"/>
          </a:p>
        </p:txBody>
      </p:sp>
      <p:sp>
        <p:nvSpPr>
          <p:cNvPr id="9" name="Down Arrow 8"/>
          <p:cNvSpPr/>
          <p:nvPr/>
        </p:nvSpPr>
        <p:spPr>
          <a:xfrm>
            <a:off x="5753680" y="1561515"/>
            <a:ext cx="829994" cy="675249"/>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5612716"/>
      </p:ext>
    </p:extLst>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93630" y="300110"/>
            <a:ext cx="7432431" cy="1057422"/>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t>Problem Statement</a:t>
            </a:r>
          </a:p>
          <a:p>
            <a:pPr algn="ctr"/>
            <a:endParaRPr lang="en-US" dirty="0"/>
          </a:p>
        </p:txBody>
      </p:sp>
      <p:sp>
        <p:nvSpPr>
          <p:cNvPr id="3" name="TextBox 2"/>
          <p:cNvSpPr txBox="1"/>
          <p:nvPr/>
        </p:nvSpPr>
        <p:spPr>
          <a:xfrm>
            <a:off x="393896" y="1533378"/>
            <a:ext cx="10438227" cy="4431983"/>
          </a:xfrm>
          <a:prstGeom prst="rect">
            <a:avLst/>
          </a:prstGeom>
          <a:noFill/>
        </p:spPr>
        <p:txBody>
          <a:bodyPr wrap="square" rtlCol="0">
            <a:spAutoFit/>
          </a:bodyPr>
          <a:lstStyle/>
          <a:p>
            <a:pPr lvl="0" algn="just"/>
            <a:endParaRPr lang="en-US" sz="2400" dirty="0" smtClean="0"/>
          </a:p>
          <a:p>
            <a:pPr lvl="0" algn="just"/>
            <a:r>
              <a:rPr lang="en-US" sz="2400" dirty="0" smtClean="0"/>
              <a:t>In </a:t>
            </a:r>
            <a:r>
              <a:rPr lang="en-US" sz="2400" dirty="0"/>
              <a:t>Bangladesh, the agricultural sector is one of the main contributors to the national GDP. </a:t>
            </a:r>
            <a:endParaRPr lang="en-US" sz="2400" dirty="0" smtClean="0"/>
          </a:p>
          <a:p>
            <a:pPr lvl="0" algn="just"/>
            <a:r>
              <a:rPr lang="en-US" sz="2400" dirty="0" smtClean="0"/>
              <a:t>An amount of 15.95 %(including fisheries) of the total GDP in the fiscal year 2014-2015 of our country has come from the agricultural sector (BER, 2015).</a:t>
            </a:r>
          </a:p>
          <a:p>
            <a:pPr lvl="0" algn="just"/>
            <a:endParaRPr lang="en-US" sz="2400" dirty="0"/>
          </a:p>
          <a:p>
            <a:pPr lvl="0" algn="just"/>
            <a:r>
              <a:rPr lang="en-US" sz="2400" dirty="0" smtClean="0"/>
              <a:t> </a:t>
            </a:r>
            <a:r>
              <a:rPr lang="en-US" sz="2400" dirty="0"/>
              <a:t>But, most of the farmers of Bangladesh are still in lack of modern agricultural knowledge and information. People having internet facilities have better access to information, which help them to acquire better position in economic </a:t>
            </a:r>
            <a:r>
              <a:rPr lang="en-US" sz="2400" dirty="0" smtClean="0"/>
              <a:t>activities.</a:t>
            </a:r>
          </a:p>
          <a:p>
            <a:pPr algn="just"/>
            <a:r>
              <a:rPr lang="en-US" sz="2400" dirty="0" smtClean="0"/>
              <a:t> </a:t>
            </a:r>
          </a:p>
          <a:p>
            <a:endParaRPr lang="en-US" dirty="0"/>
          </a:p>
        </p:txBody>
      </p:sp>
    </p:spTree>
    <p:extLst>
      <p:ext uri="{BB962C8B-B14F-4D97-AF65-F5344CB8AC3E}">
        <p14:creationId xmlns:p14="http://schemas.microsoft.com/office/powerpoint/2010/main" val="1932513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23514" y="205212"/>
            <a:ext cx="8159262" cy="106914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FEATURES OF E-AGRICULTURAL</a:t>
            </a:r>
            <a:endParaRPr lang="en-US" sz="2800" b="1" dirty="0"/>
          </a:p>
        </p:txBody>
      </p:sp>
      <p:sp>
        <p:nvSpPr>
          <p:cNvPr id="3" name="Rounded Rectangle 2"/>
          <p:cNvSpPr/>
          <p:nvPr/>
        </p:nvSpPr>
        <p:spPr>
          <a:xfrm>
            <a:off x="4346917" y="1539988"/>
            <a:ext cx="5699638" cy="35705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Register/login (admin, farmer, user)</a:t>
            </a:r>
          </a:p>
        </p:txBody>
      </p:sp>
      <p:sp>
        <p:nvSpPr>
          <p:cNvPr id="4" name="Rounded Rectangle 3"/>
          <p:cNvSpPr/>
          <p:nvPr/>
        </p:nvSpPr>
        <p:spPr>
          <a:xfrm>
            <a:off x="4333172" y="2451169"/>
            <a:ext cx="5738557" cy="31905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Permission(Admin Management)</a:t>
            </a:r>
          </a:p>
        </p:txBody>
      </p:sp>
      <p:sp>
        <p:nvSpPr>
          <p:cNvPr id="5" name="Rounded Rectangle 4"/>
          <p:cNvSpPr/>
          <p:nvPr/>
        </p:nvSpPr>
        <p:spPr>
          <a:xfrm>
            <a:off x="4338706" y="2034911"/>
            <a:ext cx="5733024" cy="30428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Import/Manage</a:t>
            </a:r>
          </a:p>
        </p:txBody>
      </p:sp>
      <p:sp>
        <p:nvSpPr>
          <p:cNvPr id="6" name="Rounded Rectangle 5"/>
          <p:cNvSpPr/>
          <p:nvPr/>
        </p:nvSpPr>
        <p:spPr>
          <a:xfrm>
            <a:off x="4310178" y="2845232"/>
            <a:ext cx="5761551" cy="3476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Crops category </a:t>
            </a:r>
          </a:p>
        </p:txBody>
      </p:sp>
      <p:sp>
        <p:nvSpPr>
          <p:cNvPr id="7" name="Rounded Rectangle 6"/>
          <p:cNvSpPr/>
          <p:nvPr/>
        </p:nvSpPr>
        <p:spPr>
          <a:xfrm>
            <a:off x="4275183" y="4711118"/>
            <a:ext cx="5771372" cy="29151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Search   System  </a:t>
            </a:r>
          </a:p>
        </p:txBody>
      </p:sp>
      <p:sp>
        <p:nvSpPr>
          <p:cNvPr id="8" name="Rounded Rectangle 7"/>
          <p:cNvSpPr/>
          <p:nvPr/>
        </p:nvSpPr>
        <p:spPr>
          <a:xfrm>
            <a:off x="4299383" y="5967483"/>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Add to Cart</a:t>
            </a:r>
          </a:p>
        </p:txBody>
      </p:sp>
      <p:sp>
        <p:nvSpPr>
          <p:cNvPr id="10" name="Rounded Rectangle 9"/>
          <p:cNvSpPr/>
          <p:nvPr/>
        </p:nvSpPr>
        <p:spPr>
          <a:xfrm>
            <a:off x="2914243" y="1188720"/>
            <a:ext cx="436098" cy="555673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ight Arrow 10"/>
          <p:cNvSpPr/>
          <p:nvPr/>
        </p:nvSpPr>
        <p:spPr>
          <a:xfrm>
            <a:off x="3390313" y="1622564"/>
            <a:ext cx="984739" cy="2172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ight Arrow 13"/>
          <p:cNvSpPr/>
          <p:nvPr/>
        </p:nvSpPr>
        <p:spPr>
          <a:xfrm>
            <a:off x="3332473" y="2149199"/>
            <a:ext cx="977705" cy="168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ight Arrow 14"/>
          <p:cNvSpPr/>
          <p:nvPr/>
        </p:nvSpPr>
        <p:spPr>
          <a:xfrm>
            <a:off x="3343423" y="2577257"/>
            <a:ext cx="989428" cy="12481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ight Arrow 15"/>
          <p:cNvSpPr/>
          <p:nvPr/>
        </p:nvSpPr>
        <p:spPr>
          <a:xfrm>
            <a:off x="3366311" y="2950166"/>
            <a:ext cx="987082" cy="1852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ight Arrow 16"/>
          <p:cNvSpPr/>
          <p:nvPr/>
        </p:nvSpPr>
        <p:spPr>
          <a:xfrm>
            <a:off x="3331501" y="3410700"/>
            <a:ext cx="970671" cy="13842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Right Arrow 17"/>
          <p:cNvSpPr/>
          <p:nvPr/>
        </p:nvSpPr>
        <p:spPr>
          <a:xfrm>
            <a:off x="3332473" y="3867155"/>
            <a:ext cx="1024597" cy="13027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Rounded Rectangle 18"/>
          <p:cNvSpPr/>
          <p:nvPr/>
        </p:nvSpPr>
        <p:spPr>
          <a:xfrm>
            <a:off x="4299383" y="3314382"/>
            <a:ext cx="5692021" cy="316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Update &amp; Delete crops</a:t>
            </a:r>
          </a:p>
        </p:txBody>
      </p:sp>
      <p:sp>
        <p:nvSpPr>
          <p:cNvPr id="20" name="Rounded Rectangle 19"/>
          <p:cNvSpPr/>
          <p:nvPr/>
        </p:nvSpPr>
        <p:spPr>
          <a:xfrm>
            <a:off x="4283331" y="4211966"/>
            <a:ext cx="5788398" cy="37145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Special Offers</a:t>
            </a:r>
          </a:p>
        </p:txBody>
      </p:sp>
      <p:sp>
        <p:nvSpPr>
          <p:cNvPr id="21" name="Rounded Rectangle 20"/>
          <p:cNvSpPr/>
          <p:nvPr/>
        </p:nvSpPr>
        <p:spPr>
          <a:xfrm>
            <a:off x="4344942" y="3747349"/>
            <a:ext cx="5692021" cy="39586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Database Design  </a:t>
            </a:r>
          </a:p>
        </p:txBody>
      </p:sp>
      <p:sp>
        <p:nvSpPr>
          <p:cNvPr id="22" name="Right Arrow 21"/>
          <p:cNvSpPr/>
          <p:nvPr/>
        </p:nvSpPr>
        <p:spPr>
          <a:xfrm>
            <a:off x="3325135" y="4350533"/>
            <a:ext cx="974248" cy="14781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Right Arrow 22"/>
          <p:cNvSpPr/>
          <p:nvPr/>
        </p:nvSpPr>
        <p:spPr>
          <a:xfrm>
            <a:off x="3332473" y="4780363"/>
            <a:ext cx="966985" cy="18297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ight Arrow 23"/>
          <p:cNvSpPr/>
          <p:nvPr/>
        </p:nvSpPr>
        <p:spPr>
          <a:xfrm>
            <a:off x="3354167" y="6020031"/>
            <a:ext cx="945216" cy="173705"/>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Rounded Rectangle 24"/>
          <p:cNvSpPr/>
          <p:nvPr/>
        </p:nvSpPr>
        <p:spPr>
          <a:xfrm>
            <a:off x="4319998" y="5135739"/>
            <a:ext cx="5751731" cy="2798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Import/Export  </a:t>
            </a:r>
          </a:p>
        </p:txBody>
      </p:sp>
      <p:sp>
        <p:nvSpPr>
          <p:cNvPr id="26" name="Right Arrow 25"/>
          <p:cNvSpPr/>
          <p:nvPr/>
        </p:nvSpPr>
        <p:spPr>
          <a:xfrm>
            <a:off x="3350057" y="5191740"/>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7" name="Rounded Rectangle 26"/>
          <p:cNvSpPr/>
          <p:nvPr/>
        </p:nvSpPr>
        <p:spPr>
          <a:xfrm>
            <a:off x="4346917" y="6356153"/>
            <a:ext cx="5724812" cy="3893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t>Comment box </a:t>
            </a:r>
          </a:p>
        </p:txBody>
      </p:sp>
      <p:pic>
        <p:nvPicPr>
          <p:cNvPr id="9" name="Picture 8"/>
          <p:cNvPicPr>
            <a:picLocks noChangeAspect="1"/>
          </p:cNvPicPr>
          <p:nvPr/>
        </p:nvPicPr>
        <p:blipFill>
          <a:blip r:embed="rId2"/>
          <a:stretch>
            <a:fillRect/>
          </a:stretch>
        </p:blipFill>
        <p:spPr>
          <a:xfrm>
            <a:off x="3383235" y="6397204"/>
            <a:ext cx="975445" cy="237765"/>
          </a:xfrm>
          <a:prstGeom prst="rect">
            <a:avLst/>
          </a:prstGeom>
        </p:spPr>
      </p:pic>
      <p:sp>
        <p:nvSpPr>
          <p:cNvPr id="28" name="Right Arrow 27"/>
          <p:cNvSpPr/>
          <p:nvPr/>
        </p:nvSpPr>
        <p:spPr>
          <a:xfrm>
            <a:off x="3332473" y="5645432"/>
            <a:ext cx="942536" cy="10981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ounded Rectangle 28"/>
          <p:cNvSpPr/>
          <p:nvPr/>
        </p:nvSpPr>
        <p:spPr>
          <a:xfrm>
            <a:off x="4310178" y="5551844"/>
            <a:ext cx="5703324" cy="2969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t>Crop Bidding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011682" y="717452"/>
            <a:ext cx="7765366" cy="75965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smtClean="0"/>
              <a:t>GANTT CHART</a:t>
            </a:r>
            <a:endParaRPr lang="en-US" sz="2800" b="1" dirty="0"/>
          </a:p>
        </p:txBody>
      </p:sp>
      <p:graphicFrame>
        <p:nvGraphicFramePr>
          <p:cNvPr id="4" name="Chart 3"/>
          <p:cNvGraphicFramePr/>
          <p:nvPr>
            <p:extLst>
              <p:ext uri="{D42A27DB-BD31-4B8C-83A1-F6EECF244321}">
                <p14:modId xmlns:p14="http://schemas.microsoft.com/office/powerpoint/2010/main" val="647917389"/>
              </p:ext>
            </p:extLst>
          </p:nvPr>
        </p:nvGraphicFramePr>
        <p:xfrm>
          <a:off x="372795" y="1477107"/>
          <a:ext cx="10388990" cy="51464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781059" y="860122"/>
            <a:ext cx="4754880" cy="822960"/>
          </a:xfrm>
        </p:spPr>
        <p:txBody>
          <a:bodyPr/>
          <a:lstStyle/>
          <a:p>
            <a:r>
              <a:rPr lang="en-US" dirty="0" smtClean="0">
                <a:solidFill>
                  <a:schemeClr val="tx1"/>
                </a:solidFill>
              </a:rPr>
              <a:t>Software</a:t>
            </a:r>
            <a:endParaRPr lang="en-US" dirty="0">
              <a:solidFill>
                <a:schemeClr val="tx1"/>
              </a:solidFill>
            </a:endParaRPr>
          </a:p>
        </p:txBody>
      </p:sp>
      <p:sp>
        <p:nvSpPr>
          <p:cNvPr id="14" name="Content Placeholder 13"/>
          <p:cNvSpPr>
            <a:spLocks noGrp="1"/>
          </p:cNvSpPr>
          <p:nvPr>
            <p:ph sz="half" idx="2"/>
          </p:nvPr>
        </p:nvSpPr>
        <p:spPr>
          <a:xfrm>
            <a:off x="781059" y="2319606"/>
            <a:ext cx="4754880" cy="3341572"/>
          </a:xfrm>
        </p:spPr>
        <p:txBody>
          <a:bodyPr/>
          <a:lstStyle/>
          <a:p>
            <a:pPr lvl="0"/>
            <a:endParaRPr lang="en-US" dirty="0" smtClean="0"/>
          </a:p>
          <a:p>
            <a:pPr lvl="0"/>
            <a:endParaRPr lang="en-US" dirty="0"/>
          </a:p>
          <a:p>
            <a:pPr lvl="0">
              <a:buFont typeface="Wingdings" panose="05000000000000000000" pitchFamily="2" charset="2"/>
              <a:buChar char="Ø"/>
            </a:pPr>
            <a:r>
              <a:rPr lang="en-US" sz="2400" dirty="0"/>
              <a:t>Sublime text </a:t>
            </a:r>
          </a:p>
          <a:p>
            <a:pPr lvl="0">
              <a:buFont typeface="Wingdings" panose="05000000000000000000" pitchFamily="2" charset="2"/>
              <a:buChar char="Ø"/>
            </a:pPr>
            <a:r>
              <a:rPr lang="en-US" sz="2400" dirty="0" smtClean="0"/>
              <a:t>Xampp</a:t>
            </a:r>
          </a:p>
          <a:p>
            <a:pPr lvl="0">
              <a:buFont typeface="Wingdings" panose="05000000000000000000" pitchFamily="2" charset="2"/>
              <a:buChar char="Ø"/>
            </a:pPr>
            <a:r>
              <a:rPr lang="en-US" sz="2400" dirty="0"/>
              <a:t>HTML,CSS,JAVASCRIPT,MYSQL</a:t>
            </a:r>
          </a:p>
          <a:p>
            <a:pPr lvl="0">
              <a:buFont typeface="Wingdings" panose="05000000000000000000" pitchFamily="2" charset="2"/>
              <a:buChar char="Ø"/>
            </a:pPr>
            <a:r>
              <a:rPr lang="en-US" sz="2400" dirty="0"/>
              <a:t>Laravel Framework</a:t>
            </a:r>
          </a:p>
          <a:p>
            <a:endParaRPr lang="en-US" dirty="0"/>
          </a:p>
        </p:txBody>
      </p:sp>
      <p:sp>
        <p:nvSpPr>
          <p:cNvPr id="15" name="Text Placeholder 14"/>
          <p:cNvSpPr>
            <a:spLocks noGrp="1"/>
          </p:cNvSpPr>
          <p:nvPr>
            <p:ph type="body" sz="quarter" idx="3"/>
          </p:nvPr>
        </p:nvSpPr>
        <p:spPr>
          <a:xfrm>
            <a:off x="5898290" y="1033743"/>
            <a:ext cx="4754880" cy="822960"/>
          </a:xfrm>
        </p:spPr>
        <p:txBody>
          <a:bodyPr/>
          <a:lstStyle/>
          <a:p>
            <a:r>
              <a:rPr lang="en-US" dirty="0" smtClean="0">
                <a:solidFill>
                  <a:schemeClr val="tx1"/>
                </a:solidFill>
              </a:rPr>
              <a:t>Hardware</a:t>
            </a:r>
            <a:endParaRPr lang="en-US" dirty="0">
              <a:solidFill>
                <a:schemeClr val="tx1"/>
              </a:solidFill>
            </a:endParaRPr>
          </a:p>
          <a:p>
            <a:endParaRPr lang="en-US" dirty="0"/>
          </a:p>
        </p:txBody>
      </p:sp>
      <p:sp>
        <p:nvSpPr>
          <p:cNvPr id="16" name="Content Placeholder 15"/>
          <p:cNvSpPr>
            <a:spLocks noGrp="1"/>
          </p:cNvSpPr>
          <p:nvPr>
            <p:ph sz="quarter" idx="4"/>
          </p:nvPr>
        </p:nvSpPr>
        <p:spPr>
          <a:xfrm>
            <a:off x="6025612" y="2319606"/>
            <a:ext cx="4754880" cy="3341572"/>
          </a:xfrm>
        </p:spPr>
        <p:txBody>
          <a:bodyPr/>
          <a:lstStyle/>
          <a:p>
            <a:pPr lvl="1"/>
            <a:endParaRPr lang="en-US" dirty="0" smtClean="0"/>
          </a:p>
          <a:p>
            <a:pPr lvl="1"/>
            <a:endParaRPr lang="en-US" dirty="0"/>
          </a:p>
          <a:p>
            <a:pPr lvl="1"/>
            <a:endParaRPr lang="en-US" dirty="0" smtClean="0"/>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Processor   </a:t>
            </a:r>
            <a:r>
              <a:rPr lang="en-US" sz="2000" dirty="0">
                <a:latin typeface="Arial" panose="020B0604020202020204" pitchFamily="34" charset="0"/>
                <a:cs typeface="Arial" panose="020B0604020202020204" pitchFamily="34" charset="0"/>
              </a:rPr>
              <a:t>1,6 GHz CPU</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RAM             </a:t>
            </a:r>
            <a:r>
              <a:rPr lang="en-US" sz="2000" dirty="0">
                <a:latin typeface="Arial" panose="020B0604020202020204" pitchFamily="34" charset="0"/>
                <a:cs typeface="Arial" panose="020B0604020202020204" pitchFamily="34" charset="0"/>
              </a:rPr>
              <a:t>3,5 GB RAM</a:t>
            </a:r>
          </a:p>
          <a:p>
            <a:pPr lvl="3">
              <a:buFont typeface="Wingdings" panose="05000000000000000000" pitchFamily="2" charset="2"/>
              <a:buChar char="Ø"/>
            </a:pPr>
            <a:r>
              <a:rPr lang="en-US" sz="2000" b="1" dirty="0">
                <a:latin typeface="Arial" panose="020B0604020202020204" pitchFamily="34" charset="0"/>
                <a:cs typeface="Arial" panose="020B0604020202020204" pitchFamily="34" charset="0"/>
              </a:rPr>
              <a:t>HDD              </a:t>
            </a:r>
            <a:r>
              <a:rPr lang="en-US" sz="2000" dirty="0">
                <a:latin typeface="Arial" panose="020B0604020202020204" pitchFamily="34" charset="0"/>
                <a:cs typeface="Arial" panose="020B0604020202020204" pitchFamily="34" charset="0"/>
              </a:rPr>
              <a:t>1x 40 GB of free space or more is recommended for the software that is listed in the software requirements (system drive)</a:t>
            </a:r>
          </a:p>
          <a:p>
            <a:endParaRPr lang="en-US" dirty="0"/>
          </a:p>
        </p:txBody>
      </p:sp>
    </p:spTree>
    <p:extLst>
      <p:ext uri="{BB962C8B-B14F-4D97-AF65-F5344CB8AC3E}">
        <p14:creationId xmlns:p14="http://schemas.microsoft.com/office/powerpoint/2010/main" val="3287216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567033" y="37573"/>
            <a:ext cx="8145195" cy="731521"/>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600" dirty="0" smtClean="0"/>
              <a:t>USE CASE DIAGRAM</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085" y="852583"/>
            <a:ext cx="7119499" cy="5947403"/>
          </a:xfrm>
          <a:prstGeom prst="rect">
            <a:avLst/>
          </a:prstGeom>
        </p:spPr>
      </p:pic>
    </p:spTree>
    <p:extLst>
      <p:ext uri="{BB962C8B-B14F-4D97-AF65-F5344CB8AC3E}">
        <p14:creationId xmlns:p14="http://schemas.microsoft.com/office/powerpoint/2010/main" val="2986427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908</TotalTime>
  <Words>439</Words>
  <Application>Microsoft Office PowerPoint</Application>
  <PresentationFormat>Widescreen</PresentationFormat>
  <Paragraphs>109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Error Handling in Compiler Design </dc:title>
  <dc:creator>zns601@gmail.com</dc:creator>
  <cp:lastModifiedBy>zns601@gmail.com</cp:lastModifiedBy>
  <cp:revision>109</cp:revision>
  <dcterms:created xsi:type="dcterms:W3CDTF">2019-10-13T08:58:56Z</dcterms:created>
  <dcterms:modified xsi:type="dcterms:W3CDTF">2020-03-02T17:10:20Z</dcterms:modified>
</cp:coreProperties>
</file>