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26"/>
  </p:notesMasterIdLst>
  <p:sldIdLst>
    <p:sldId id="305" r:id="rId2"/>
    <p:sldId id="265" r:id="rId3"/>
    <p:sldId id="270" r:id="rId4"/>
    <p:sldId id="257" r:id="rId5"/>
    <p:sldId id="284" r:id="rId6"/>
    <p:sldId id="272" r:id="rId7"/>
    <p:sldId id="304" r:id="rId8"/>
    <p:sldId id="277" r:id="rId9"/>
    <p:sldId id="300" r:id="rId10"/>
    <p:sldId id="294" r:id="rId11"/>
    <p:sldId id="302" r:id="rId12"/>
    <p:sldId id="303" r:id="rId13"/>
    <p:sldId id="285" r:id="rId14"/>
    <p:sldId id="286" r:id="rId15"/>
    <p:sldId id="287" r:id="rId16"/>
    <p:sldId id="288" r:id="rId17"/>
    <p:sldId id="289" r:id="rId18"/>
    <p:sldId id="290" r:id="rId19"/>
    <p:sldId id="291" r:id="rId20"/>
    <p:sldId id="297" r:id="rId21"/>
    <p:sldId id="293" r:id="rId22"/>
    <p:sldId id="298" r:id="rId23"/>
    <p:sldId id="299"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5179" autoAdjust="0"/>
  </p:normalViewPr>
  <p:slideViewPr>
    <p:cSldViewPr snapToGrid="0">
      <p:cViewPr varScale="1">
        <p:scale>
          <a:sx n="74" d="100"/>
          <a:sy n="74" d="100"/>
        </p:scale>
        <p:origin x="4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outerShdw blurRad="50800" dist="50800" dir="5400000" sx="9000" sy="9000" algn="ctr" rotWithShape="0">
            <a:srgbClr val="000000">
              <a:alpha val="43137"/>
            </a:srgbClr>
          </a:outerShdw>
        </a:effectLst>
        <a:sp3d/>
      </c:spPr>
    </c:sideWall>
    <c:backWall>
      <c:thickness val="0"/>
      <c:spPr>
        <a:noFill/>
        <a:ln>
          <a:noFill/>
        </a:ln>
        <a:effectLst>
          <a:outerShdw blurRad="50800" dist="50800" dir="5400000" sx="9000" sy="9000" algn="ctr" rotWithShape="0">
            <a:srgbClr val="000000">
              <a:alpha val="43137"/>
            </a:srgbClr>
          </a:outerShdw>
        </a:effectLst>
        <a:sp3d/>
      </c:spPr>
    </c:backWall>
    <c:plotArea>
      <c:layout>
        <c:manualLayout>
          <c:layoutTarget val="inner"/>
          <c:xMode val="edge"/>
          <c:yMode val="edge"/>
          <c:x val="0.10625854871359006"/>
          <c:y val="1.6083378947468644E-2"/>
          <c:w val="0.79906169897169987"/>
          <c:h val="0.82526628648086409"/>
        </c:manualLayout>
      </c:layout>
      <c:bar3DChart>
        <c:barDir val="col"/>
        <c:grouping val="stacked"/>
        <c:varyColors val="0"/>
        <c:ser>
          <c:idx val="0"/>
          <c:order val="0"/>
          <c:tx>
            <c:strRef>
              <c:f>Sheet1!$B$1</c:f>
              <c:strCache>
                <c:ptCount val="1"/>
                <c:pt idx="0">
                  <c:v>Completed</c:v>
                </c:pt>
              </c:strCache>
            </c:strRef>
          </c:tx>
          <c:spPr>
            <a:solidFill>
              <a:srgbClr val="FF0000"/>
            </a:solidFill>
            <a:ln>
              <a:noFill/>
            </a:ln>
            <a:effectLst/>
            <a:sp3d/>
          </c:spPr>
          <c:invertIfNegative val="0"/>
          <c:cat>
            <c:strRef>
              <c:f>Sheet1!$A$2:$A$8</c:f>
              <c:strCache>
                <c:ptCount val="7"/>
                <c:pt idx="0">
                  <c:v>Requirement  Analysis</c:v>
                </c:pt>
                <c:pt idx="1">
                  <c:v>Layout  Design</c:v>
                </c:pt>
                <c:pt idx="2">
                  <c:v>Development</c:v>
                </c:pt>
                <c:pt idx="3">
                  <c:v>Testing</c:v>
                </c:pt>
                <c:pt idx="4">
                  <c:v>Deployment</c:v>
                </c:pt>
                <c:pt idx="5">
                  <c:v>Project Finalization</c:v>
                </c:pt>
                <c:pt idx="6">
                  <c:v>Project Finishd</c:v>
                </c:pt>
              </c:strCache>
            </c:strRef>
          </c:cat>
          <c:val>
            <c:numRef>
              <c:f>Sheet1!$B$2:$B$8</c:f>
              <c:numCache>
                <c:formatCode>General</c:formatCode>
                <c:ptCount val="7"/>
                <c:pt idx="0">
                  <c:v>0</c:v>
                </c:pt>
                <c:pt idx="1">
                  <c:v>1</c:v>
                </c:pt>
                <c:pt idx="2">
                  <c:v>1.8</c:v>
                </c:pt>
                <c:pt idx="3">
                  <c:v>2.5</c:v>
                </c:pt>
                <c:pt idx="4">
                  <c:v>3.5</c:v>
                </c:pt>
                <c:pt idx="5">
                  <c:v>4.3</c:v>
                </c:pt>
                <c:pt idx="6">
                  <c:v>5.7</c:v>
                </c:pt>
              </c:numCache>
            </c:numRef>
          </c:val>
          <c:extLst xmlns:c16r2="http://schemas.microsoft.com/office/drawing/2015/06/chart">
            <c:ext xmlns:c16="http://schemas.microsoft.com/office/drawing/2014/chart" uri="{C3380CC4-5D6E-409C-BE32-E72D297353CC}">
              <c16:uniqueId val="{00000000-28F5-4364-AC24-71BD4E90A363}"/>
            </c:ext>
          </c:extLst>
        </c:ser>
        <c:ser>
          <c:idx val="2"/>
          <c:order val="1"/>
          <c:tx>
            <c:strRef>
              <c:f>Sheet1!$D$1</c:f>
              <c:strCache>
                <c:ptCount val="1"/>
                <c:pt idx="0">
                  <c:v>Deadline2</c:v>
                </c:pt>
              </c:strCache>
            </c:strRef>
          </c:tx>
          <c:spPr>
            <a:solidFill>
              <a:srgbClr val="92D050"/>
            </a:solidFill>
            <a:ln>
              <a:noFill/>
            </a:ln>
            <a:effectLst/>
            <a:sp3d/>
          </c:spPr>
          <c:invertIfNegative val="0"/>
          <c:cat>
            <c:strRef>
              <c:f>Sheet1!$A$2:$A$8</c:f>
              <c:strCache>
                <c:ptCount val="7"/>
                <c:pt idx="0">
                  <c:v>Requirement  Analysis</c:v>
                </c:pt>
                <c:pt idx="1">
                  <c:v>Layout  Design</c:v>
                </c:pt>
                <c:pt idx="2">
                  <c:v>Development</c:v>
                </c:pt>
                <c:pt idx="3">
                  <c:v>Testing</c:v>
                </c:pt>
                <c:pt idx="4">
                  <c:v>Deployment</c:v>
                </c:pt>
                <c:pt idx="5">
                  <c:v>Project Finalization</c:v>
                </c:pt>
                <c:pt idx="6">
                  <c:v>Project Finishd</c:v>
                </c:pt>
              </c:strCache>
            </c:strRef>
          </c:cat>
          <c:val>
            <c:numRef>
              <c:f>Sheet1!$D$2:$D$8</c:f>
              <c:numCache>
                <c:formatCode>General</c:formatCode>
                <c:ptCount val="7"/>
                <c:pt idx="0">
                  <c:v>1</c:v>
                </c:pt>
                <c:pt idx="1">
                  <c:v>0.8</c:v>
                </c:pt>
                <c:pt idx="2">
                  <c:v>0.7</c:v>
                </c:pt>
                <c:pt idx="3">
                  <c:v>1</c:v>
                </c:pt>
                <c:pt idx="4">
                  <c:v>0.8</c:v>
                </c:pt>
                <c:pt idx="5">
                  <c:v>0.7</c:v>
                </c:pt>
              </c:numCache>
            </c:numRef>
          </c:val>
          <c:extLst xmlns:c16r2="http://schemas.microsoft.com/office/drawing/2015/06/chart">
            <c:ext xmlns:c16="http://schemas.microsoft.com/office/drawing/2014/chart" uri="{C3380CC4-5D6E-409C-BE32-E72D297353CC}">
              <c16:uniqueId val="{00000001-28F5-4364-AC24-71BD4E90A363}"/>
            </c:ext>
          </c:extLst>
        </c:ser>
        <c:dLbls>
          <c:showLegendKey val="0"/>
          <c:showVal val="0"/>
          <c:showCatName val="0"/>
          <c:showSerName val="0"/>
          <c:showPercent val="0"/>
          <c:showBubbleSize val="0"/>
        </c:dLbls>
        <c:gapWidth val="150"/>
        <c:shape val="box"/>
        <c:axId val="1158281648"/>
        <c:axId val="1158282192"/>
        <c:axId val="0"/>
      </c:bar3DChart>
      <c:catAx>
        <c:axId val="1158281648"/>
        <c:scaling>
          <c:orientation val="minMax"/>
        </c:scaling>
        <c:delete val="0"/>
        <c:axPos val="b"/>
        <c:title>
          <c:layout/>
          <c:overlay val="0"/>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8282192"/>
        <c:crosses val="autoZero"/>
        <c:auto val="1"/>
        <c:lblAlgn val="ctr"/>
        <c:lblOffset val="100"/>
        <c:noMultiLvlLbl val="0"/>
      </c:catAx>
      <c:valAx>
        <c:axId val="1158282192"/>
        <c:scaling>
          <c:orientation val="minMax"/>
        </c:scaling>
        <c:delete val="0"/>
        <c:axPos val="l"/>
        <c:majorGridlines>
          <c:spPr>
            <a:ln w="9525" cap="flat" cmpd="sng" algn="ctr">
              <a:solidFill>
                <a:schemeClr val="tx1">
                  <a:lumMod val="15000"/>
                  <a:lumOff val="85000"/>
                </a:schemeClr>
              </a:solidFill>
              <a:round/>
            </a:ln>
            <a:effectLst/>
          </c:spPr>
        </c:majorGridlines>
        <c:title>
          <c:layout/>
          <c:overlay val="0"/>
        </c:title>
        <c:numFmt formatCode="m\/d\/yyyy"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8281648"/>
        <c:crosses val="autoZero"/>
        <c:crossBetween val="between"/>
      </c:valAx>
      <c:spPr>
        <a:noFill/>
        <a:ln>
          <a:noFill/>
        </a:ln>
        <a:effectLst/>
      </c:spPr>
    </c:plotArea>
    <c:legend>
      <c:legendPos val="r"/>
      <c:layout/>
      <c:overlay val="0"/>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4.JPG"/></Relationships>
</file>

<file path=ppt/drawings/drawing1.xml><?xml version="1.0" encoding="utf-8"?>
<c:userShapes xmlns:c="http://schemas.openxmlformats.org/drawingml/2006/chart">
  <cdr:relSizeAnchor xmlns:cdr="http://schemas.openxmlformats.org/drawingml/2006/chartDrawing">
    <cdr:from>
      <cdr:x>0.01291</cdr:x>
      <cdr:y>0.05467</cdr:y>
    </cdr:from>
    <cdr:to>
      <cdr:x>0.12337</cdr:x>
      <cdr:y>0.88291</cdr:y>
    </cdr:to>
    <cdr:pic>
      <cdr:nvPicPr>
        <cdr:cNvPr id="4" name="Picture 3"/>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134084" y="281354"/>
          <a:ext cx="1147567" cy="426248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A5D09-882C-4612-8322-A0DF7F7FF8E2}" type="datetimeFigureOut">
              <a:rPr lang="en-US" smtClean="0"/>
              <a:pPr/>
              <a:t>3/7/2020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D4BFF3-6AA2-496D-8FBB-D10DCF6BDC4E}" type="slidenum">
              <a:rPr lang="en-US" smtClean="0"/>
              <a:pPr/>
              <a:t>‹#›</a:t>
            </a:fld>
            <a:endParaRPr lang="en-US"/>
          </a:p>
        </p:txBody>
      </p:sp>
    </p:spTree>
    <p:extLst>
      <p:ext uri="{BB962C8B-B14F-4D97-AF65-F5344CB8AC3E}">
        <p14:creationId xmlns:p14="http://schemas.microsoft.com/office/powerpoint/2010/main" val="196446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D4BFF3-6AA2-496D-8FBB-D10DCF6BDC4E}" type="slidenum">
              <a:rPr lang="en-US" smtClean="0"/>
              <a:pPr/>
              <a:t>8</a:t>
            </a:fld>
            <a:endParaRPr lang="en-US"/>
          </a:p>
        </p:txBody>
      </p:sp>
    </p:spTree>
    <p:extLst>
      <p:ext uri="{BB962C8B-B14F-4D97-AF65-F5344CB8AC3E}">
        <p14:creationId xmlns:p14="http://schemas.microsoft.com/office/powerpoint/2010/main" val="1023647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34A69AA-30CC-4666-B38D-1AA247037FE7}"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86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4A69AA-30CC-4666-B38D-1AA247037FE7}"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944189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4A69AA-30CC-4666-B38D-1AA247037FE7}"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720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4A69AA-30CC-4666-B38D-1AA247037FE7}"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351766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4A69AA-30CC-4666-B38D-1AA247037FE7}"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20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4A69AA-30CC-4666-B38D-1AA247037FE7}"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122636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4A69AA-30CC-4666-B38D-1AA247037FE7}" type="datetimeFigureOut">
              <a:rPr lang="en-US" smtClean="0"/>
              <a:pPr/>
              <a:t>3/7/2020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368479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4A69AA-30CC-4666-B38D-1AA247037FE7}" type="datetimeFigureOut">
              <a:rPr lang="en-US" smtClean="0"/>
              <a:pPr/>
              <a:t>3/7/2020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424279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A69AA-30CC-4666-B38D-1AA247037FE7}" type="datetimeFigureOut">
              <a:rPr lang="en-US" smtClean="0"/>
              <a:pPr/>
              <a:t>3/7/2020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49930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A69AA-30CC-4666-B38D-1AA247037FE7}"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427766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A69AA-30CC-4666-B38D-1AA247037FE7}"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BA7-DF32-46D9-BA9C-08E6C32D862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319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4A69AA-30CC-4666-B38D-1AA247037FE7}" type="datetimeFigureOut">
              <a:rPr lang="en-US" smtClean="0"/>
              <a:pPr/>
              <a:t>3/7/2020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DD07BA7-DF32-46D9-BA9C-08E6C32D8623}"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479010"/>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892" y="0"/>
            <a:ext cx="8051997" cy="6857999"/>
          </a:xfrm>
          <a:prstGeom prst="rect">
            <a:avLst/>
          </a:prstGeom>
        </p:spPr>
      </p:pic>
    </p:spTree>
    <p:extLst>
      <p:ext uri="{BB962C8B-B14F-4D97-AF65-F5344CB8AC3E}">
        <p14:creationId xmlns:p14="http://schemas.microsoft.com/office/powerpoint/2010/main" val="2797789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567033" y="37573"/>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CLASS DIAGRAM</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553" y="1052945"/>
            <a:ext cx="6398153" cy="5663552"/>
          </a:xfrm>
          <a:prstGeom prst="rect">
            <a:avLst/>
          </a:prstGeom>
        </p:spPr>
      </p:pic>
    </p:spTree>
    <p:extLst>
      <p:ext uri="{BB962C8B-B14F-4D97-AF65-F5344CB8AC3E}">
        <p14:creationId xmlns:p14="http://schemas.microsoft.com/office/powerpoint/2010/main" val="2986427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689" y="1390217"/>
            <a:ext cx="7296150" cy="4105275"/>
          </a:xfrm>
          <a:prstGeom prst="rect">
            <a:avLst/>
          </a:prstGeom>
        </p:spPr>
      </p:pic>
      <p:sp>
        <p:nvSpPr>
          <p:cNvPr id="4" name="Oval 3"/>
          <p:cNvSpPr/>
          <p:nvPr/>
        </p:nvSpPr>
        <p:spPr>
          <a:xfrm>
            <a:off x="1567033" y="37573"/>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E-R DIAGRAM</a:t>
            </a:r>
            <a:endParaRPr lang="en-US" sz="3600" dirty="0"/>
          </a:p>
        </p:txBody>
      </p:sp>
    </p:spTree>
    <p:extLst>
      <p:ext uri="{BB962C8B-B14F-4D97-AF65-F5344CB8AC3E}">
        <p14:creationId xmlns:p14="http://schemas.microsoft.com/office/powerpoint/2010/main" val="1953383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567033" y="37573"/>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USE CASE DIAGRAM</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56" y="942108"/>
            <a:ext cx="9004687" cy="5915891"/>
          </a:xfrm>
          <a:prstGeom prst="rect">
            <a:avLst/>
          </a:prstGeom>
        </p:spPr>
      </p:pic>
    </p:spTree>
    <p:extLst>
      <p:ext uri="{BB962C8B-B14F-4D97-AF65-F5344CB8AC3E}">
        <p14:creationId xmlns:p14="http://schemas.microsoft.com/office/powerpoint/2010/main" val="1453428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0444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2" y="0"/>
            <a:ext cx="7789170" cy="55558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login</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585"/>
            <a:ext cx="12192000" cy="6302415"/>
          </a:xfrm>
          <a:prstGeom prst="rect">
            <a:avLst/>
          </a:prstGeom>
        </p:spPr>
      </p:pic>
    </p:spTree>
    <p:extLst>
      <p:ext uri="{BB962C8B-B14F-4D97-AF65-F5344CB8AC3E}">
        <p14:creationId xmlns:p14="http://schemas.microsoft.com/office/powerpoint/2010/main" val="3248718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panel</a:t>
            </a:r>
            <a:endParaRPr lang="en-US"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1521"/>
            <a:ext cx="12192000" cy="6278880"/>
          </a:xfrm>
          <a:prstGeom prst="rect">
            <a:avLst/>
          </a:prstGeom>
        </p:spPr>
      </p:pic>
    </p:spTree>
    <p:extLst>
      <p:ext uri="{BB962C8B-B14F-4D97-AF65-F5344CB8AC3E}">
        <p14:creationId xmlns:p14="http://schemas.microsoft.com/office/powerpoint/2010/main" val="2972125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panel</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1521"/>
            <a:ext cx="12192000" cy="6126479"/>
          </a:xfrm>
          <a:prstGeom prst="rect">
            <a:avLst/>
          </a:prstGeom>
        </p:spPr>
      </p:pic>
    </p:spTree>
    <p:extLst>
      <p:ext uri="{BB962C8B-B14F-4D97-AF65-F5344CB8AC3E}">
        <p14:creationId xmlns:p14="http://schemas.microsoft.com/office/powerpoint/2010/main" val="3311251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7441929" cy="53243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Customer/Farmer  register</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6608"/>
            <a:ext cx="12191999" cy="6373792"/>
          </a:xfrm>
          <a:prstGeom prst="rect">
            <a:avLst/>
          </a:prstGeom>
        </p:spPr>
      </p:pic>
    </p:spTree>
    <p:extLst>
      <p:ext uri="{BB962C8B-B14F-4D97-AF65-F5344CB8AC3E}">
        <p14:creationId xmlns:p14="http://schemas.microsoft.com/office/powerpoint/2010/main" val="916095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2" y="1"/>
            <a:ext cx="6886344" cy="6134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Customer/Farmer  login</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459"/>
            <a:ext cx="12109938" cy="6396941"/>
          </a:xfrm>
          <a:prstGeom prst="rect">
            <a:avLst/>
          </a:prstGeom>
        </p:spPr>
      </p:pic>
    </p:spTree>
    <p:extLst>
      <p:ext uri="{BB962C8B-B14F-4D97-AF65-F5344CB8AC3E}">
        <p14:creationId xmlns:p14="http://schemas.microsoft.com/office/powerpoint/2010/main" val="2816455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2" y="0"/>
            <a:ext cx="7809222" cy="62132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Farmer  Import Crop</a:t>
            </a:r>
            <a:endParaRPr lang="en-US"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1324"/>
            <a:ext cx="12109938" cy="6389076"/>
          </a:xfrm>
          <a:prstGeom prst="rect">
            <a:avLst/>
          </a:prstGeom>
        </p:spPr>
      </p:pic>
    </p:spTree>
    <p:extLst>
      <p:ext uri="{BB962C8B-B14F-4D97-AF65-F5344CB8AC3E}">
        <p14:creationId xmlns:p14="http://schemas.microsoft.com/office/powerpoint/2010/main" val="1603719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652953" y="1"/>
            <a:ext cx="7456324" cy="47456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Crop Collection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306"/>
            <a:ext cx="12109937" cy="6405093"/>
          </a:xfrm>
          <a:prstGeom prst="rect">
            <a:avLst/>
          </a:prstGeom>
        </p:spPr>
      </p:pic>
    </p:spTree>
    <p:extLst>
      <p:ext uri="{BB962C8B-B14F-4D97-AF65-F5344CB8AC3E}">
        <p14:creationId xmlns:p14="http://schemas.microsoft.com/office/powerpoint/2010/main" val="1666301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7306" y="1111348"/>
            <a:ext cx="9306046" cy="70788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4000" dirty="0" smtClean="0">
                <a:solidFill>
                  <a:schemeClr val="accent4"/>
                </a:solidFill>
              </a:rPr>
              <a:t>WELCOME TO OUR PRESENTATION </a:t>
            </a:r>
            <a:endParaRPr lang="en-US" sz="4000" dirty="0">
              <a:solidFill>
                <a:schemeClr val="accent4"/>
              </a:solidFill>
            </a:endParaRPr>
          </a:p>
        </p:txBody>
      </p:sp>
      <p:sp>
        <p:nvSpPr>
          <p:cNvPr id="5" name="TextBox 4"/>
          <p:cNvSpPr txBox="1"/>
          <p:nvPr/>
        </p:nvSpPr>
        <p:spPr>
          <a:xfrm>
            <a:off x="2119234" y="2475505"/>
            <a:ext cx="2416111"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pPr algn="ctr"/>
            <a:r>
              <a:rPr lang="en-US" dirty="0" smtClean="0">
                <a:latin typeface="Arial" pitchFamily="34" charset="0"/>
                <a:cs typeface="Arial" pitchFamily="34" charset="0"/>
              </a:rPr>
              <a:t>MD.FARUQE HASAN</a:t>
            </a:r>
          </a:p>
          <a:p>
            <a:pPr algn="ctr"/>
            <a:r>
              <a:rPr lang="en-US" dirty="0" smtClean="0">
                <a:latin typeface="Arial" pitchFamily="34" charset="0"/>
                <a:cs typeface="Arial" pitchFamily="34" charset="0"/>
              </a:rPr>
              <a:t>163432560</a:t>
            </a:r>
            <a:endParaRPr lang="en-US" dirty="0">
              <a:latin typeface="Arial" pitchFamily="34" charset="0"/>
              <a:cs typeface="Arial" pitchFamily="34" charset="0"/>
            </a:endParaRPr>
          </a:p>
        </p:txBody>
      </p:sp>
      <p:sp>
        <p:nvSpPr>
          <p:cNvPr id="6" name="TextBox 5"/>
          <p:cNvSpPr txBox="1"/>
          <p:nvPr/>
        </p:nvSpPr>
        <p:spPr>
          <a:xfrm>
            <a:off x="7632936" y="2475506"/>
            <a:ext cx="2416111"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latin typeface="Arial" pitchFamily="34" charset="0"/>
                <a:cs typeface="Arial" pitchFamily="34" charset="0"/>
              </a:rPr>
              <a:t>SAJEDUL ISLAM     163432559</a:t>
            </a:r>
            <a:endParaRPr lang="en-US" dirty="0">
              <a:latin typeface="Arial" pitchFamily="34" charset="0"/>
              <a:cs typeface="Arial" pitchFamily="34" charset="0"/>
            </a:endParaRPr>
          </a:p>
        </p:txBody>
      </p:sp>
      <p:sp>
        <p:nvSpPr>
          <p:cNvPr id="8" name="TextBox 7"/>
          <p:cNvSpPr txBox="1"/>
          <p:nvPr/>
        </p:nvSpPr>
        <p:spPr>
          <a:xfrm>
            <a:off x="2119234" y="3936763"/>
            <a:ext cx="2416111"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latin typeface="Arial" pitchFamily="34" charset="0"/>
                <a:cs typeface="Arial" pitchFamily="34" charset="0"/>
              </a:rPr>
              <a:t>ZULKAR-NINE  163432601</a:t>
            </a:r>
            <a:endParaRPr lang="en-US" dirty="0">
              <a:latin typeface="Arial" pitchFamily="34" charset="0"/>
              <a:cs typeface="Arial" pitchFamily="34" charset="0"/>
            </a:endParaRPr>
          </a:p>
        </p:txBody>
      </p:sp>
      <p:sp>
        <p:nvSpPr>
          <p:cNvPr id="10" name="TextBox 9"/>
          <p:cNvSpPr txBox="1"/>
          <p:nvPr/>
        </p:nvSpPr>
        <p:spPr>
          <a:xfrm>
            <a:off x="7632936" y="3936764"/>
            <a:ext cx="2416111"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latin typeface="Arial" pitchFamily="34" charset="0"/>
                <a:cs typeface="Arial" pitchFamily="34" charset="0"/>
              </a:rPr>
              <a:t>ABUL HOSAN     163432558</a:t>
            </a:r>
            <a:endParaRPr lang="en-US" dirty="0">
              <a:latin typeface="Arial" pitchFamily="34" charset="0"/>
              <a:cs typeface="Arial" pitchFamily="34" charset="0"/>
            </a:endParaRPr>
          </a:p>
        </p:txBody>
      </p:sp>
    </p:spTree>
  </p:cSld>
  <p:clrMapOvr>
    <a:masterClrMapping/>
  </p:clrMapOvr>
  <p:transition spd="slow">
    <p:cover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4738"/>
            <a:ext cx="12109938" cy="672566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80811" y="-34097"/>
            <a:ext cx="6181364" cy="31883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200" dirty="0" smtClean="0"/>
              <a:t>Bidding</a:t>
            </a:r>
            <a:endParaRPr lang="en-US"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00" y="386365"/>
            <a:ext cx="11294770" cy="405932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529" y="4291348"/>
            <a:ext cx="3095625" cy="2476500"/>
          </a:xfrm>
          <a:prstGeom prst="rect">
            <a:avLst/>
          </a:prstGeom>
        </p:spPr>
      </p:pic>
    </p:spTree>
    <p:extLst>
      <p:ext uri="{BB962C8B-B14F-4D97-AF65-F5344CB8AC3E}">
        <p14:creationId xmlns:p14="http://schemas.microsoft.com/office/powerpoint/2010/main" val="2954031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301261" y="-21101"/>
            <a:ext cx="6668086" cy="38686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Notification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761"/>
            <a:ext cx="12192000" cy="6764244"/>
          </a:xfrm>
          <a:prstGeom prst="rect">
            <a:avLst/>
          </a:prstGeom>
        </p:spPr>
      </p:pic>
    </p:spTree>
    <p:extLst>
      <p:ext uri="{BB962C8B-B14F-4D97-AF65-F5344CB8AC3E}">
        <p14:creationId xmlns:p14="http://schemas.microsoft.com/office/powerpoint/2010/main" val="1083465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781059" y="860122"/>
            <a:ext cx="4754880" cy="822960"/>
          </a:xfrm>
        </p:spPr>
        <p:txBody>
          <a:bodyPr/>
          <a:lstStyle/>
          <a:p>
            <a:r>
              <a:rPr lang="en-US" dirty="0" smtClean="0">
                <a:solidFill>
                  <a:schemeClr val="tx1"/>
                </a:solidFill>
              </a:rPr>
              <a:t>Advantages</a:t>
            </a:r>
            <a:endParaRPr lang="en-US" dirty="0">
              <a:solidFill>
                <a:schemeClr val="tx1"/>
              </a:solidFill>
            </a:endParaRPr>
          </a:p>
        </p:txBody>
      </p:sp>
      <p:sp>
        <p:nvSpPr>
          <p:cNvPr id="14" name="Content Placeholder 13"/>
          <p:cNvSpPr>
            <a:spLocks noGrp="1"/>
          </p:cNvSpPr>
          <p:nvPr>
            <p:ph sz="half" idx="2"/>
          </p:nvPr>
        </p:nvSpPr>
        <p:spPr>
          <a:xfrm>
            <a:off x="781059" y="2319606"/>
            <a:ext cx="4754880" cy="3341572"/>
          </a:xfrm>
        </p:spPr>
        <p:txBody>
          <a:bodyPr/>
          <a:lstStyle/>
          <a:p>
            <a:pPr lvl="0"/>
            <a:endParaRPr lang="en-US" dirty="0" smtClean="0"/>
          </a:p>
          <a:p>
            <a:pPr lvl="0"/>
            <a:endParaRPr lang="en-US" dirty="0"/>
          </a:p>
          <a:p>
            <a:pPr lvl="0">
              <a:buFont typeface="Wingdings" panose="05000000000000000000" pitchFamily="2" charset="2"/>
              <a:buChar char="Ø"/>
            </a:pPr>
            <a:r>
              <a:rPr lang="en-US" sz="2400" dirty="0" smtClean="0"/>
              <a:t>Save </a:t>
            </a:r>
            <a:r>
              <a:rPr lang="en-US" sz="2400" dirty="0"/>
              <a:t>Effort and Time</a:t>
            </a:r>
          </a:p>
          <a:p>
            <a:pPr lvl="0">
              <a:buFont typeface="Wingdings" panose="05000000000000000000" pitchFamily="2" charset="2"/>
              <a:buChar char="Ø"/>
            </a:pPr>
            <a:r>
              <a:rPr lang="en-US" sz="2400" dirty="0"/>
              <a:t>Easily farmer can sell crops</a:t>
            </a:r>
          </a:p>
          <a:p>
            <a:pPr lvl="0">
              <a:buFont typeface="Wingdings" panose="05000000000000000000" pitchFamily="2" charset="2"/>
              <a:buChar char="Ø"/>
            </a:pPr>
            <a:r>
              <a:rPr lang="en-US" sz="2400" dirty="0"/>
              <a:t>Customer easily find &amp; buy crops</a:t>
            </a:r>
          </a:p>
          <a:p>
            <a:endParaRPr lang="en-US" dirty="0"/>
          </a:p>
        </p:txBody>
      </p:sp>
      <p:sp>
        <p:nvSpPr>
          <p:cNvPr id="15" name="Text Placeholder 14"/>
          <p:cNvSpPr>
            <a:spLocks noGrp="1"/>
          </p:cNvSpPr>
          <p:nvPr>
            <p:ph type="body" sz="quarter" idx="3"/>
          </p:nvPr>
        </p:nvSpPr>
        <p:spPr>
          <a:xfrm>
            <a:off x="5898290" y="1033743"/>
            <a:ext cx="4754880" cy="822960"/>
          </a:xfrm>
        </p:spPr>
        <p:txBody>
          <a:bodyPr/>
          <a:lstStyle/>
          <a:p>
            <a:r>
              <a:rPr lang="en-US" dirty="0" smtClean="0">
                <a:solidFill>
                  <a:schemeClr val="tx1"/>
                </a:solidFill>
              </a:rPr>
              <a:t>Disadvantages</a:t>
            </a:r>
            <a:endParaRPr lang="en-US" dirty="0">
              <a:solidFill>
                <a:schemeClr val="tx1"/>
              </a:solidFill>
            </a:endParaRPr>
          </a:p>
          <a:p>
            <a:endParaRPr lang="en-US" dirty="0"/>
          </a:p>
        </p:txBody>
      </p:sp>
      <p:sp>
        <p:nvSpPr>
          <p:cNvPr id="16" name="Content Placeholder 15"/>
          <p:cNvSpPr>
            <a:spLocks noGrp="1"/>
          </p:cNvSpPr>
          <p:nvPr>
            <p:ph sz="quarter" idx="4"/>
          </p:nvPr>
        </p:nvSpPr>
        <p:spPr>
          <a:xfrm>
            <a:off x="6025612" y="2319606"/>
            <a:ext cx="4754880" cy="3341572"/>
          </a:xfrm>
        </p:spPr>
        <p:txBody>
          <a:bodyPr/>
          <a:lstStyle/>
          <a:p>
            <a:pPr lvl="1"/>
            <a:endParaRPr lang="en-US" dirty="0" smtClean="0"/>
          </a:p>
          <a:p>
            <a:pPr lvl="1"/>
            <a:endParaRPr lang="en-US" dirty="0"/>
          </a:p>
          <a:p>
            <a:pPr lvl="1"/>
            <a:endParaRPr lang="en-US" dirty="0" smtClean="0"/>
          </a:p>
          <a:p>
            <a:pPr lvl="1">
              <a:buFont typeface="Wingdings" panose="05000000000000000000" pitchFamily="2" charset="2"/>
              <a:buChar char="Ø"/>
            </a:pPr>
            <a:r>
              <a:rPr lang="en-US" sz="2400" dirty="0" smtClean="0"/>
              <a:t>Increase </a:t>
            </a:r>
            <a:r>
              <a:rPr lang="en-US" sz="2400" dirty="0"/>
              <a:t>Additional Cost</a:t>
            </a:r>
          </a:p>
          <a:p>
            <a:pPr lvl="1">
              <a:buFont typeface="Wingdings" panose="05000000000000000000" pitchFamily="2" charset="2"/>
              <a:buChar char="Ø"/>
            </a:pPr>
            <a:r>
              <a:rPr lang="en-US" sz="2400" dirty="0"/>
              <a:t>Must be Farmer are Experienced with using website</a:t>
            </a:r>
          </a:p>
          <a:p>
            <a:pPr lvl="1">
              <a:buFont typeface="Wingdings" panose="05000000000000000000" pitchFamily="2" charset="2"/>
              <a:buChar char="Ø"/>
            </a:pPr>
            <a:r>
              <a:rPr lang="en-US" sz="2400" dirty="0"/>
              <a:t>Must be planned When Crops time limited.</a:t>
            </a:r>
          </a:p>
          <a:p>
            <a:pPr lvl="1">
              <a:buFont typeface="Wingdings" panose="05000000000000000000" pitchFamily="2" charset="2"/>
              <a:buChar char="Ø"/>
            </a:pPr>
            <a:r>
              <a:rPr lang="en-US" sz="2400" dirty="0"/>
              <a:t>May Increase risk of bidding</a:t>
            </a:r>
          </a:p>
          <a:p>
            <a:endParaRPr lang="en-US" dirty="0"/>
          </a:p>
        </p:txBody>
      </p:sp>
    </p:spTree>
    <p:extLst>
      <p:ext uri="{BB962C8B-B14F-4D97-AF65-F5344CB8AC3E}">
        <p14:creationId xmlns:p14="http://schemas.microsoft.com/office/powerpoint/2010/main" val="34029994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121" y="2111340"/>
            <a:ext cx="11406554" cy="457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457200" indent="-457200" algn="just">
              <a:buFont typeface="Wingdings" panose="05000000000000000000" pitchFamily="2" charset="2"/>
              <a:buChar char="Ø"/>
            </a:pPr>
            <a:r>
              <a:rPr lang="en-US" sz="3200" dirty="0" smtClean="0"/>
              <a:t>Encourage good quality and good farming practices by giving recognition to those who farm in a sustainable way.</a:t>
            </a:r>
            <a:endParaRPr lang="en-US" sz="3200" dirty="0"/>
          </a:p>
          <a:p>
            <a:pPr marL="457200" indent="-457200" algn="just">
              <a:buFont typeface="Wingdings" panose="05000000000000000000" pitchFamily="2" charset="2"/>
              <a:buChar char="Ø"/>
            </a:pPr>
            <a:r>
              <a:rPr lang="en-US" sz="3200" dirty="0"/>
              <a:t>We will make also android app for this E- Agriculture </a:t>
            </a:r>
            <a:r>
              <a:rPr lang="en-US" sz="3200" dirty="0" smtClean="0"/>
              <a:t>project. </a:t>
            </a:r>
            <a:endParaRPr lang="en-US" sz="3200" dirty="0"/>
          </a:p>
        </p:txBody>
      </p:sp>
      <p:sp>
        <p:nvSpPr>
          <p:cNvPr id="3" name="Oval 2"/>
          <p:cNvSpPr/>
          <p:nvPr/>
        </p:nvSpPr>
        <p:spPr>
          <a:xfrm>
            <a:off x="2180491" y="661181"/>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Future Scope </a:t>
            </a:r>
            <a:endParaRPr lang="en-US" sz="3600" dirty="0"/>
          </a:p>
        </p:txBody>
      </p:sp>
    </p:spTree>
    <p:extLst>
      <p:ext uri="{BB962C8B-B14F-4D97-AF65-F5344CB8AC3E}">
        <p14:creationId xmlns:p14="http://schemas.microsoft.com/office/powerpoint/2010/main" val="2222314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03312" y="1371600"/>
            <a:ext cx="8946541" cy="5228492"/>
          </a:xfrm>
        </p:spPr>
        <p:txBody>
          <a:bodyPr>
            <a:normAutofit/>
          </a:bodyPr>
          <a:lstStyle/>
          <a:p>
            <a:endParaRPr lang="en-US" dirty="0" smtClean="0"/>
          </a:p>
          <a:p>
            <a:endParaRPr lang="en-US" dirty="0"/>
          </a:p>
          <a:p>
            <a:endParaRPr lang="en-US" dirty="0" smtClean="0"/>
          </a:p>
          <a:p>
            <a:endParaRPr lang="en-US" dirty="0"/>
          </a:p>
          <a:p>
            <a:endParaRPr lang="en-US" dirty="0" smtClean="0"/>
          </a:p>
        </p:txBody>
      </p:sp>
      <p:sp>
        <p:nvSpPr>
          <p:cNvPr id="3" name="Oval 2"/>
          <p:cNvSpPr/>
          <p:nvPr/>
        </p:nvSpPr>
        <p:spPr>
          <a:xfrm>
            <a:off x="2841673" y="787789"/>
            <a:ext cx="6457072" cy="572555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smtClean="0"/>
              <a:t>Thank   You</a:t>
            </a:r>
            <a:endParaRPr lang="en-US" sz="11500" dirty="0"/>
          </a:p>
        </p:txBody>
      </p:sp>
    </p:spTree>
    <p:extLst>
      <p:ext uri="{BB962C8B-B14F-4D97-AF65-F5344CB8AC3E}">
        <p14:creationId xmlns:p14="http://schemas.microsoft.com/office/powerpoint/2010/main" val="3728174948"/>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954215" y="759656"/>
            <a:ext cx="6555545" cy="7315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4800" dirty="0" smtClean="0"/>
              <a:t>Abstract</a:t>
            </a:r>
          </a:p>
          <a:p>
            <a:pPr algn="ctr"/>
            <a:endParaRPr lang="en-US" dirty="0"/>
          </a:p>
        </p:txBody>
      </p:sp>
      <p:sp>
        <p:nvSpPr>
          <p:cNvPr id="3" name="TextBox 2"/>
          <p:cNvSpPr txBox="1"/>
          <p:nvPr/>
        </p:nvSpPr>
        <p:spPr>
          <a:xfrm>
            <a:off x="393896" y="1533378"/>
            <a:ext cx="10438227" cy="4062651"/>
          </a:xfrm>
          <a:prstGeom prst="rect">
            <a:avLst/>
          </a:prstGeom>
          <a:noFill/>
        </p:spPr>
        <p:txBody>
          <a:bodyPr wrap="square" rtlCol="0">
            <a:spAutoFit/>
          </a:bodyPr>
          <a:lstStyle/>
          <a:p>
            <a:pPr lvl="0" algn="just"/>
            <a:endParaRPr lang="en-US" sz="2400" dirty="0" smtClean="0"/>
          </a:p>
          <a:p>
            <a:pPr lvl="0" algn="just"/>
            <a:endParaRPr lang="en-US" sz="2400" dirty="0" smtClean="0"/>
          </a:p>
          <a:p>
            <a:pPr lvl="0" algn="just"/>
            <a:r>
              <a:rPr lang="en-US" sz="2400" dirty="0" smtClean="0"/>
              <a:t>The agricultural information system provides is users to get online information about , fruits, vegetables statistical details and new tendencies.</a:t>
            </a:r>
          </a:p>
          <a:p>
            <a:pPr lvl="0" algn="just"/>
            <a:endParaRPr lang="en-US" sz="2400" dirty="0" smtClean="0"/>
          </a:p>
          <a:p>
            <a:pPr algn="just"/>
            <a:r>
              <a:rPr lang="en-US" sz="2400" dirty="0"/>
              <a:t>T</a:t>
            </a:r>
            <a:r>
              <a:rPr lang="en-US" sz="2400" dirty="0" smtClean="0"/>
              <a:t>he main features of the information system includes information retrieval facilities for </a:t>
            </a:r>
            <a:r>
              <a:rPr lang="en-US" sz="2400" dirty="0"/>
              <a:t>Farmers are Import product for </a:t>
            </a:r>
            <a:r>
              <a:rPr lang="en-US" sz="2400" dirty="0" smtClean="0"/>
              <a:t>Bidding from anywhere in the form of obtaining statistical information about fruits, vegetables, statistical information about exports etc. Customer Can buy Crops with bidding.</a:t>
            </a:r>
          </a:p>
          <a:p>
            <a:pPr algn="just"/>
            <a:r>
              <a:rPr lang="en-US" sz="2400" dirty="0" smtClean="0"/>
              <a:t>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700993" y="604910"/>
            <a:ext cx="6611815" cy="942535"/>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dirty="0" smtClean="0"/>
              <a:t>INTRODUCTION </a:t>
            </a:r>
            <a:endParaRPr lang="en-US" sz="4400" dirty="0"/>
          </a:p>
        </p:txBody>
      </p:sp>
      <p:sp>
        <p:nvSpPr>
          <p:cNvPr id="8" name="Rounded Rectangle 7"/>
          <p:cNvSpPr/>
          <p:nvPr/>
        </p:nvSpPr>
        <p:spPr>
          <a:xfrm>
            <a:off x="618972" y="2236764"/>
            <a:ext cx="11099409" cy="4431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en-US" sz="2400" dirty="0" smtClean="0"/>
              <a:t>Bangladesh is a agriculture  dependent country . Agriculture is  the largest employment in Bangladesh.  </a:t>
            </a:r>
          </a:p>
          <a:p>
            <a:pPr algn="just"/>
            <a:endParaRPr lang="en-US" sz="2400" dirty="0"/>
          </a:p>
          <a:p>
            <a:pPr algn="just"/>
            <a:r>
              <a:rPr lang="en-US" sz="2400" dirty="0" smtClean="0"/>
              <a:t>Online agriculture is becoming a suitable way to make all your purchases crops, whether you’re at home or anywhere.</a:t>
            </a:r>
          </a:p>
          <a:p>
            <a:pPr algn="just"/>
            <a:r>
              <a:rPr lang="en-US" sz="2400" dirty="0" smtClean="0"/>
              <a:t>Taking to online agriculture to search Crops or service, compare prices &amp; to shop by bidding. </a:t>
            </a:r>
          </a:p>
          <a:p>
            <a:pPr algn="ctr"/>
            <a:endParaRPr lang="en-US" dirty="0"/>
          </a:p>
        </p:txBody>
      </p:sp>
      <p:sp>
        <p:nvSpPr>
          <p:cNvPr id="9" name="Down Arrow 8"/>
          <p:cNvSpPr/>
          <p:nvPr/>
        </p:nvSpPr>
        <p:spPr>
          <a:xfrm>
            <a:off x="5753680" y="1561515"/>
            <a:ext cx="829994" cy="675249"/>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85612716"/>
      </p:ext>
    </p:extLst>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094572" y="499105"/>
            <a:ext cx="7432431" cy="105742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200" dirty="0" smtClean="0"/>
              <a:t>Problem Statement</a:t>
            </a:r>
          </a:p>
          <a:p>
            <a:pPr algn="ctr"/>
            <a:endParaRPr lang="en-US" dirty="0"/>
          </a:p>
        </p:txBody>
      </p:sp>
      <p:sp>
        <p:nvSpPr>
          <p:cNvPr id="3" name="TextBox 2"/>
          <p:cNvSpPr txBox="1"/>
          <p:nvPr/>
        </p:nvSpPr>
        <p:spPr>
          <a:xfrm>
            <a:off x="840254" y="2123198"/>
            <a:ext cx="10438227" cy="3323987"/>
          </a:xfrm>
          <a:prstGeom prst="rect">
            <a:avLst/>
          </a:prstGeom>
          <a:noFill/>
        </p:spPr>
        <p:txBody>
          <a:bodyPr wrap="square" rtlCol="0">
            <a:spAutoFit/>
          </a:bodyPr>
          <a:lstStyle/>
          <a:p>
            <a:pPr lvl="0" algn="just"/>
            <a:endParaRPr lang="en-US" sz="2400" dirty="0" smtClean="0"/>
          </a:p>
          <a:p>
            <a:pPr lvl="0" algn="just"/>
            <a:r>
              <a:rPr lang="en-US" sz="2400" dirty="0" smtClean="0"/>
              <a:t>In </a:t>
            </a:r>
            <a:r>
              <a:rPr lang="en-US" sz="2400" dirty="0"/>
              <a:t>Bangladesh, the agricultural sector is one of the main contributors to the national GDP. </a:t>
            </a:r>
            <a:endParaRPr lang="en-US" sz="2400" dirty="0" smtClean="0"/>
          </a:p>
          <a:p>
            <a:pPr lvl="0" algn="just"/>
            <a:endParaRPr lang="en-US" sz="2400" dirty="0"/>
          </a:p>
          <a:p>
            <a:pPr lvl="0" algn="just"/>
            <a:r>
              <a:rPr lang="en-US" sz="2400" dirty="0" smtClean="0"/>
              <a:t> </a:t>
            </a:r>
            <a:r>
              <a:rPr lang="en-US" sz="2400" dirty="0"/>
              <a:t>But, most of the farmers of Bangladesh are still in lack of modern agricultural knowledge and information. People having internet facilities have better access to information, which help them to acquire better position in economic </a:t>
            </a:r>
            <a:r>
              <a:rPr lang="en-US" sz="2400" dirty="0" smtClean="0"/>
              <a:t>activities.</a:t>
            </a:r>
          </a:p>
          <a:p>
            <a:pPr algn="just"/>
            <a:r>
              <a:rPr lang="en-US" sz="2400" dirty="0" smtClean="0"/>
              <a:t> </a:t>
            </a:r>
          </a:p>
          <a:p>
            <a:endParaRPr lang="en-US" dirty="0"/>
          </a:p>
        </p:txBody>
      </p:sp>
    </p:spTree>
    <p:extLst>
      <p:ext uri="{BB962C8B-B14F-4D97-AF65-F5344CB8AC3E}">
        <p14:creationId xmlns:p14="http://schemas.microsoft.com/office/powerpoint/2010/main" val="1932513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115170" y="205562"/>
            <a:ext cx="8159262" cy="106914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dirty="0" smtClean="0"/>
              <a:t>FEATURES OF E-AGRICULTURAL</a:t>
            </a:r>
            <a:endParaRPr lang="en-US" sz="2800" b="1" dirty="0"/>
          </a:p>
        </p:txBody>
      </p:sp>
      <p:sp>
        <p:nvSpPr>
          <p:cNvPr id="3" name="Rounded Rectangle 2"/>
          <p:cNvSpPr/>
          <p:nvPr/>
        </p:nvSpPr>
        <p:spPr>
          <a:xfrm>
            <a:off x="3756188" y="1458965"/>
            <a:ext cx="5699638" cy="35705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Register/login (admin, farmer, user)</a:t>
            </a:r>
          </a:p>
        </p:txBody>
      </p:sp>
      <p:sp>
        <p:nvSpPr>
          <p:cNvPr id="4" name="Rounded Rectangle 3"/>
          <p:cNvSpPr/>
          <p:nvPr/>
        </p:nvSpPr>
        <p:spPr>
          <a:xfrm>
            <a:off x="3742443" y="2370146"/>
            <a:ext cx="5738557" cy="31905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Permission(Admin Management)</a:t>
            </a:r>
          </a:p>
        </p:txBody>
      </p:sp>
      <p:sp>
        <p:nvSpPr>
          <p:cNvPr id="5" name="Rounded Rectangle 4"/>
          <p:cNvSpPr/>
          <p:nvPr/>
        </p:nvSpPr>
        <p:spPr>
          <a:xfrm>
            <a:off x="3747977" y="1953888"/>
            <a:ext cx="5733024" cy="30428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Crops Import/Manage</a:t>
            </a:r>
          </a:p>
        </p:txBody>
      </p:sp>
      <p:sp>
        <p:nvSpPr>
          <p:cNvPr id="6" name="Rounded Rectangle 5"/>
          <p:cNvSpPr/>
          <p:nvPr/>
        </p:nvSpPr>
        <p:spPr>
          <a:xfrm>
            <a:off x="3780013" y="2740511"/>
            <a:ext cx="5761551" cy="34761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Crops category </a:t>
            </a:r>
          </a:p>
        </p:txBody>
      </p:sp>
      <p:sp>
        <p:nvSpPr>
          <p:cNvPr id="7" name="Rounded Rectangle 6"/>
          <p:cNvSpPr/>
          <p:nvPr/>
        </p:nvSpPr>
        <p:spPr>
          <a:xfrm>
            <a:off x="3728803" y="4222744"/>
            <a:ext cx="5771372" cy="29151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Search   System  </a:t>
            </a:r>
          </a:p>
        </p:txBody>
      </p:sp>
      <p:sp>
        <p:nvSpPr>
          <p:cNvPr id="8" name="Rounded Rectangle 7"/>
          <p:cNvSpPr/>
          <p:nvPr/>
        </p:nvSpPr>
        <p:spPr>
          <a:xfrm>
            <a:off x="3708654" y="5109326"/>
            <a:ext cx="5703324" cy="29699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Add to Cart</a:t>
            </a:r>
          </a:p>
        </p:txBody>
      </p:sp>
      <p:sp>
        <p:nvSpPr>
          <p:cNvPr id="10" name="Rounded Rectangle 9"/>
          <p:cNvSpPr/>
          <p:nvPr/>
        </p:nvSpPr>
        <p:spPr>
          <a:xfrm>
            <a:off x="2323514" y="1107697"/>
            <a:ext cx="436098" cy="555673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Right Arrow 10"/>
          <p:cNvSpPr/>
          <p:nvPr/>
        </p:nvSpPr>
        <p:spPr>
          <a:xfrm>
            <a:off x="2799584" y="1541541"/>
            <a:ext cx="984739" cy="21726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4" name="Right Arrow 13"/>
          <p:cNvSpPr/>
          <p:nvPr/>
        </p:nvSpPr>
        <p:spPr>
          <a:xfrm>
            <a:off x="2741744" y="2068176"/>
            <a:ext cx="977705" cy="16881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Right Arrow 14"/>
          <p:cNvSpPr/>
          <p:nvPr/>
        </p:nvSpPr>
        <p:spPr>
          <a:xfrm>
            <a:off x="2752694" y="2496234"/>
            <a:ext cx="989428" cy="12481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Right Arrow 15"/>
          <p:cNvSpPr/>
          <p:nvPr/>
        </p:nvSpPr>
        <p:spPr>
          <a:xfrm>
            <a:off x="2775582" y="2869143"/>
            <a:ext cx="987082" cy="18521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Right Arrow 16"/>
          <p:cNvSpPr/>
          <p:nvPr/>
        </p:nvSpPr>
        <p:spPr>
          <a:xfrm>
            <a:off x="2740772" y="3329677"/>
            <a:ext cx="970671" cy="138427"/>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Right Arrow 17"/>
          <p:cNvSpPr/>
          <p:nvPr/>
        </p:nvSpPr>
        <p:spPr>
          <a:xfrm>
            <a:off x="2741744" y="3786132"/>
            <a:ext cx="1024597" cy="13027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0" name="Rounded Rectangle 19"/>
          <p:cNvSpPr/>
          <p:nvPr/>
        </p:nvSpPr>
        <p:spPr>
          <a:xfrm>
            <a:off x="3788422" y="3738646"/>
            <a:ext cx="5788398" cy="37145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Special Offers</a:t>
            </a:r>
          </a:p>
        </p:txBody>
      </p:sp>
      <p:sp>
        <p:nvSpPr>
          <p:cNvPr id="21" name="Rounded Rectangle 20"/>
          <p:cNvSpPr/>
          <p:nvPr/>
        </p:nvSpPr>
        <p:spPr>
          <a:xfrm>
            <a:off x="3742122" y="3239199"/>
            <a:ext cx="5692021" cy="39586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Database Design  </a:t>
            </a:r>
          </a:p>
        </p:txBody>
      </p:sp>
      <p:sp>
        <p:nvSpPr>
          <p:cNvPr id="22" name="Right Arrow 21"/>
          <p:cNvSpPr/>
          <p:nvPr/>
        </p:nvSpPr>
        <p:spPr>
          <a:xfrm>
            <a:off x="2734406" y="4269510"/>
            <a:ext cx="974248" cy="14781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3" name="Right Arrow 22"/>
          <p:cNvSpPr/>
          <p:nvPr/>
        </p:nvSpPr>
        <p:spPr>
          <a:xfrm>
            <a:off x="2741744" y="4699340"/>
            <a:ext cx="966985" cy="18297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6" name="Right Arrow 25"/>
          <p:cNvSpPr/>
          <p:nvPr/>
        </p:nvSpPr>
        <p:spPr>
          <a:xfrm>
            <a:off x="2759328" y="5110717"/>
            <a:ext cx="942536" cy="1098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7" name="Rounded Rectangle 26"/>
          <p:cNvSpPr/>
          <p:nvPr/>
        </p:nvSpPr>
        <p:spPr>
          <a:xfrm>
            <a:off x="3756188" y="5552069"/>
            <a:ext cx="5724812" cy="38930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a:t>Comment box </a:t>
            </a:r>
          </a:p>
        </p:txBody>
      </p:sp>
      <p:sp>
        <p:nvSpPr>
          <p:cNvPr id="28" name="Right Arrow 27"/>
          <p:cNvSpPr/>
          <p:nvPr/>
        </p:nvSpPr>
        <p:spPr>
          <a:xfrm>
            <a:off x="2741744" y="5564409"/>
            <a:ext cx="942536" cy="1098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9" name="Rounded Rectangle 28"/>
          <p:cNvSpPr/>
          <p:nvPr/>
        </p:nvSpPr>
        <p:spPr>
          <a:xfrm>
            <a:off x="3730819" y="4693383"/>
            <a:ext cx="5703324" cy="29699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 Bidding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107360" y="245391"/>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AGILE METHOLOGY</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345" y="1162482"/>
            <a:ext cx="9753600" cy="4810125"/>
          </a:xfrm>
          <a:prstGeom prst="rect">
            <a:avLst/>
          </a:prstGeom>
        </p:spPr>
      </p:pic>
    </p:spTree>
    <p:extLst>
      <p:ext uri="{BB962C8B-B14F-4D97-AF65-F5344CB8AC3E}">
        <p14:creationId xmlns:p14="http://schemas.microsoft.com/office/powerpoint/2010/main" val="2510437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011682" y="335314"/>
            <a:ext cx="7765366" cy="7596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dirty="0" smtClean="0"/>
              <a:t>GANTT CHART</a:t>
            </a:r>
            <a:endParaRPr lang="en-US" sz="2800" b="1" dirty="0"/>
          </a:p>
        </p:txBody>
      </p:sp>
      <p:graphicFrame>
        <p:nvGraphicFramePr>
          <p:cNvPr id="4" name="Chart 3"/>
          <p:cNvGraphicFramePr/>
          <p:nvPr>
            <p:extLst>
              <p:ext uri="{D42A27DB-BD31-4B8C-83A1-F6EECF244321}">
                <p14:modId xmlns:p14="http://schemas.microsoft.com/office/powerpoint/2010/main" val="2178788216"/>
              </p:ext>
            </p:extLst>
          </p:nvPr>
        </p:nvGraphicFramePr>
        <p:xfrm>
          <a:off x="372795" y="1477107"/>
          <a:ext cx="10388990" cy="51464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781059" y="2055876"/>
            <a:ext cx="4754880" cy="822960"/>
          </a:xfrm>
        </p:spPr>
        <p:txBody>
          <a:bodyPr/>
          <a:lstStyle/>
          <a:p>
            <a:r>
              <a:rPr lang="en-US" dirty="0" smtClean="0">
                <a:solidFill>
                  <a:schemeClr val="tx1"/>
                </a:solidFill>
              </a:rPr>
              <a:t>Software</a:t>
            </a:r>
            <a:endParaRPr lang="en-US" dirty="0">
              <a:solidFill>
                <a:schemeClr val="tx1"/>
              </a:solidFill>
            </a:endParaRPr>
          </a:p>
        </p:txBody>
      </p:sp>
      <p:sp>
        <p:nvSpPr>
          <p:cNvPr id="14" name="Content Placeholder 13"/>
          <p:cNvSpPr>
            <a:spLocks noGrp="1"/>
          </p:cNvSpPr>
          <p:nvPr>
            <p:ph sz="half" idx="2"/>
          </p:nvPr>
        </p:nvSpPr>
        <p:spPr>
          <a:xfrm>
            <a:off x="781059" y="2319606"/>
            <a:ext cx="4754880" cy="3341572"/>
          </a:xfrm>
        </p:spPr>
        <p:txBody>
          <a:bodyPr/>
          <a:lstStyle/>
          <a:p>
            <a:pPr lvl="0"/>
            <a:endParaRPr lang="en-US" dirty="0" smtClean="0"/>
          </a:p>
          <a:p>
            <a:pPr lvl="0"/>
            <a:endParaRPr lang="en-US" dirty="0"/>
          </a:p>
          <a:p>
            <a:pPr lvl="0">
              <a:buFont typeface="Wingdings" panose="05000000000000000000" pitchFamily="2" charset="2"/>
              <a:buChar char="Ø"/>
            </a:pPr>
            <a:r>
              <a:rPr lang="en-US" sz="2400" dirty="0"/>
              <a:t>Sublime text </a:t>
            </a:r>
          </a:p>
          <a:p>
            <a:pPr lvl="0">
              <a:buFont typeface="Wingdings" panose="05000000000000000000" pitchFamily="2" charset="2"/>
              <a:buChar char="Ø"/>
            </a:pPr>
            <a:r>
              <a:rPr lang="en-US" sz="2400" dirty="0" smtClean="0"/>
              <a:t>Xampp</a:t>
            </a:r>
          </a:p>
          <a:p>
            <a:pPr lvl="0">
              <a:buFont typeface="Wingdings" panose="05000000000000000000" pitchFamily="2" charset="2"/>
              <a:buChar char="Ø"/>
            </a:pPr>
            <a:r>
              <a:rPr lang="en-US" sz="2400" dirty="0"/>
              <a:t>HTML,CSS,JAVASCRIPT,MYSQL</a:t>
            </a:r>
          </a:p>
          <a:p>
            <a:pPr lvl="0">
              <a:buFont typeface="Wingdings" panose="05000000000000000000" pitchFamily="2" charset="2"/>
              <a:buChar char="Ø"/>
            </a:pPr>
            <a:r>
              <a:rPr lang="en-US" sz="2400" dirty="0"/>
              <a:t>Laravel Framework</a:t>
            </a:r>
          </a:p>
          <a:p>
            <a:endParaRPr lang="en-US" dirty="0"/>
          </a:p>
        </p:txBody>
      </p:sp>
      <p:sp>
        <p:nvSpPr>
          <p:cNvPr id="15" name="Text Placeholder 14"/>
          <p:cNvSpPr>
            <a:spLocks noGrp="1"/>
          </p:cNvSpPr>
          <p:nvPr>
            <p:ph type="body" sz="quarter" idx="3"/>
          </p:nvPr>
        </p:nvSpPr>
        <p:spPr>
          <a:xfrm>
            <a:off x="6025612" y="2055876"/>
            <a:ext cx="4754880" cy="822960"/>
          </a:xfrm>
        </p:spPr>
        <p:txBody>
          <a:bodyPr/>
          <a:lstStyle/>
          <a:p>
            <a:r>
              <a:rPr lang="en-US" dirty="0" smtClean="0">
                <a:solidFill>
                  <a:schemeClr val="tx1"/>
                </a:solidFill>
              </a:rPr>
              <a:t>Hardware</a:t>
            </a:r>
            <a:endParaRPr lang="en-US" dirty="0">
              <a:solidFill>
                <a:schemeClr val="tx1"/>
              </a:solidFill>
            </a:endParaRPr>
          </a:p>
          <a:p>
            <a:endParaRPr lang="en-US" dirty="0"/>
          </a:p>
        </p:txBody>
      </p:sp>
      <p:sp>
        <p:nvSpPr>
          <p:cNvPr id="16" name="Content Placeholder 15"/>
          <p:cNvSpPr>
            <a:spLocks noGrp="1"/>
          </p:cNvSpPr>
          <p:nvPr>
            <p:ph sz="quarter" idx="4"/>
          </p:nvPr>
        </p:nvSpPr>
        <p:spPr>
          <a:xfrm>
            <a:off x="6025612" y="2319606"/>
            <a:ext cx="4754880" cy="3341572"/>
          </a:xfrm>
        </p:spPr>
        <p:txBody>
          <a:bodyPr/>
          <a:lstStyle/>
          <a:p>
            <a:pPr lvl="1"/>
            <a:endParaRPr lang="en-US" dirty="0" smtClean="0"/>
          </a:p>
          <a:p>
            <a:pPr lvl="1"/>
            <a:endParaRPr lang="en-US" dirty="0"/>
          </a:p>
          <a:p>
            <a:pPr lvl="1"/>
            <a:endParaRPr lang="en-US" dirty="0" smtClean="0"/>
          </a:p>
          <a:p>
            <a:pPr lvl="3">
              <a:buFont typeface="Wingdings" panose="05000000000000000000" pitchFamily="2" charset="2"/>
              <a:buChar char="Ø"/>
            </a:pPr>
            <a:r>
              <a:rPr lang="en-US" sz="2000" b="1" dirty="0">
                <a:latin typeface="Arial" panose="020B0604020202020204" pitchFamily="34" charset="0"/>
                <a:cs typeface="Arial" panose="020B0604020202020204" pitchFamily="34" charset="0"/>
              </a:rPr>
              <a:t>Processor   </a:t>
            </a:r>
            <a:r>
              <a:rPr lang="en-US" sz="2000" dirty="0" smtClean="0">
                <a:latin typeface="Arial" panose="020B0604020202020204" pitchFamily="34" charset="0"/>
                <a:cs typeface="Arial" panose="020B0604020202020204" pitchFamily="34" charset="0"/>
              </a:rPr>
              <a:t>1.6 </a:t>
            </a:r>
            <a:r>
              <a:rPr lang="en-US" sz="2000" dirty="0">
                <a:latin typeface="Arial" panose="020B0604020202020204" pitchFamily="34" charset="0"/>
                <a:cs typeface="Arial" panose="020B0604020202020204" pitchFamily="34" charset="0"/>
              </a:rPr>
              <a:t>GHz CPU</a:t>
            </a:r>
          </a:p>
          <a:p>
            <a:pPr lvl="3">
              <a:buFont typeface="Wingdings" panose="05000000000000000000" pitchFamily="2" charset="2"/>
              <a:buChar char="Ø"/>
            </a:pPr>
            <a:r>
              <a:rPr lang="en-US" sz="2000" b="1" dirty="0">
                <a:latin typeface="Arial" panose="020B0604020202020204" pitchFamily="34" charset="0"/>
                <a:cs typeface="Arial" panose="020B0604020202020204" pitchFamily="34" charset="0"/>
              </a:rPr>
              <a:t>RAM             </a:t>
            </a:r>
            <a:r>
              <a:rPr lang="en-US" sz="2000" dirty="0">
                <a:latin typeface="Arial" panose="020B0604020202020204" pitchFamily="34" charset="0"/>
                <a:cs typeface="Arial" panose="020B0604020202020204" pitchFamily="34" charset="0"/>
              </a:rPr>
              <a:t>4</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GB RAM</a:t>
            </a:r>
          </a:p>
          <a:p>
            <a:pPr lvl="3">
              <a:buFont typeface="Wingdings" panose="05000000000000000000" pitchFamily="2" charset="2"/>
              <a:buChar char="Ø"/>
            </a:pPr>
            <a:r>
              <a:rPr lang="en-US" sz="2000" b="1" dirty="0">
                <a:latin typeface="Arial" panose="020B0604020202020204" pitchFamily="34" charset="0"/>
                <a:cs typeface="Arial" panose="020B0604020202020204" pitchFamily="34" charset="0"/>
              </a:rPr>
              <a:t>HDD              </a:t>
            </a:r>
            <a:r>
              <a:rPr lang="en-US" sz="2000" dirty="0">
                <a:latin typeface="Arial" panose="020B0604020202020204" pitchFamily="34" charset="0"/>
                <a:cs typeface="Arial" panose="020B0604020202020204" pitchFamily="34" charset="0"/>
              </a:rPr>
              <a:t>1x 40 GB of free space or more is recommended for the software that is listed in the software requirements (system drive)</a:t>
            </a:r>
          </a:p>
          <a:p>
            <a:endParaRPr lang="en-US" dirty="0"/>
          </a:p>
        </p:txBody>
      </p:sp>
      <p:sp>
        <p:nvSpPr>
          <p:cNvPr id="6" name="Text Placeholder 14"/>
          <p:cNvSpPr txBox="1">
            <a:spLocks/>
          </p:cNvSpPr>
          <p:nvPr/>
        </p:nvSpPr>
        <p:spPr>
          <a:xfrm>
            <a:off x="3158499" y="689571"/>
            <a:ext cx="4754880" cy="822960"/>
          </a:xfrm>
          <a:prstGeom prst="rect">
            <a:avLst/>
          </a:prstGeom>
        </p:spPr>
        <p:txBody>
          <a:bodyPr vert="horz" lIns="137160" tIns="45720" rIns="137160" bIns="45720" rtlCol="0" anchor="ctr">
            <a:normAutofit/>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en-US" sz="4000" b="1" dirty="0" smtClean="0">
                <a:solidFill>
                  <a:schemeClr val="tx1"/>
                </a:solidFill>
              </a:rPr>
              <a:t>Requirement</a:t>
            </a:r>
            <a:endParaRPr lang="en-US" sz="4000" b="1" dirty="0"/>
          </a:p>
        </p:txBody>
      </p:sp>
    </p:spTree>
    <p:extLst>
      <p:ext uri="{BB962C8B-B14F-4D97-AF65-F5344CB8AC3E}">
        <p14:creationId xmlns:p14="http://schemas.microsoft.com/office/powerpoint/2010/main" val="32872164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1166</TotalTime>
  <Words>380</Words>
  <Application>Microsoft Office PowerPoint</Application>
  <PresentationFormat>Widescreen</PresentationFormat>
  <Paragraphs>88</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 in Compiler Design</dc:title>
  <dc:creator>zns601@gmail.com</dc:creator>
  <cp:lastModifiedBy>zns601@gmail.com</cp:lastModifiedBy>
  <cp:revision>130</cp:revision>
  <dcterms:created xsi:type="dcterms:W3CDTF">2019-10-13T08:58:56Z</dcterms:created>
  <dcterms:modified xsi:type="dcterms:W3CDTF">2020-03-07T05:20:26Z</dcterms:modified>
</cp:coreProperties>
</file>