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9" r:id="rId6"/>
    <p:sldId id="272" r:id="rId7"/>
    <p:sldId id="273" r:id="rId8"/>
    <p:sldId id="270" r:id="rId9"/>
    <p:sldId id="271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8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14T02:50:46.551"/>
    </inkml:context>
    <inkml:brush xml:id="br0">
      <inkml:brushProperty name="width" value="0.028" units="cm"/>
      <inkml:brushProperty name="height" value="0.028" units="cm"/>
      <inkml:brushProperty name="ignorePressure" value="1"/>
    </inkml:brush>
  </inkml:definitions>
  <inkml:traceGroup>
    <inkml:annotationXML>
      <emma:emma xmlns:emma="http://www.w3.org/2003/04/emma" version="1.0">
        <emma:interpretation id="{3F306F30-1DBC-4AE9-BC2B-5DDF7DA8BFB4}" emma:medium="tactile" emma:mode="ink">
          <msink:context xmlns:msink="http://schemas.microsoft.com/ink/2010/main" type="writingRegion" rotatedBoundingBox="4052,11789 4067,11789 4067,11804 4052,11804"/>
        </emma:interpretation>
      </emma:emma>
    </inkml:annotationXML>
    <inkml:traceGroup>
      <inkml:annotationXML>
        <emma:emma xmlns:emma="http://www.w3.org/2003/04/emma" version="1.0">
          <emma:interpretation id="{390A6678-7CDE-4589-BD52-0B06A3A14F37}" emma:medium="tactile" emma:mode="ink">
            <msink:context xmlns:msink="http://schemas.microsoft.com/ink/2010/main" type="paragraph" rotatedBoundingBox="4052,11789 4067,11789 4067,11804 4052,118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ACAB45-0CF6-44B1-8740-6545D83BB9F1}" emma:medium="tactile" emma:mode="ink">
              <msink:context xmlns:msink="http://schemas.microsoft.com/ink/2010/main" type="line" rotatedBoundingBox="4052,11789 4067,11789 4067,11804 4052,11804"/>
            </emma:interpretation>
          </emma:emma>
        </inkml:annotationXML>
        <inkml:traceGroup>
          <inkml:annotationXML>
            <emma:emma xmlns:emma="http://www.w3.org/2003/04/emma" version="1.0">
              <emma:interpretation id="{17FB9082-A819-4817-8B1B-3977CA73E7EB}" emma:medium="tactile" emma:mode="ink">
                <msink:context xmlns:msink="http://schemas.microsoft.com/ink/2010/main" type="inkWord" rotatedBoundingBox="4052,11789 4067,11789 4067,11804 4052,11804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644 799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14T02:50:47.899"/>
    </inkml:context>
    <inkml:brush xml:id="br0">
      <inkml:brushProperty name="width" value="0.028" units="cm"/>
      <inkml:brushProperty name="height" value="0.028" units="cm"/>
      <inkml:brushProperty name="ignorePressure" value="1"/>
    </inkml:brush>
  </inkml:definitions>
  <inkml:trace contextRef="#ctx0" brushRef="#br0">780 799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9EE90-E25C-41C7-AAB6-DAE954E85080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30677-D179-4EDE-B2AC-DD1314D5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7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B40B-CB83-480A-B725-CAF3D5E5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3F533-1128-48F8-BB88-0B2509EFC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C5759-4DAE-4D82-A08B-D4D9431D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CB67A-19D5-477F-8AD7-3EAF1066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B9F5E-8CB6-4546-8A0A-106C97FC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1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4B6E-F4EC-4ACA-8013-B61AFEA9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B7788-9771-4500-AB6D-89324D119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88758-77CF-484B-A348-829F872C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01732-70BB-442B-BE6D-EC00D905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D0ECA-02B2-4C35-883B-E44DF6A3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6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1F29A-605E-41FC-9D50-90B05BCE8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ADCEC-9763-473C-999F-188703CA0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26203-B46E-4422-B51C-DFE18CFD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97A4D-9174-46BD-8E52-E8388475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B90BA-5814-4607-AC35-C7C6905A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5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66AC-2443-4DB6-9FEE-ED7D5265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8228-6EF1-4362-9931-9307EA1F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78973-BFF5-40F3-9272-C8FC800C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997E7-51B2-4867-91EF-D0A94571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7888D-17C6-4E54-A87F-79A5D5E8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6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612A-B02F-4101-9E0B-84794FBB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67924-41E7-4CF7-9F4B-1921B1FE4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FA227-0491-433C-9118-01E1AA4E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DCA5B-F0CA-4EA0-AD06-DBCE1CCF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8867-1EE5-490B-919C-E6A9DF0D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2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DDFB-D4C8-4214-A9B4-5BE0F2C3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3EF4-5689-43A5-AD65-92F28FB5F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334C9-69FA-4F00-BAAD-92A62EE01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1A5D3-BC7F-4E63-8486-B4F7A70C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B9B26-0149-4491-AD21-6BE7BDE8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71264-39F8-4A27-B3D1-14678873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1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8457-568A-469D-A22C-8F45590C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E5692-0265-448E-A5A4-4A20C4AA3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1AC36-6DF6-4E27-8E8B-A9372FD61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77CEB-FF98-428F-84B6-C653D6390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D69BB-F66A-4065-A920-DF68D9913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B60F0-596F-43E2-A691-02FEB502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F7DE6-63B3-4700-BF98-3BFF0A58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FE1F4-A75F-4E03-915E-F1833B84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2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4BA1-E9D9-4DEC-8F5B-CF2F91D7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3ECEA-8ACA-4404-ABD0-FE6AA2A5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1B6A4-1999-4762-9D95-5F3143A3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B20B4-5AE2-4C0D-87DD-DB80ECF1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5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F32AE-84F9-4AD9-895F-AB3C0E6F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DFD45-D607-451A-86C2-08E80FC7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2B57-1457-44EE-9225-07D80130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0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CF32-A4DF-4D27-A6F7-5CB88B94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853F0-4AF0-4342-9DFC-14E800DC2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C842C-2393-4E54-B533-6356B145B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A0450-3B41-4F61-B10D-5D6DD869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DE938-8698-49C6-889A-ABABA219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BF828-5F55-4FEF-ADEC-F5E1751C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6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C494-C90A-4D15-B1DD-AAC08F17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E3525-3E3B-4557-800F-3BB4DE0D7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14C3E-EAF4-454E-9377-1976C930C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E410B-A9F5-4C1A-BA6E-A2DAF545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3D6B4-1D30-4E07-B903-CD2DA003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1CEA0-8CE9-4A00-8E84-28B29EF7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9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C2B3D-04C6-45D0-9E88-C9AC2065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87A8C-4EA4-4714-81C5-DCBA4ABD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09650-D29E-4F91-8690-530C0EDFE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15217-A5E2-41DB-8C61-E25B638E415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E35F4-1EB6-4630-85BA-EF2CA2D78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1D7F6-BE65-4429-A668-9D7E18C26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7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diamart.com/proddetail/touch-screen-kiosk-15362664962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47E3-2105-4333-9C65-857827BB9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Advertising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786AF-75D8-419D-AB85-4C002C177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5: Bakir </a:t>
            </a:r>
            <a:r>
              <a:rPr lang="en-US" dirty="0" err="1"/>
              <a:t>Hajdarevic</a:t>
            </a:r>
            <a:r>
              <a:rPr lang="en-US" dirty="0"/>
              <a:t>, Daniel </a:t>
            </a:r>
            <a:r>
              <a:rPr lang="en-US" dirty="0" err="1"/>
              <a:t>Machlab</a:t>
            </a:r>
            <a:r>
              <a:rPr lang="en-US" dirty="0"/>
              <a:t>, Ryan </a:t>
            </a:r>
            <a:r>
              <a:rPr lang="en-US" dirty="0" err="1"/>
              <a:t>Wedoff</a:t>
            </a:r>
            <a:r>
              <a:rPr lang="en-US" dirty="0"/>
              <a:t>, and Luka </a:t>
            </a:r>
            <a:r>
              <a:rPr lang="en-US" dirty="0" err="1"/>
              <a:t>Zdilar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51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A544-C849-48B2-86BD-9AE14F12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896E1-0F19-48D1-90D6-5293F5DD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7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CD77-9893-43CC-8F99-D3951B75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-&gt; Opting Into the </a:t>
            </a:r>
            <a:r>
              <a:rPr lang="en-US" i="1" dirty="0"/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F35D-52C3-4D30-B494-74D50DDF9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3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0D7E-6138-43C8-8B23-6097B0BF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3CCB7-8746-4419-9528-4144F108A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26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7E7E-7894-47D1-A910-51973E44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Environmental/Traffic Sensing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CF55-34EE-4C01-B83F-7B6F3F230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9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D9A8-FA69-45B2-934B-9B9F0C16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Analytics/Intelligence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1DB2-33CB-47EB-994D-4CF101FF7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34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C3DE-9AD5-453F-9158-37D5047C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4C05-CF0C-4B1F-B054-622E98EC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9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A18D-2A50-4394-9BD8-D94D4B12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4CCD-AFF0-46E5-9BDF-E2C1FD15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60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7AEE-D63E-4998-802D-D15A1362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2E47-AC63-41C4-A875-4892C314A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https://www.indiamart.com/proddetail/touch-screen-kiosk-15362664962.html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4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D7B7-28D1-47C2-9FAB-3C485219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15C4-E035-400B-8DFF-9E3AA2087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Outline of Distributed Advertising Board System</a:t>
            </a:r>
          </a:p>
          <a:p>
            <a:r>
              <a:rPr lang="en-US" dirty="0"/>
              <a:t>Tangle</a:t>
            </a:r>
          </a:p>
          <a:p>
            <a:r>
              <a:rPr lang="en-US" dirty="0"/>
              <a:t>Mobile App -&gt; Opting Into the </a:t>
            </a:r>
            <a:r>
              <a:rPr lang="en-US" i="1" dirty="0"/>
              <a:t>System 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replace with name?</a:t>
            </a:r>
            <a:r>
              <a:rPr lang="en-US" dirty="0"/>
              <a:t>)</a:t>
            </a:r>
            <a:endParaRPr lang="en-US" i="1" dirty="0"/>
          </a:p>
          <a:p>
            <a:r>
              <a:rPr lang="en-US" dirty="0"/>
              <a:t>The Board</a:t>
            </a:r>
          </a:p>
          <a:p>
            <a:r>
              <a:rPr lang="en-US" dirty="0"/>
              <a:t>Environmental/Traffic Sensing System</a:t>
            </a:r>
          </a:p>
          <a:p>
            <a:r>
              <a:rPr lang="en-US" dirty="0"/>
              <a:t>Analytics/Intelligence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 Conclusion/Summary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37739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6434-C0E8-4F43-93E5-74819C83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1825-A9E2-4563-A02D-F335140B3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E864-5A19-426E-B191-C3A45C4C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Distributed Advertising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1804-D49F-4881-91EE-8C22E005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 opts into system from mobile/web application. Steps include:</a:t>
            </a:r>
          </a:p>
          <a:p>
            <a:pPr lvl="1"/>
            <a:r>
              <a:rPr lang="en-US" dirty="0"/>
              <a:t>Specifying personal backing information for ad payments.</a:t>
            </a:r>
          </a:p>
          <a:p>
            <a:pPr lvl="1"/>
            <a:r>
              <a:rPr lang="en-US" dirty="0"/>
              <a:t>The new user provides a photo of themselves for the system for user identification. Preference for head shot.</a:t>
            </a:r>
          </a:p>
          <a:p>
            <a:pPr lvl="1"/>
            <a:r>
              <a:rPr lang="en-US" dirty="0"/>
              <a:t>User may filter types of ads to view.</a:t>
            </a:r>
          </a:p>
          <a:p>
            <a:pPr lvl="1"/>
            <a:r>
              <a:rPr lang="en-US" dirty="0"/>
              <a:t>Anything else?</a:t>
            </a:r>
          </a:p>
          <a:p>
            <a:r>
              <a:rPr lang="en-US" dirty="0"/>
              <a:t>User comes across a D.A.B. in public.</a:t>
            </a:r>
          </a:p>
          <a:p>
            <a:pPr lvl="1"/>
            <a:r>
              <a:rPr lang="en-US" dirty="0"/>
              <a:t>D.A.B. obtains a photo of user and compares to existing user photos in database.</a:t>
            </a:r>
          </a:p>
          <a:p>
            <a:pPr lvl="1"/>
            <a:r>
              <a:rPr lang="en-US" dirty="0"/>
              <a:t>If current user, D.A.B. welcomes user and then user can view ads. D.A.B. will show ads based on various parameters (i.e. user preference, weather, traffic, etc.).</a:t>
            </a:r>
          </a:p>
          <a:p>
            <a:pPr lvl="1"/>
            <a:r>
              <a:rPr lang="en-US" dirty="0"/>
              <a:t>User must view ad for specific amount of time for payment.</a:t>
            </a:r>
          </a:p>
          <a:p>
            <a:pPr lvl="1"/>
            <a:r>
              <a:rPr lang="en-US" dirty="0"/>
              <a:t>User is paid for number of ads viewed.</a:t>
            </a:r>
          </a:p>
        </p:txBody>
      </p:sp>
    </p:spTree>
    <p:extLst>
      <p:ext uri="{BB962C8B-B14F-4D97-AF65-F5344CB8AC3E}">
        <p14:creationId xmlns:p14="http://schemas.microsoft.com/office/powerpoint/2010/main" val="80248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E62163-94EE-485C-BB8D-1F6C971A6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3" y="565162"/>
            <a:ext cx="2143125" cy="2143125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70AA528-3CD6-4972-8A9F-7BA4596CF655}"/>
              </a:ext>
            </a:extLst>
          </p:cNvPr>
          <p:cNvGrpSpPr/>
          <p:nvPr/>
        </p:nvGrpSpPr>
        <p:grpSpPr>
          <a:xfrm>
            <a:off x="8980092" y="4456104"/>
            <a:ext cx="2901142" cy="2401896"/>
            <a:chOff x="7298575" y="4456104"/>
            <a:chExt cx="2901142" cy="240189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4DAE7F7-026C-4E0F-8894-7384B4BC9F31}"/>
                </a:ext>
              </a:extLst>
            </p:cNvPr>
            <p:cNvGrpSpPr/>
            <p:nvPr/>
          </p:nvGrpSpPr>
          <p:grpSpPr>
            <a:xfrm>
              <a:off x="7298575" y="4896195"/>
              <a:ext cx="2901142" cy="1961805"/>
              <a:chOff x="7306887" y="5353396"/>
              <a:chExt cx="2901142" cy="150460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64E4FDB-89D5-4751-B8F8-CA8267AD6D5D}"/>
                  </a:ext>
                </a:extLst>
              </p:cNvPr>
              <p:cNvSpPr/>
              <p:nvPr/>
            </p:nvSpPr>
            <p:spPr>
              <a:xfrm>
                <a:off x="7306887" y="5353396"/>
                <a:ext cx="2901142" cy="1504605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C84F6F4-533F-472E-9336-F1F4556BB8B2}"/>
                  </a:ext>
                </a:extLst>
              </p:cNvPr>
              <p:cNvSpPr/>
              <p:nvPr/>
            </p:nvSpPr>
            <p:spPr>
              <a:xfrm>
                <a:off x="7306887" y="6425738"/>
                <a:ext cx="2901142" cy="43226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1AD7B5-28FB-470E-A0E5-151FCBB4C8E5}"/>
                </a:ext>
              </a:extLst>
            </p:cNvPr>
            <p:cNvGrpSpPr/>
            <p:nvPr/>
          </p:nvGrpSpPr>
          <p:grpSpPr>
            <a:xfrm>
              <a:off x="7489767" y="5087389"/>
              <a:ext cx="2510444" cy="1770611"/>
              <a:chOff x="7489767" y="5087389"/>
              <a:chExt cx="2510444" cy="1770611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91AA18E-EEDB-40E5-BB24-1360AA63AC7A}"/>
                  </a:ext>
                </a:extLst>
              </p:cNvPr>
              <p:cNvSpPr/>
              <p:nvPr/>
            </p:nvSpPr>
            <p:spPr>
              <a:xfrm>
                <a:off x="7489767" y="5087389"/>
                <a:ext cx="2510444" cy="17706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D8E54D-AAC4-4129-80BB-71F0586964A8}"/>
                  </a:ext>
                </a:extLst>
              </p:cNvPr>
              <p:cNvSpPr/>
              <p:nvPr/>
            </p:nvSpPr>
            <p:spPr>
              <a:xfrm>
                <a:off x="7489767" y="6492240"/>
                <a:ext cx="2510444" cy="365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27607E-169A-4276-B49F-20A57A472D4D}"/>
                </a:ext>
              </a:extLst>
            </p:cNvPr>
            <p:cNvSpPr/>
            <p:nvPr/>
          </p:nvSpPr>
          <p:spPr>
            <a:xfrm>
              <a:off x="7777659" y="6581362"/>
              <a:ext cx="231244" cy="192923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0D6A55-AB6C-4AE5-B228-2BCD7400B98A}"/>
                </a:ext>
              </a:extLst>
            </p:cNvPr>
            <p:cNvSpPr txBox="1"/>
            <p:nvPr/>
          </p:nvSpPr>
          <p:spPr>
            <a:xfrm>
              <a:off x="7961295" y="6535022"/>
              <a:ext cx="728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chemeClr val="accent1"/>
                  </a:solidFill>
                </a:rPr>
                <a:t>Opt</a:t>
              </a:r>
              <a:r>
                <a:rPr lang="en-US" sz="1400" b="1" dirty="0">
                  <a:solidFill>
                    <a:schemeClr val="accent1"/>
                  </a:solidFill>
                </a:rPr>
                <a:t> in?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E0B282C-0A45-46A8-9D40-F4E635630FD3}"/>
                </a:ext>
              </a:extLst>
            </p:cNvPr>
            <p:cNvGrpSpPr/>
            <p:nvPr/>
          </p:nvGrpSpPr>
          <p:grpSpPr>
            <a:xfrm>
              <a:off x="7777659" y="6529945"/>
              <a:ext cx="259300" cy="257695"/>
              <a:chOff x="3928866" y="6074398"/>
              <a:chExt cx="259300" cy="25769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1675D59-D72B-4DEA-ADE6-AF7618C7CBC7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>
                <a:off x="3928866" y="6222277"/>
                <a:ext cx="81615" cy="96461"/>
              </a:xfrm>
              <a:prstGeom prst="line">
                <a:avLst/>
              </a:prstGeom>
              <a:ln w="3810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A582BD8-FEC7-4C24-AE85-9468420CB9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97666" y="6074398"/>
                <a:ext cx="190500" cy="257695"/>
              </a:xfrm>
              <a:prstGeom prst="line">
                <a:avLst/>
              </a:prstGeom>
              <a:ln w="3810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12513A-CE4F-4BDC-8486-C5D75BE4851F}"/>
                </a:ext>
              </a:extLst>
            </p:cNvPr>
            <p:cNvSpPr txBox="1"/>
            <p:nvPr/>
          </p:nvSpPr>
          <p:spPr>
            <a:xfrm>
              <a:off x="7782225" y="4456104"/>
              <a:ext cx="19255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Mobile App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C68821-DABB-4E6B-B7F7-C96016B43C3E}"/>
                </a:ext>
              </a:extLst>
            </p:cNvPr>
            <p:cNvSpPr/>
            <p:nvPr/>
          </p:nvSpPr>
          <p:spPr>
            <a:xfrm>
              <a:off x="7782226" y="5419898"/>
              <a:ext cx="1925526" cy="874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89ACCF-5A52-40E4-8278-6F2FD8E65089}"/>
                </a:ext>
              </a:extLst>
            </p:cNvPr>
            <p:cNvSpPr txBox="1"/>
            <p:nvPr/>
          </p:nvSpPr>
          <p:spPr>
            <a:xfrm>
              <a:off x="7680959" y="5058396"/>
              <a:ext cx="2137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Welcome, John Doe.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DE4658E-1FA1-4670-97ED-30A43D8AC24E}"/>
                </a:ext>
              </a:extLst>
            </p:cNvPr>
            <p:cNvGrpSpPr/>
            <p:nvPr/>
          </p:nvGrpSpPr>
          <p:grpSpPr>
            <a:xfrm>
              <a:off x="8358130" y="5418615"/>
              <a:ext cx="773715" cy="867085"/>
              <a:chOff x="1278900" y="3993399"/>
              <a:chExt cx="533275" cy="542406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E3697FC4-AB6F-4307-9D3A-1D69E39FEF68}"/>
                  </a:ext>
                </a:extLst>
              </p:cNvPr>
              <p:cNvGrpSpPr/>
              <p:nvPr/>
            </p:nvGrpSpPr>
            <p:grpSpPr>
              <a:xfrm>
                <a:off x="1278900" y="3993399"/>
                <a:ext cx="533275" cy="462705"/>
                <a:chOff x="1278900" y="3993399"/>
                <a:chExt cx="533275" cy="462705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AC62B8A-5AAF-4908-8F17-CB4134F97044}"/>
                    </a:ext>
                  </a:extLst>
                </p:cNvPr>
                <p:cNvSpPr/>
                <p:nvPr/>
              </p:nvSpPr>
              <p:spPr>
                <a:xfrm>
                  <a:off x="1288473" y="4015047"/>
                  <a:ext cx="523702" cy="441057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722537D7-4265-4FEC-824B-C052D9FD9DEF}"/>
                    </a:ext>
                  </a:extLst>
                </p:cNvPr>
                <p:cNvSpPr/>
                <p:nvPr/>
              </p:nvSpPr>
              <p:spPr>
                <a:xfrm>
                  <a:off x="1288473" y="3993399"/>
                  <a:ext cx="523702" cy="99753"/>
                </a:xfrm>
                <a:prstGeom prst="triangle">
                  <a:avLst/>
                </a:prstGeom>
                <a:solidFill>
                  <a:srgbClr val="B080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AC5A729-091C-4E25-A9E6-9BDF5EBB4CFA}"/>
                    </a:ext>
                  </a:extLst>
                </p:cNvPr>
                <p:cNvSpPr/>
                <p:nvPr/>
              </p:nvSpPr>
              <p:spPr>
                <a:xfrm rot="490814">
                  <a:off x="1278900" y="4087749"/>
                  <a:ext cx="62226" cy="191800"/>
                </a:xfrm>
                <a:prstGeom prst="rect">
                  <a:avLst/>
                </a:prstGeom>
                <a:solidFill>
                  <a:srgbClr val="B080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5B34ECA-2C94-4B30-91F3-CABA96105221}"/>
                    </a:ext>
                  </a:extLst>
                </p:cNvPr>
                <p:cNvSpPr/>
                <p:nvPr/>
              </p:nvSpPr>
              <p:spPr>
                <a:xfrm rot="9411357">
                  <a:off x="1430276" y="4037760"/>
                  <a:ext cx="214316" cy="109813"/>
                </a:xfrm>
                <a:prstGeom prst="rect">
                  <a:avLst/>
                </a:prstGeom>
                <a:solidFill>
                  <a:srgbClr val="B080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3E77771-11D4-4B99-883A-4912FC181F9F}"/>
                    </a:ext>
                  </a:extLst>
                </p:cNvPr>
                <p:cNvSpPr/>
                <p:nvPr/>
              </p:nvSpPr>
              <p:spPr>
                <a:xfrm rot="13303060">
                  <a:off x="1479071" y="4064247"/>
                  <a:ext cx="221002" cy="73723"/>
                </a:xfrm>
                <a:prstGeom prst="rect">
                  <a:avLst/>
                </a:prstGeom>
                <a:solidFill>
                  <a:srgbClr val="B080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28836A6-7FC9-4C73-9A34-EAECD63EB675}"/>
                    </a:ext>
                  </a:extLst>
                </p:cNvPr>
                <p:cNvSpPr/>
                <p:nvPr/>
              </p:nvSpPr>
              <p:spPr>
                <a:xfrm rot="10800000">
                  <a:off x="1334225" y="4037758"/>
                  <a:ext cx="427899" cy="109813"/>
                </a:xfrm>
                <a:prstGeom prst="rect">
                  <a:avLst/>
                </a:prstGeom>
                <a:solidFill>
                  <a:srgbClr val="B080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F82A60A-7C54-4247-A80A-8F321BEC5F32}"/>
                    </a:ext>
                  </a:extLst>
                </p:cNvPr>
                <p:cNvSpPr/>
                <p:nvPr/>
              </p:nvSpPr>
              <p:spPr>
                <a:xfrm rot="9221647">
                  <a:off x="1727564" y="4039477"/>
                  <a:ext cx="62226" cy="233086"/>
                </a:xfrm>
                <a:prstGeom prst="rect">
                  <a:avLst/>
                </a:prstGeom>
                <a:solidFill>
                  <a:srgbClr val="B080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F2A80048-2EA3-4DD3-8C5D-F101DA25DB0A}"/>
                    </a:ext>
                  </a:extLst>
                </p:cNvPr>
                <p:cNvSpPr/>
                <p:nvPr/>
              </p:nvSpPr>
              <p:spPr>
                <a:xfrm>
                  <a:off x="1524676" y="4202565"/>
                  <a:ext cx="194310" cy="45719"/>
                </a:xfrm>
                <a:prstGeom prst="arc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Arc 36">
                  <a:extLst>
                    <a:ext uri="{FF2B5EF4-FFF2-40B4-BE49-F238E27FC236}">
                      <a16:creationId xmlns:a16="http://schemas.microsoft.com/office/drawing/2014/main" id="{4CA4B2B2-5566-4D1B-A1F5-4BE67BFB5736}"/>
                    </a:ext>
                  </a:extLst>
                </p:cNvPr>
                <p:cNvSpPr/>
                <p:nvPr/>
              </p:nvSpPr>
              <p:spPr>
                <a:xfrm flipH="1">
                  <a:off x="1396571" y="4200258"/>
                  <a:ext cx="194516" cy="45719"/>
                </a:xfrm>
                <a:prstGeom prst="arc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7ED49598-4DFF-4A0D-9DF6-50EE736E8843}"/>
                    </a:ext>
                  </a:extLst>
                </p:cNvPr>
                <p:cNvSpPr/>
                <p:nvPr/>
              </p:nvSpPr>
              <p:spPr>
                <a:xfrm>
                  <a:off x="1404609" y="4221757"/>
                  <a:ext cx="112030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2163438-0646-4D75-B8D8-8CD0E2C8F5F0}"/>
                    </a:ext>
                  </a:extLst>
                </p:cNvPr>
                <p:cNvSpPr/>
                <p:nvPr/>
              </p:nvSpPr>
              <p:spPr>
                <a:xfrm>
                  <a:off x="1594402" y="4223117"/>
                  <a:ext cx="112030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4463F552-601A-4EBF-8CC4-CD2D0425E403}"/>
                    </a:ext>
                  </a:extLst>
                </p:cNvPr>
                <p:cNvCxnSpPr/>
                <p:nvPr/>
              </p:nvCxnSpPr>
              <p:spPr>
                <a:xfrm flipH="1">
                  <a:off x="1537434" y="4244616"/>
                  <a:ext cx="10740" cy="6830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7CF3264-4197-4FA4-9F1C-52575068D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043" y="4310887"/>
                  <a:ext cx="27926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Arc 43">
                  <a:extLst>
                    <a:ext uri="{FF2B5EF4-FFF2-40B4-BE49-F238E27FC236}">
                      <a16:creationId xmlns:a16="http://schemas.microsoft.com/office/drawing/2014/main" id="{122C27DF-DD61-46B5-87DD-FBC0FA2C8DD1}"/>
                    </a:ext>
                  </a:extLst>
                </p:cNvPr>
                <p:cNvSpPr/>
                <p:nvPr/>
              </p:nvSpPr>
              <p:spPr>
                <a:xfrm rot="7767881">
                  <a:off x="1451426" y="4188268"/>
                  <a:ext cx="163720" cy="205740"/>
                </a:xfrm>
                <a:prstGeom prst="arc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8BC9B64-27F0-4102-9D06-E202750CF609}"/>
                    </a:ext>
                  </a:extLst>
                </p:cNvPr>
                <p:cNvSpPr/>
                <p:nvPr/>
              </p:nvSpPr>
              <p:spPr>
                <a:xfrm flipV="1">
                  <a:off x="1437058" y="4223833"/>
                  <a:ext cx="45719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67966B4-1887-4030-9BD7-4C08C4FAF2C5}"/>
                    </a:ext>
                  </a:extLst>
                </p:cNvPr>
                <p:cNvSpPr/>
                <p:nvPr/>
              </p:nvSpPr>
              <p:spPr>
                <a:xfrm flipV="1">
                  <a:off x="1632986" y="4224754"/>
                  <a:ext cx="45719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50" name="Ink 49">
                      <a:extLst>
                        <a:ext uri="{FF2B5EF4-FFF2-40B4-BE49-F238E27FC236}">
                          <a16:creationId xmlns:a16="http://schemas.microsoft.com/office/drawing/2014/main" id="{F3452767-C554-4D1E-8B2C-7E7914127F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59032" y="4244280"/>
                    <a:ext cx="288" cy="288"/>
                  </p14:xfrm>
                </p:contentPart>
              </mc:Choice>
              <mc:Fallback xmlns="">
                <p:pic>
                  <p:nvPicPr>
                    <p:cNvPr id="50" name="Ink 49">
                      <a:extLst>
                        <a:ext uri="{FF2B5EF4-FFF2-40B4-BE49-F238E27FC236}">
                          <a16:creationId xmlns:a16="http://schemas.microsoft.com/office/drawing/2014/main" id="{F3452767-C554-4D1E-8B2C-7E7914127FDD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455000" y="4240248"/>
                      <a:ext cx="8064" cy="806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51" name="Ink 50">
                      <a:extLst>
                        <a:ext uri="{FF2B5EF4-FFF2-40B4-BE49-F238E27FC236}">
                          <a16:creationId xmlns:a16="http://schemas.microsoft.com/office/drawing/2014/main" id="{FC4B981C-6C22-45AD-B930-B883800CB67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55160" y="4244280"/>
                    <a:ext cx="288" cy="288"/>
                  </p14:xfrm>
                </p:contentPart>
              </mc:Choice>
              <mc:Fallback xmlns="">
                <p:pic>
                  <p:nvPicPr>
                    <p:cNvPr id="51" name="Ink 50">
                      <a:extLst>
                        <a:ext uri="{FF2B5EF4-FFF2-40B4-BE49-F238E27FC236}">
                          <a16:creationId xmlns:a16="http://schemas.microsoft.com/office/drawing/2014/main" id="{FC4B981C-6C22-45AD-B930-B883800CB676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651128" y="4240248"/>
                      <a:ext cx="8064" cy="8064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AEB7C4A-AC50-430E-9D26-9BE7D9907C5E}"/>
                  </a:ext>
                </a:extLst>
              </p:cNvPr>
              <p:cNvSpPr/>
              <p:nvPr/>
            </p:nvSpPr>
            <p:spPr>
              <a:xfrm>
                <a:off x="1437058" y="4419720"/>
                <a:ext cx="227676" cy="11608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2241C7D-2619-48A4-AA1C-224076CA1446}"/>
              </a:ext>
            </a:extLst>
          </p:cNvPr>
          <p:cNvSpPr txBox="1"/>
          <p:nvPr/>
        </p:nvSpPr>
        <p:spPr>
          <a:xfrm>
            <a:off x="10543923" y="6495262"/>
            <a:ext cx="977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The Tangle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78C1BB-9946-474B-82BB-D2DDEBCD875B}"/>
              </a:ext>
            </a:extLst>
          </p:cNvPr>
          <p:cNvSpPr txBox="1"/>
          <p:nvPr/>
        </p:nvSpPr>
        <p:spPr>
          <a:xfrm>
            <a:off x="1659780" y="133752"/>
            <a:ext cx="199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D.A.B. Kiosk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580538-FC5A-4887-9351-90D34BDF3F57}"/>
              </a:ext>
            </a:extLst>
          </p:cNvPr>
          <p:cNvSpPr txBox="1"/>
          <p:nvPr/>
        </p:nvSpPr>
        <p:spPr>
          <a:xfrm>
            <a:off x="7926093" y="2314666"/>
            <a:ext cx="412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Environmental Monitoring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8F28EEA-5EB2-41C9-86F4-76C704CFA2D6}"/>
              </a:ext>
            </a:extLst>
          </p:cNvPr>
          <p:cNvSpPr/>
          <p:nvPr/>
        </p:nvSpPr>
        <p:spPr>
          <a:xfrm>
            <a:off x="9708205" y="121838"/>
            <a:ext cx="2483796" cy="1395677"/>
          </a:xfrm>
          <a:custGeom>
            <a:avLst/>
            <a:gdLst>
              <a:gd name="connsiteX0" fmla="*/ 0 w 2490875"/>
              <a:gd name="connsiteY0" fmla="*/ 1823142 h 1823142"/>
              <a:gd name="connsiteX1" fmla="*/ 525294 w 2490875"/>
              <a:gd name="connsiteY1" fmla="*/ 1434035 h 1823142"/>
              <a:gd name="connsiteX2" fmla="*/ 1400783 w 2490875"/>
              <a:gd name="connsiteY2" fmla="*/ 1200572 h 1823142"/>
              <a:gd name="connsiteX3" fmla="*/ 2295728 w 2490875"/>
              <a:gd name="connsiteY3" fmla="*/ 276444 h 1823142"/>
              <a:gd name="connsiteX4" fmla="*/ 2441642 w 2490875"/>
              <a:gd name="connsiteY4" fmla="*/ 4070 h 182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0875" h="1823142">
                <a:moveTo>
                  <a:pt x="0" y="1823142"/>
                </a:moveTo>
                <a:cubicBezTo>
                  <a:pt x="145915" y="1680469"/>
                  <a:pt x="291830" y="1537797"/>
                  <a:pt x="525294" y="1434035"/>
                </a:cubicBezTo>
                <a:cubicBezTo>
                  <a:pt x="758758" y="1330273"/>
                  <a:pt x="1105711" y="1393504"/>
                  <a:pt x="1400783" y="1200572"/>
                </a:cubicBezTo>
                <a:cubicBezTo>
                  <a:pt x="1695855" y="1007640"/>
                  <a:pt x="2122252" y="475861"/>
                  <a:pt x="2295728" y="276444"/>
                </a:cubicBezTo>
                <a:cubicBezTo>
                  <a:pt x="2469204" y="77027"/>
                  <a:pt x="2550268" y="-21870"/>
                  <a:pt x="2441642" y="407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Freeform: Shape 1023">
            <a:extLst>
              <a:ext uri="{FF2B5EF4-FFF2-40B4-BE49-F238E27FC236}">
                <a16:creationId xmlns:a16="http://schemas.microsoft.com/office/drawing/2014/main" id="{A90B3B38-7BED-4946-9F60-77B1DB1D21DC}"/>
              </a:ext>
            </a:extLst>
          </p:cNvPr>
          <p:cNvSpPr/>
          <p:nvPr/>
        </p:nvSpPr>
        <p:spPr>
          <a:xfrm>
            <a:off x="8210144" y="-9729"/>
            <a:ext cx="504575" cy="1390477"/>
          </a:xfrm>
          <a:custGeom>
            <a:avLst/>
            <a:gdLst>
              <a:gd name="connsiteX0" fmla="*/ 389106 w 389106"/>
              <a:gd name="connsiteY0" fmla="*/ 1274324 h 1274324"/>
              <a:gd name="connsiteX1" fmla="*/ 145915 w 389106"/>
              <a:gd name="connsiteY1" fmla="*/ 807396 h 1274324"/>
              <a:gd name="connsiteX2" fmla="*/ 0 w 389106"/>
              <a:gd name="connsiteY2" fmla="*/ 0 h 127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106" h="1274324">
                <a:moveTo>
                  <a:pt x="389106" y="1274324"/>
                </a:moveTo>
                <a:cubicBezTo>
                  <a:pt x="299936" y="1147053"/>
                  <a:pt x="210766" y="1019783"/>
                  <a:pt x="145915" y="807396"/>
                </a:cubicBezTo>
                <a:cubicBezTo>
                  <a:pt x="81064" y="595009"/>
                  <a:pt x="40532" y="297504"/>
                  <a:pt x="0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2A86B8A2-2EF9-4527-A10E-DD2CB8948E43}"/>
              </a:ext>
            </a:extLst>
          </p:cNvPr>
          <p:cNvSpPr/>
          <p:nvPr/>
        </p:nvSpPr>
        <p:spPr>
          <a:xfrm>
            <a:off x="9212093" y="29184"/>
            <a:ext cx="768485" cy="1410511"/>
          </a:xfrm>
          <a:custGeom>
            <a:avLst/>
            <a:gdLst>
              <a:gd name="connsiteX0" fmla="*/ 0 w 768485"/>
              <a:gd name="connsiteY0" fmla="*/ 1410511 h 1410511"/>
              <a:gd name="connsiteX1" fmla="*/ 564204 w 768485"/>
              <a:gd name="connsiteY1" fmla="*/ 826851 h 1410511"/>
              <a:gd name="connsiteX2" fmla="*/ 642025 w 768485"/>
              <a:gd name="connsiteY2" fmla="*/ 311285 h 1410511"/>
              <a:gd name="connsiteX3" fmla="*/ 768485 w 768485"/>
              <a:gd name="connsiteY3" fmla="*/ 0 h 141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485" h="1410511">
                <a:moveTo>
                  <a:pt x="0" y="1410511"/>
                </a:moveTo>
                <a:cubicBezTo>
                  <a:pt x="228600" y="1210283"/>
                  <a:pt x="457200" y="1010055"/>
                  <a:pt x="564204" y="826851"/>
                </a:cubicBezTo>
                <a:cubicBezTo>
                  <a:pt x="671208" y="643647"/>
                  <a:pt x="607978" y="449093"/>
                  <a:pt x="642025" y="311285"/>
                </a:cubicBezTo>
                <a:cubicBezTo>
                  <a:pt x="676072" y="173477"/>
                  <a:pt x="718225" y="84306"/>
                  <a:pt x="768485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7D5375-3901-430D-BF58-9E7FA028C643}"/>
              </a:ext>
            </a:extLst>
          </p:cNvPr>
          <p:cNvSpPr/>
          <p:nvPr/>
        </p:nvSpPr>
        <p:spPr>
          <a:xfrm>
            <a:off x="7782225" y="859783"/>
            <a:ext cx="2859329" cy="1704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B h="298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4FC94C2E-7CC5-4E0D-AF2E-93C57E8B0756}"/>
              </a:ext>
            </a:extLst>
          </p:cNvPr>
          <p:cNvSpPr txBox="1"/>
          <p:nvPr/>
        </p:nvSpPr>
        <p:spPr>
          <a:xfrm>
            <a:off x="8188775" y="2611"/>
            <a:ext cx="922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Weather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58BD1E4-1D8A-4AAF-86D5-CC19D37AD31E}"/>
              </a:ext>
            </a:extLst>
          </p:cNvPr>
          <p:cNvSpPr txBox="1"/>
          <p:nvPr/>
        </p:nvSpPr>
        <p:spPr>
          <a:xfrm>
            <a:off x="9606063" y="21509"/>
            <a:ext cx="1424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Customer Traffic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B07DB7-2389-495A-BECD-890C6555071D}"/>
              </a:ext>
            </a:extLst>
          </p:cNvPr>
          <p:cNvSpPr txBox="1"/>
          <p:nvPr/>
        </p:nvSpPr>
        <p:spPr>
          <a:xfrm>
            <a:off x="11565117" y="565162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GPS</a:t>
            </a:r>
          </a:p>
        </p:txBody>
      </p:sp>
      <p:sp>
        <p:nvSpPr>
          <p:cNvPr id="1028" name="Cloud 1027">
            <a:extLst>
              <a:ext uri="{FF2B5EF4-FFF2-40B4-BE49-F238E27FC236}">
                <a16:creationId xmlns:a16="http://schemas.microsoft.com/office/drawing/2014/main" id="{E62AE12B-9EBB-4F6E-8F26-A028DE12A8B3}"/>
              </a:ext>
            </a:extLst>
          </p:cNvPr>
          <p:cNvSpPr/>
          <p:nvPr/>
        </p:nvSpPr>
        <p:spPr>
          <a:xfrm>
            <a:off x="3815974" y="2594139"/>
            <a:ext cx="3514208" cy="2013825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3F3ED0-DC60-4755-8E02-B1D171BABFDC}"/>
              </a:ext>
            </a:extLst>
          </p:cNvPr>
          <p:cNvGrpSpPr/>
          <p:nvPr/>
        </p:nvGrpSpPr>
        <p:grpSpPr>
          <a:xfrm>
            <a:off x="444895" y="4795681"/>
            <a:ext cx="1874048" cy="1907234"/>
            <a:chOff x="519709" y="4841093"/>
            <a:chExt cx="1874048" cy="1907234"/>
          </a:xfrm>
        </p:grpSpPr>
        <p:sp>
          <p:nvSpPr>
            <p:cNvPr id="58" name="Flowchart: Magnetic Disk 57">
              <a:extLst>
                <a:ext uri="{FF2B5EF4-FFF2-40B4-BE49-F238E27FC236}">
                  <a16:creationId xmlns:a16="http://schemas.microsoft.com/office/drawing/2014/main" id="{4C6EB0CC-CAD1-440A-88E5-66B233E9264A}"/>
                </a:ext>
              </a:extLst>
            </p:cNvPr>
            <p:cNvSpPr/>
            <p:nvPr/>
          </p:nvSpPr>
          <p:spPr>
            <a:xfrm>
              <a:off x="519709" y="5873378"/>
              <a:ext cx="1868464" cy="874949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lowchart: Magnetic Disk 63">
              <a:extLst>
                <a:ext uri="{FF2B5EF4-FFF2-40B4-BE49-F238E27FC236}">
                  <a16:creationId xmlns:a16="http://schemas.microsoft.com/office/drawing/2014/main" id="{9C459D10-CF0F-448C-8988-2470A248C742}"/>
                </a:ext>
              </a:extLst>
            </p:cNvPr>
            <p:cNvSpPr/>
            <p:nvPr/>
          </p:nvSpPr>
          <p:spPr>
            <a:xfrm>
              <a:off x="519709" y="5317965"/>
              <a:ext cx="1868464" cy="874949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lowchart: Magnetic Disk 64">
              <a:extLst>
                <a:ext uri="{FF2B5EF4-FFF2-40B4-BE49-F238E27FC236}">
                  <a16:creationId xmlns:a16="http://schemas.microsoft.com/office/drawing/2014/main" id="{4D8E0724-0EC4-4CCB-89E7-2156D727F69E}"/>
                </a:ext>
              </a:extLst>
            </p:cNvPr>
            <p:cNvSpPr/>
            <p:nvPr/>
          </p:nvSpPr>
          <p:spPr>
            <a:xfrm>
              <a:off x="525293" y="4841093"/>
              <a:ext cx="1868464" cy="874949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128643-485C-4E6D-98B0-615BA79B8129}"/>
              </a:ext>
            </a:extLst>
          </p:cNvPr>
          <p:cNvCxnSpPr>
            <a:cxnSpLocks/>
          </p:cNvCxnSpPr>
          <p:nvPr/>
        </p:nvCxnSpPr>
        <p:spPr>
          <a:xfrm flipV="1">
            <a:off x="2510444" y="4209168"/>
            <a:ext cx="1440449" cy="68702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F9061A-5405-4ABF-94BD-8FFB01DF1967}"/>
              </a:ext>
            </a:extLst>
          </p:cNvPr>
          <p:cNvCxnSpPr>
            <a:cxnSpLocks/>
          </p:cNvCxnSpPr>
          <p:nvPr/>
        </p:nvCxnSpPr>
        <p:spPr>
          <a:xfrm>
            <a:off x="6891251" y="4209168"/>
            <a:ext cx="2080526" cy="77015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E77021-D040-4C2F-9A36-3AAA5BDB4B93}"/>
              </a:ext>
            </a:extLst>
          </p:cNvPr>
          <p:cNvCxnSpPr>
            <a:cxnSpLocks/>
          </p:cNvCxnSpPr>
          <p:nvPr/>
        </p:nvCxnSpPr>
        <p:spPr>
          <a:xfrm flipV="1">
            <a:off x="6799159" y="2042400"/>
            <a:ext cx="732171" cy="61433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3E5BCCE-69C2-4062-94A3-E86BD464857A}"/>
              </a:ext>
            </a:extLst>
          </p:cNvPr>
          <p:cNvCxnSpPr>
            <a:cxnSpLocks/>
          </p:cNvCxnSpPr>
          <p:nvPr/>
        </p:nvCxnSpPr>
        <p:spPr>
          <a:xfrm>
            <a:off x="1771400" y="2421738"/>
            <a:ext cx="1984741" cy="102804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27FC0B7-AFB2-4330-B73B-88B4D638A2DA}"/>
              </a:ext>
            </a:extLst>
          </p:cNvPr>
          <p:cNvSpPr txBox="1"/>
          <p:nvPr/>
        </p:nvSpPr>
        <p:spPr>
          <a:xfrm>
            <a:off x="539404" y="4346354"/>
            <a:ext cx="1578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Database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97D9D8-E987-4B55-ABF9-A8C546469A70}"/>
              </a:ext>
            </a:extLst>
          </p:cNvPr>
          <p:cNvSpPr txBox="1"/>
          <p:nvPr/>
        </p:nvSpPr>
        <p:spPr>
          <a:xfrm>
            <a:off x="3853854" y="3261917"/>
            <a:ext cx="353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  <a:r>
              <a:rPr lang="en-US" sz="2800" b="1" baseline="30000" dirty="0">
                <a:solidFill>
                  <a:srgbClr val="FF0000"/>
                </a:solidFill>
              </a:rPr>
              <a:t>rd</a:t>
            </a:r>
            <a:r>
              <a:rPr lang="en-US" sz="2800" b="1" dirty="0">
                <a:solidFill>
                  <a:srgbClr val="FF0000"/>
                </a:solidFill>
              </a:rPr>
              <a:t> Party Cloud Service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3873D6-221A-4EBB-BE0D-F32C45F467BA}"/>
              </a:ext>
            </a:extLst>
          </p:cNvPr>
          <p:cNvSpPr txBox="1"/>
          <p:nvPr/>
        </p:nvSpPr>
        <p:spPr>
          <a:xfrm>
            <a:off x="883183" y="5726118"/>
            <a:ext cx="97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Facial ID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84469C-7C5E-4A45-8A96-64FFE84EDB26}"/>
              </a:ext>
            </a:extLst>
          </p:cNvPr>
          <p:cNvSpPr txBox="1"/>
          <p:nvPr/>
        </p:nvSpPr>
        <p:spPr>
          <a:xfrm>
            <a:off x="773101" y="5207968"/>
            <a:ext cx="122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Ad Storage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41D713D-201C-4488-AED4-8A8B206DEE55}"/>
              </a:ext>
            </a:extLst>
          </p:cNvPr>
          <p:cNvSpPr txBox="1"/>
          <p:nvPr/>
        </p:nvSpPr>
        <p:spPr>
          <a:xfrm>
            <a:off x="474867" y="6172888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User Preference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39609B-89F9-4074-9D60-A9B6FAAC7635}"/>
              </a:ext>
            </a:extLst>
          </p:cNvPr>
          <p:cNvSpPr txBox="1"/>
          <p:nvPr/>
        </p:nvSpPr>
        <p:spPr>
          <a:xfrm>
            <a:off x="8727268" y="151863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R-PI3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C9A5952-E891-4D88-991F-A14C7538862B}"/>
              </a:ext>
            </a:extLst>
          </p:cNvPr>
          <p:cNvSpPr/>
          <p:nvPr/>
        </p:nvSpPr>
        <p:spPr>
          <a:xfrm>
            <a:off x="2502502" y="730055"/>
            <a:ext cx="2170425" cy="13665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6F1E32B-FD3D-48B3-80D4-89A835CF24F2}"/>
              </a:ext>
            </a:extLst>
          </p:cNvPr>
          <p:cNvSpPr txBox="1"/>
          <p:nvPr/>
        </p:nvSpPr>
        <p:spPr>
          <a:xfrm>
            <a:off x="2547365" y="748506"/>
            <a:ext cx="172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Hello, John Doe.</a:t>
            </a:r>
          </a:p>
        </p:txBody>
      </p:sp>
      <p:sp>
        <p:nvSpPr>
          <p:cNvPr id="85" name="Action Button: Go Back or Previous 8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28F15FE-6EAF-44D8-B02E-19576414647B}"/>
              </a:ext>
            </a:extLst>
          </p:cNvPr>
          <p:cNvSpPr/>
          <p:nvPr/>
        </p:nvSpPr>
        <p:spPr>
          <a:xfrm>
            <a:off x="2558712" y="1284666"/>
            <a:ext cx="193965" cy="514405"/>
          </a:xfrm>
          <a:prstGeom prst="actionButtonBackPrevio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ction Button: Go Back or Previous 9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8EA9758-B69C-4D1B-9420-F3D7F443BC42}"/>
              </a:ext>
            </a:extLst>
          </p:cNvPr>
          <p:cNvSpPr/>
          <p:nvPr/>
        </p:nvSpPr>
        <p:spPr>
          <a:xfrm rot="10800000">
            <a:off x="4417059" y="1286075"/>
            <a:ext cx="193965" cy="514405"/>
          </a:xfrm>
          <a:prstGeom prst="actionButtonBackPrevio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2E9E2F4-7852-4CEC-AFFB-46C4B64209F6}"/>
              </a:ext>
            </a:extLst>
          </p:cNvPr>
          <p:cNvSpPr/>
          <p:nvPr/>
        </p:nvSpPr>
        <p:spPr>
          <a:xfrm>
            <a:off x="2782359" y="1109525"/>
            <a:ext cx="1609761" cy="9245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8EE234-B53C-4546-A12A-5BEB04DCADB5}"/>
              </a:ext>
            </a:extLst>
          </p:cNvPr>
          <p:cNvSpPr txBox="1"/>
          <p:nvPr/>
        </p:nvSpPr>
        <p:spPr>
          <a:xfrm>
            <a:off x="2756929" y="1088658"/>
            <a:ext cx="166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Wana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burn fat?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FDA610-E2EA-497F-938C-5529CA255E61}"/>
              </a:ext>
            </a:extLst>
          </p:cNvPr>
          <p:cNvSpPr txBox="1"/>
          <p:nvPr/>
        </p:nvSpPr>
        <p:spPr>
          <a:xfrm>
            <a:off x="2943491" y="1640397"/>
            <a:ext cx="148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Try our new…</a:t>
            </a:r>
          </a:p>
        </p:txBody>
      </p:sp>
    </p:spTree>
    <p:extLst>
      <p:ext uri="{BB962C8B-B14F-4D97-AF65-F5344CB8AC3E}">
        <p14:creationId xmlns:p14="http://schemas.microsoft.com/office/powerpoint/2010/main" val="417162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89DC-D9A6-4445-8F15-91557AF8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3E146-6E6F-4CD2-A08C-A5D1C46EC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9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3D38-E3CE-45EC-8CA4-2DF5014D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Environmental Monitoring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8A1508-4AA0-48B0-807E-3008F8B3FDB8}"/>
              </a:ext>
            </a:extLst>
          </p:cNvPr>
          <p:cNvGrpSpPr/>
          <p:nvPr/>
        </p:nvGrpSpPr>
        <p:grpSpPr>
          <a:xfrm>
            <a:off x="1857202" y="1690688"/>
            <a:ext cx="819843" cy="1379913"/>
            <a:chOff x="1550323" y="2859578"/>
            <a:chExt cx="819843" cy="1379913"/>
          </a:xfrm>
        </p:grpSpPr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64341B57-EAE1-4A2B-8AC6-3B5873568191}"/>
                </a:ext>
              </a:extLst>
            </p:cNvPr>
            <p:cNvSpPr/>
            <p:nvPr/>
          </p:nvSpPr>
          <p:spPr>
            <a:xfrm>
              <a:off x="1803862" y="2859578"/>
              <a:ext cx="232756" cy="1180407"/>
            </a:xfrm>
            <a:prstGeom prst="flowChartAlternateProcess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3A70521-5A1E-4DC5-86E2-68E741CC3A20}"/>
                </a:ext>
              </a:extLst>
            </p:cNvPr>
            <p:cNvSpPr/>
            <p:nvPr/>
          </p:nvSpPr>
          <p:spPr>
            <a:xfrm>
              <a:off x="1550323" y="3665913"/>
              <a:ext cx="739833" cy="573578"/>
            </a:xfrm>
            <a:prstGeom prst="ellips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4C53CB2-3FF5-4596-9E3E-2FD9C7A059CA}"/>
                </a:ext>
              </a:extLst>
            </p:cNvPr>
            <p:cNvSpPr/>
            <p:nvPr/>
          </p:nvSpPr>
          <p:spPr>
            <a:xfrm>
              <a:off x="1654233" y="3757353"/>
              <a:ext cx="540327" cy="3990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F81EE5-FD3D-4B8E-9EA3-D798A9B23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0240" y="3034145"/>
              <a:ext cx="0" cy="100584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473108C-E397-4533-AF7C-EC96DD17E4E5}"/>
                </a:ext>
              </a:extLst>
            </p:cNvPr>
            <p:cNvCxnSpPr>
              <a:cxnSpLocks/>
            </p:cNvCxnSpPr>
            <p:nvPr/>
          </p:nvCxnSpPr>
          <p:spPr>
            <a:xfrm>
              <a:off x="1866900" y="2990850"/>
              <a:ext cx="0" cy="75819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DEC045-C54A-4B35-B505-886B62EAD0B4}"/>
                </a:ext>
              </a:extLst>
            </p:cNvPr>
            <p:cNvCxnSpPr>
              <a:cxnSpLocks/>
            </p:cNvCxnSpPr>
            <p:nvPr/>
          </p:nvCxnSpPr>
          <p:spPr>
            <a:xfrm>
              <a:off x="1969770" y="2990850"/>
              <a:ext cx="0" cy="75819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1F03A4-84AC-47F3-B7E2-5E1853FEAB62}"/>
                </a:ext>
              </a:extLst>
            </p:cNvPr>
            <p:cNvCxnSpPr/>
            <p:nvPr/>
          </p:nvCxnSpPr>
          <p:spPr>
            <a:xfrm>
              <a:off x="2110740" y="2990850"/>
              <a:ext cx="25527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C4FCEFB-A7F7-4A74-A087-6EE1BD8BB9A6}"/>
                </a:ext>
              </a:extLst>
            </p:cNvPr>
            <p:cNvCxnSpPr/>
            <p:nvPr/>
          </p:nvCxnSpPr>
          <p:spPr>
            <a:xfrm>
              <a:off x="2110740" y="3129395"/>
              <a:ext cx="25527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2D1945-D5FF-4363-BF7F-9D4F799B1D33}"/>
                </a:ext>
              </a:extLst>
            </p:cNvPr>
            <p:cNvCxnSpPr/>
            <p:nvPr/>
          </p:nvCxnSpPr>
          <p:spPr>
            <a:xfrm>
              <a:off x="2110740" y="3270365"/>
              <a:ext cx="25527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622F52-8A3D-4F2C-BDBE-4DD7526E799F}"/>
                </a:ext>
              </a:extLst>
            </p:cNvPr>
            <p:cNvCxnSpPr/>
            <p:nvPr/>
          </p:nvCxnSpPr>
          <p:spPr>
            <a:xfrm>
              <a:off x="2110740" y="3416876"/>
              <a:ext cx="25527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EC941F-41D1-4C8F-9565-D50AF0E25040}"/>
                </a:ext>
              </a:extLst>
            </p:cNvPr>
            <p:cNvCxnSpPr/>
            <p:nvPr/>
          </p:nvCxnSpPr>
          <p:spPr>
            <a:xfrm flipH="1">
              <a:off x="2210146" y="3566160"/>
              <a:ext cx="16002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ardrop 40">
            <a:extLst>
              <a:ext uri="{FF2B5EF4-FFF2-40B4-BE49-F238E27FC236}">
                <a16:creationId xmlns:a16="http://schemas.microsoft.com/office/drawing/2014/main" id="{0497C03F-8FC8-4E35-BA1C-F243F4B71DB2}"/>
              </a:ext>
            </a:extLst>
          </p:cNvPr>
          <p:cNvSpPr/>
          <p:nvPr/>
        </p:nvSpPr>
        <p:spPr>
          <a:xfrm>
            <a:off x="838200" y="2247986"/>
            <a:ext cx="507076" cy="536518"/>
          </a:xfrm>
          <a:prstGeom prst="teardrop">
            <a:avLst>
              <a:gd name="adj" fmla="val 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%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363A9D-C077-4C55-BD19-4F4288265B75}"/>
              </a:ext>
            </a:extLst>
          </p:cNvPr>
          <p:cNvSpPr/>
          <p:nvPr/>
        </p:nvSpPr>
        <p:spPr>
          <a:xfrm>
            <a:off x="4617396" y="3328295"/>
            <a:ext cx="3151761" cy="172215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R-PI-3</a:t>
            </a:r>
            <a:endParaRPr lang="en-US" b="1" dirty="0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A8C45C1B-43B1-4CCD-A493-884CA8B2AE7A}"/>
              </a:ext>
            </a:extLst>
          </p:cNvPr>
          <p:cNvSpPr/>
          <p:nvPr/>
        </p:nvSpPr>
        <p:spPr>
          <a:xfrm rot="7990679">
            <a:off x="683028" y="2972863"/>
            <a:ext cx="914400" cy="914400"/>
          </a:xfrm>
          <a:prstGeom prst="arc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FAC68AD-DDCF-4264-BFB6-20586CC71CE0}"/>
              </a:ext>
            </a:extLst>
          </p:cNvPr>
          <p:cNvGrpSpPr/>
          <p:nvPr/>
        </p:nvGrpSpPr>
        <p:grpSpPr>
          <a:xfrm>
            <a:off x="743989" y="2871095"/>
            <a:ext cx="914400" cy="914400"/>
            <a:chOff x="686839" y="3070601"/>
            <a:chExt cx="914400" cy="91440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AC9DE24-BAD7-4EA4-B574-9DD9631FE22B}"/>
                </a:ext>
              </a:extLst>
            </p:cNvPr>
            <p:cNvGrpSpPr/>
            <p:nvPr/>
          </p:nvGrpSpPr>
          <p:grpSpPr>
            <a:xfrm>
              <a:off x="686839" y="3070601"/>
              <a:ext cx="914400" cy="914400"/>
              <a:chOff x="686839" y="3070601"/>
              <a:chExt cx="914400" cy="91440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793190A-7543-4AED-A961-234A26747CF3}"/>
                  </a:ext>
                </a:extLst>
              </p:cNvPr>
              <p:cNvSpPr/>
              <p:nvPr/>
            </p:nvSpPr>
            <p:spPr>
              <a:xfrm>
                <a:off x="686839" y="3070601"/>
                <a:ext cx="914400" cy="9144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ardrop 44">
                <a:extLst>
                  <a:ext uri="{FF2B5EF4-FFF2-40B4-BE49-F238E27FC236}">
                    <a16:creationId xmlns:a16="http://schemas.microsoft.com/office/drawing/2014/main" id="{EB9719A5-B0BE-4DEB-8456-BEA3644C5EAB}"/>
                  </a:ext>
                </a:extLst>
              </p:cNvPr>
              <p:cNvSpPr/>
              <p:nvPr/>
            </p:nvSpPr>
            <p:spPr>
              <a:xfrm>
                <a:off x="1093470" y="3470910"/>
                <a:ext cx="95250" cy="118110"/>
              </a:xfrm>
              <a:prstGeom prst="teardrop">
                <a:avLst>
                  <a:gd name="adj" fmla="val 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97208D8-B7BC-4153-93E8-67F3210B0B7A}"/>
                  </a:ext>
                </a:extLst>
              </p:cNvPr>
              <p:cNvSpPr/>
              <p:nvPr/>
            </p:nvSpPr>
            <p:spPr>
              <a:xfrm>
                <a:off x="796636" y="3161911"/>
                <a:ext cx="696278" cy="74333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E36D5A1-73A7-417B-B092-F41948908606}"/>
                  </a:ext>
                </a:extLst>
              </p:cNvPr>
              <p:cNvSpPr/>
              <p:nvPr/>
            </p:nvSpPr>
            <p:spPr>
              <a:xfrm>
                <a:off x="792480" y="3604260"/>
                <a:ext cx="700434" cy="160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3AD8C05-AAB1-4426-B1EC-542221090DBE}"/>
                  </a:ext>
                </a:extLst>
              </p:cNvPr>
              <p:cNvCxnSpPr>
                <a:cxnSpLocks/>
                <a:stCxn id="44" idx="0"/>
                <a:endCxn id="44" idx="0"/>
              </p:cNvCxnSpPr>
              <p:nvPr/>
            </p:nvCxnSpPr>
            <p:spPr>
              <a:xfrm>
                <a:off x="1144039" y="3070601"/>
                <a:ext cx="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9DE08CE-BC79-488D-81D3-75A891F1D8DF}"/>
                  </a:ext>
                </a:extLst>
              </p:cNvPr>
              <p:cNvCxnSpPr>
                <a:cxnSpLocks/>
                <a:stCxn id="47" idx="0"/>
                <a:endCxn id="44" idx="0"/>
              </p:cNvCxnSpPr>
              <p:nvPr/>
            </p:nvCxnSpPr>
            <p:spPr>
              <a:xfrm flipH="1" flipV="1">
                <a:off x="1144039" y="3070601"/>
                <a:ext cx="736" cy="913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256E95E2-7D22-495E-BE7D-D0ED099DA2D3}"/>
                  </a:ext>
                </a:extLst>
              </p:cNvPr>
              <p:cNvCxnSpPr>
                <a:cxnSpLocks/>
                <a:stCxn id="47" idx="6"/>
                <a:endCxn id="44" idx="6"/>
              </p:cNvCxnSpPr>
              <p:nvPr/>
            </p:nvCxnSpPr>
            <p:spPr>
              <a:xfrm flipV="1">
                <a:off x="1492914" y="3527801"/>
                <a:ext cx="108325" cy="57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52F810E-363C-4823-BB69-B420524057A8}"/>
                  </a:ext>
                </a:extLst>
              </p:cNvPr>
              <p:cNvCxnSpPr>
                <a:cxnSpLocks/>
                <a:stCxn id="47" idx="7"/>
                <a:endCxn id="44" idx="7"/>
              </p:cNvCxnSpPr>
              <p:nvPr/>
            </p:nvCxnSpPr>
            <p:spPr>
              <a:xfrm flipV="1">
                <a:off x="1390946" y="3204512"/>
                <a:ext cx="76382" cy="662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E402258-F91E-479C-9A16-306CC2B2B10A}"/>
                  </a:ext>
                </a:extLst>
              </p:cNvPr>
              <p:cNvCxnSpPr>
                <a:cxnSpLocks/>
                <a:stCxn id="44" idx="1"/>
                <a:endCxn id="47" idx="1"/>
              </p:cNvCxnSpPr>
              <p:nvPr/>
            </p:nvCxnSpPr>
            <p:spPr>
              <a:xfrm>
                <a:off x="820750" y="3204512"/>
                <a:ext cx="77854" cy="662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555F26D-9FED-4CCD-A885-88E46A92ECE7}"/>
                  </a:ext>
                </a:extLst>
              </p:cNvPr>
              <p:cNvCxnSpPr>
                <a:cxnSpLocks/>
                <a:stCxn id="44" idx="2"/>
                <a:endCxn id="47" idx="2"/>
              </p:cNvCxnSpPr>
              <p:nvPr/>
            </p:nvCxnSpPr>
            <p:spPr>
              <a:xfrm>
                <a:off x="686839" y="3527801"/>
                <a:ext cx="109797" cy="57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5F1413C9-078D-42E6-8DE3-FFFAB09C06F7}"/>
                </a:ext>
              </a:extLst>
            </p:cNvPr>
            <p:cNvSpPr/>
            <p:nvPr/>
          </p:nvSpPr>
          <p:spPr>
            <a:xfrm rot="7844421">
              <a:off x="753712" y="3127664"/>
              <a:ext cx="727140" cy="774119"/>
            </a:xfrm>
            <a:prstGeom prst="arc">
              <a:avLst>
                <a:gd name="adj1" fmla="val 16200000"/>
                <a:gd name="adj2" fmla="val 167851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98CED89-5420-46D1-8A9B-D3F6BC9E5FDC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" y="3745230"/>
              <a:ext cx="700434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2C1F97D-7BB2-4ACD-8383-7D96C30639DC}"/>
              </a:ext>
            </a:extLst>
          </p:cNvPr>
          <p:cNvGrpSpPr/>
          <p:nvPr/>
        </p:nvGrpSpPr>
        <p:grpSpPr>
          <a:xfrm>
            <a:off x="9209151" y="855542"/>
            <a:ext cx="2647028" cy="1692420"/>
            <a:chOff x="8618220" y="887730"/>
            <a:chExt cx="2647028" cy="1692420"/>
          </a:xfrm>
        </p:grpSpPr>
        <p:sp>
          <p:nvSpPr>
            <p:cNvPr id="89" name="Double Brace 88">
              <a:extLst>
                <a:ext uri="{FF2B5EF4-FFF2-40B4-BE49-F238E27FC236}">
                  <a16:creationId xmlns:a16="http://schemas.microsoft.com/office/drawing/2014/main" id="{6CFB1838-4BA5-4FBA-B54F-F59B0F905E00}"/>
                </a:ext>
              </a:extLst>
            </p:cNvPr>
            <p:cNvSpPr/>
            <p:nvPr/>
          </p:nvSpPr>
          <p:spPr>
            <a:xfrm>
              <a:off x="9238922" y="1059527"/>
              <a:ext cx="1294966" cy="1437496"/>
            </a:xfrm>
            <a:prstGeom prst="bracePair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Double Brace 90">
              <a:extLst>
                <a:ext uri="{FF2B5EF4-FFF2-40B4-BE49-F238E27FC236}">
                  <a16:creationId xmlns:a16="http://schemas.microsoft.com/office/drawing/2014/main" id="{2B567219-B061-4128-8FAE-5D1C78351C83}"/>
                </a:ext>
              </a:extLst>
            </p:cNvPr>
            <p:cNvSpPr/>
            <p:nvPr/>
          </p:nvSpPr>
          <p:spPr>
            <a:xfrm>
              <a:off x="9231164" y="1059527"/>
              <a:ext cx="1580388" cy="1437496"/>
            </a:xfrm>
            <a:prstGeom prst="bracePair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C510EE1-442F-439D-A19F-84F727416AB4}"/>
                </a:ext>
              </a:extLst>
            </p:cNvPr>
            <p:cNvSpPr/>
            <p:nvPr/>
          </p:nvSpPr>
          <p:spPr>
            <a:xfrm>
              <a:off x="8618220" y="887730"/>
              <a:ext cx="941070" cy="1692420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2AD0354-0424-405A-A050-D2F81A2AFAF8}"/>
                </a:ext>
              </a:extLst>
            </p:cNvPr>
            <p:cNvGrpSpPr/>
            <p:nvPr/>
          </p:nvGrpSpPr>
          <p:grpSpPr>
            <a:xfrm>
              <a:off x="9601199" y="1054937"/>
              <a:ext cx="1664049" cy="1442086"/>
              <a:chOff x="9601199" y="1054937"/>
              <a:chExt cx="1664049" cy="1442086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5EC79EB-BA2A-4725-A1C1-6CEFA48FA258}"/>
                  </a:ext>
                </a:extLst>
              </p:cNvPr>
              <p:cNvGrpSpPr/>
              <p:nvPr/>
            </p:nvGrpSpPr>
            <p:grpSpPr>
              <a:xfrm>
                <a:off x="9601199" y="1054937"/>
                <a:ext cx="636271" cy="1442086"/>
                <a:chOff x="9601199" y="1054937"/>
                <a:chExt cx="636271" cy="1442086"/>
              </a:xfrm>
            </p:grpSpPr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54FE5978-D24E-4142-A582-20823E4A5874}"/>
                    </a:ext>
                  </a:extLst>
                </p:cNvPr>
                <p:cNvSpPr/>
                <p:nvPr/>
              </p:nvSpPr>
              <p:spPr>
                <a:xfrm>
                  <a:off x="9719310" y="1054937"/>
                  <a:ext cx="400050" cy="377623"/>
                </a:xfrm>
                <a:prstGeom prst="ellips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: Top Corners Snipped 82">
                  <a:extLst>
                    <a:ext uri="{FF2B5EF4-FFF2-40B4-BE49-F238E27FC236}">
                      <a16:creationId xmlns:a16="http://schemas.microsoft.com/office/drawing/2014/main" id="{3F210EDA-9001-46DB-8201-CB7C6CF0C496}"/>
                    </a:ext>
                  </a:extLst>
                </p:cNvPr>
                <p:cNvSpPr/>
                <p:nvPr/>
              </p:nvSpPr>
              <p:spPr>
                <a:xfrm>
                  <a:off x="9601199" y="1439228"/>
                  <a:ext cx="636271" cy="464820"/>
                </a:xfrm>
                <a:prstGeom prst="snip2Same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030B310C-3913-42E0-A156-BDE4A8162679}"/>
                    </a:ext>
                  </a:extLst>
                </p:cNvPr>
                <p:cNvSpPr/>
                <p:nvPr/>
              </p:nvSpPr>
              <p:spPr>
                <a:xfrm>
                  <a:off x="9738359" y="1865255"/>
                  <a:ext cx="361950" cy="631768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4C816C-AE44-47FD-9678-682D78B12108}"/>
                    </a:ext>
                  </a:extLst>
                </p:cNvPr>
                <p:cNvSpPr/>
                <p:nvPr/>
              </p:nvSpPr>
              <p:spPr>
                <a:xfrm>
                  <a:off x="9719310" y="1783860"/>
                  <a:ext cx="380999" cy="8208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E3EBE211-C7FE-4E43-816D-313987CDED46}"/>
                    </a:ext>
                  </a:extLst>
                </p:cNvPr>
                <p:cNvCxnSpPr>
                  <a:stCxn id="84" idx="2"/>
                </p:cNvCxnSpPr>
                <p:nvPr/>
              </p:nvCxnSpPr>
              <p:spPr>
                <a:xfrm flipV="1">
                  <a:off x="9919334" y="1988820"/>
                  <a:ext cx="0" cy="508203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E16B5397-BAF6-48FE-84CF-B9B6A2F8DC5C}"/>
                  </a:ext>
                </a:extLst>
              </p:cNvPr>
              <p:cNvSpPr/>
              <p:nvPr/>
            </p:nvSpPr>
            <p:spPr>
              <a:xfrm>
                <a:off x="11053966" y="1596949"/>
                <a:ext cx="211282" cy="383858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87CA03-EA34-4350-BB87-27B30384CC97}"/>
                  </a:ext>
                </a:extLst>
              </p:cNvPr>
              <p:cNvSpPr txBox="1"/>
              <p:nvPr/>
            </p:nvSpPr>
            <p:spPr>
              <a:xfrm>
                <a:off x="10997349" y="1671638"/>
                <a:ext cx="242374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</p:grpSp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56843FF7-BAE3-4A4C-90B6-67627510C7B2}"/>
              </a:ext>
            </a:extLst>
          </p:cNvPr>
          <p:cNvGrpSpPr/>
          <p:nvPr/>
        </p:nvGrpSpPr>
        <p:grpSpPr>
          <a:xfrm>
            <a:off x="8035449" y="98473"/>
            <a:ext cx="1638724" cy="1679802"/>
            <a:chOff x="7442908" y="779770"/>
            <a:chExt cx="1638724" cy="1679802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276C1263-3691-4167-BE83-AB6F21F804EB}"/>
                </a:ext>
              </a:extLst>
            </p:cNvPr>
            <p:cNvGrpSpPr/>
            <p:nvPr/>
          </p:nvGrpSpPr>
          <p:grpSpPr>
            <a:xfrm>
              <a:off x="7762672" y="1027906"/>
              <a:ext cx="914400" cy="1431666"/>
              <a:chOff x="7762672" y="1027906"/>
              <a:chExt cx="914400" cy="1431666"/>
            </a:xfrm>
          </p:grpSpPr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8F710529-DE1F-40D8-B005-3852C717AD5B}"/>
                  </a:ext>
                </a:extLst>
              </p:cNvPr>
              <p:cNvCxnSpPr/>
              <p:nvPr/>
            </p:nvCxnSpPr>
            <p:spPr>
              <a:xfrm>
                <a:off x="7996136" y="1027906"/>
                <a:ext cx="0" cy="1431666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9" name="Straight Connector 1028">
                <a:extLst>
                  <a:ext uri="{FF2B5EF4-FFF2-40B4-BE49-F238E27FC236}">
                    <a16:creationId xmlns:a16="http://schemas.microsoft.com/office/drawing/2014/main" id="{14013DE9-2121-4AA7-8B29-E07F482CE0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96136" y="1575881"/>
                <a:ext cx="223736" cy="16785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00EAC937-E413-434D-B62B-9E23A73452F1}"/>
                  </a:ext>
                </a:extLst>
              </p:cNvPr>
              <p:cNvSpPr/>
              <p:nvPr/>
            </p:nvSpPr>
            <p:spPr>
              <a:xfrm>
                <a:off x="8108004" y="1313769"/>
                <a:ext cx="344412" cy="3888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F1674D56-2D07-428D-A44A-DD81651819B8}"/>
                  </a:ext>
                </a:extLst>
              </p:cNvPr>
              <p:cNvSpPr txBox="1"/>
              <p:nvPr/>
            </p:nvSpPr>
            <p:spPr>
              <a:xfrm>
                <a:off x="8045193" y="1936352"/>
                <a:ext cx="613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IR</a:t>
                </a:r>
              </a:p>
            </p:txBody>
          </p:sp>
          <p:sp>
            <p:nvSpPr>
              <p:cNvPr id="1033" name="Arc 1032">
                <a:extLst>
                  <a:ext uri="{FF2B5EF4-FFF2-40B4-BE49-F238E27FC236}">
                    <a16:creationId xmlns:a16="http://schemas.microsoft.com/office/drawing/2014/main" id="{90DC87B7-400D-4264-8B4F-8D67BC52AD90}"/>
                  </a:ext>
                </a:extLst>
              </p:cNvPr>
              <p:cNvSpPr/>
              <p:nvPr/>
            </p:nvSpPr>
            <p:spPr>
              <a:xfrm rot="2507539">
                <a:off x="7762672" y="1095196"/>
                <a:ext cx="914400" cy="914400"/>
              </a:xfrm>
              <a:prstGeom prst="arc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3D51938F-92B5-4D3A-BECA-A71CA475E345}"/>
                </a:ext>
              </a:extLst>
            </p:cNvPr>
            <p:cNvSpPr/>
            <p:nvPr/>
          </p:nvSpPr>
          <p:spPr>
            <a:xfrm rot="2507539">
              <a:off x="7442908" y="862944"/>
              <a:ext cx="1455660" cy="1318186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929E719F-9E0A-42E2-BE84-8ECEBDF87373}"/>
                </a:ext>
              </a:extLst>
            </p:cNvPr>
            <p:cNvSpPr/>
            <p:nvPr/>
          </p:nvSpPr>
          <p:spPr>
            <a:xfrm rot="2507539">
              <a:off x="7478786" y="779770"/>
              <a:ext cx="1602846" cy="1514138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99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A08E-9C46-4B02-BFBF-B3964D16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D.A.B Kiosk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2FF60-C13D-4E2E-853A-5704A285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4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235B-6FAE-4BDD-B43C-A84CE076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C80F7-DF4E-4BCA-9E50-CD9E178A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1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316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Distributed Advertising Board</vt:lpstr>
      <vt:lpstr>Presentation Outline</vt:lpstr>
      <vt:lpstr>Background</vt:lpstr>
      <vt:lpstr>Outline of Distributed Advertising Board</vt:lpstr>
      <vt:lpstr>PowerPoint Presentation</vt:lpstr>
      <vt:lpstr>Mobile Application</vt:lpstr>
      <vt:lpstr>Environmental Monitoring</vt:lpstr>
      <vt:lpstr>D.A.B Kiosk</vt:lpstr>
      <vt:lpstr>Database</vt:lpstr>
      <vt:lpstr>Tangle</vt:lpstr>
      <vt:lpstr>Mobile App -&gt; Opting Into the System</vt:lpstr>
      <vt:lpstr>The Board</vt:lpstr>
      <vt:lpstr>Environmental/Traffic Sensing System</vt:lpstr>
      <vt:lpstr>Analytics/Intelligence</vt:lpstr>
      <vt:lpstr>Future Work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Advertising Board</dc:title>
  <dc:creator>bhajdarevic17@gmail.com</dc:creator>
  <cp:lastModifiedBy>bhajdarevic17@gmail.com</cp:lastModifiedBy>
  <cp:revision>21</cp:revision>
  <dcterms:created xsi:type="dcterms:W3CDTF">2018-03-06T19:48:19Z</dcterms:created>
  <dcterms:modified xsi:type="dcterms:W3CDTF">2018-03-17T19:45:44Z</dcterms:modified>
</cp:coreProperties>
</file>