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6.551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Group>
    <inkml:annotationXML>
      <emma:emma xmlns:emma="http://www.w3.org/2003/04/emma" version="1.0">
        <emma:interpretation id="{3F306F30-1DBC-4AE9-BC2B-5DDF7DA8BFB4}" emma:medium="tactile" emma:mode="ink">
          <msink:context xmlns:msink="http://schemas.microsoft.com/ink/2010/main" type="writingRegion" rotatedBoundingBox="4052,11789 4067,11789 4067,11804 4052,11804"/>
        </emma:interpretation>
      </emma:emma>
    </inkml:annotationXML>
    <inkml:traceGroup>
      <inkml:annotationXML>
        <emma:emma xmlns:emma="http://www.w3.org/2003/04/emma" version="1.0">
          <emma:interpretation id="{390A6678-7CDE-4589-BD52-0B06A3A14F37}" emma:medium="tactile" emma:mode="ink">
            <msink:context xmlns:msink="http://schemas.microsoft.com/ink/2010/main" type="paragraph" rotatedBoundingBox="4052,11789 4067,11789 4067,11804 4052,11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ACAB45-0CF6-44B1-8740-6545D83BB9F1}" emma:medium="tactile" emma:mode="ink">
              <msink:context xmlns:msink="http://schemas.microsoft.com/ink/2010/main" type="line" rotatedBoundingBox="4052,11789 4067,11789 4067,11804 4052,11804"/>
            </emma:interpretation>
          </emma:emma>
        </inkml:annotationXML>
        <inkml:traceGroup>
          <inkml:annotationXML>
            <emma:emma xmlns:emma="http://www.w3.org/2003/04/emma" version="1.0">
              <emma:interpretation id="{17FB9082-A819-4817-8B1B-3977CA73E7EB}" emma:medium="tactile" emma:mode="ink">
                <msink:context xmlns:msink="http://schemas.microsoft.com/ink/2010/main" type="inkWord" rotatedBoundingBox="4052,11789 4067,11789 4067,11804 4052,11804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644 799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14T02:50:47.899"/>
    </inkml:context>
    <inkml:brush xml:id="br0">
      <inkml:brushProperty name="width" value="0.028" units="cm"/>
      <inkml:brushProperty name="height" value="0.028" units="cm"/>
      <inkml:brushProperty name="ignorePressure" value="1"/>
    </inkml:brush>
  </inkml:definitions>
  <inkml:trace contextRef="#ctx0" brushRef="#br0">780 799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9EE90-E25C-41C7-AAB6-DAE954E85080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0677-D179-4EDE-B2AC-DD1314D5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B40B-CB83-480A-B725-CAF3D5E5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3F533-1128-48F8-BB88-0B2509EF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5759-4DAE-4D82-A08B-D4D9431D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B67A-19D5-477F-8AD7-3EAF1066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9F5E-8CB6-4546-8A0A-106C97FC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4B6E-F4EC-4ACA-8013-B61AFEA9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B7788-9771-4500-AB6D-89324D11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8758-77CF-484B-A348-829F872C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1732-70BB-442B-BE6D-EC00D905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0ECA-02B2-4C35-883B-E44DF6A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6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1F29A-605E-41FC-9D50-90B05BCE8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ADCEC-9763-473C-999F-188703CA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6203-B46E-4422-B51C-DFE18CFD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7A4D-9174-46BD-8E52-E838847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90BA-5814-4607-AC35-C7C6905A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66AC-2443-4DB6-9FEE-ED7D526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8228-6EF1-4362-9931-9307EA1F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8973-BFF5-40F3-9272-C8FC800C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97E7-51B2-4867-91EF-D0A9457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888D-17C6-4E54-A87F-79A5D5E8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12A-B02F-4101-9E0B-84794FBB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7924-41E7-4CF7-9F4B-1921B1FE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A227-0491-433C-9118-01E1AA4E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CA5B-F0CA-4EA0-AD06-DBCE1CCF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8867-1EE5-490B-919C-E6A9DF0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DDFB-D4C8-4214-A9B4-5BE0F2C3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3EF4-5689-43A5-AD65-92F28FB5F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34C9-69FA-4F00-BAAD-92A62EE01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1A5D3-BC7F-4E63-8486-B4F7A70C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B9B26-0149-4491-AD21-6BE7BDE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71264-39F8-4A27-B3D1-1467887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8457-568A-469D-A22C-8F45590C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E5692-0265-448E-A5A4-4A20C4AA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1AC36-6DF6-4E27-8E8B-A9372FD6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77CEB-FF98-428F-84B6-C653D639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D69BB-F66A-4065-A920-DF68D9913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B60F0-596F-43E2-A691-02FEB502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F7DE6-63B3-4700-BF98-3BFF0A58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FE1F4-A75F-4E03-915E-F1833B84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4BA1-E9D9-4DEC-8F5B-CF2F91D7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3ECEA-8ACA-4404-ABD0-FE6AA2A5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1B6A4-1999-4762-9D95-5F3143A3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20B4-5AE2-4C0D-87DD-DB80ECF1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F32AE-84F9-4AD9-895F-AB3C0E6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DFD45-D607-451A-86C2-08E80FC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2B57-1457-44EE-9225-07D80130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CF32-A4DF-4D27-A6F7-5CB88B9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53F0-4AF0-4342-9DFC-14E800DC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C842C-2393-4E54-B533-6356B145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0450-3B41-4F61-B10D-5D6DD869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DE938-8698-49C6-889A-ABABA219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F828-5F55-4FEF-ADEC-F5E1751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C494-C90A-4D15-B1DD-AAC08F17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E3525-3E3B-4557-800F-3BB4DE0D7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14C3E-EAF4-454E-9377-1976C930C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E410B-A9F5-4C1A-BA6E-A2DAF545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3D6B4-1D30-4E07-B903-CD2DA00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CEA0-8CE9-4A00-8E84-28B29EF7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9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2B3D-04C6-45D0-9E88-C9AC2065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7A8C-4EA4-4714-81C5-DCBA4ABD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9650-D29E-4F91-8690-530C0EDF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5217-A5E2-41DB-8C61-E25B638E415F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35F4-1EB6-4630-85BA-EF2CA2D78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D7F6-BE65-4429-A668-9D7E18C2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000E-E54F-44D9-AEF5-084BD610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iamart.com/proddetail/touch-screen-kiosk-1536266496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47E3-2105-4333-9C65-857827BB9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Advertising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786AF-75D8-419D-AB85-4C002C177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5: Bakir </a:t>
            </a:r>
            <a:r>
              <a:rPr lang="en-US" dirty="0" err="1"/>
              <a:t>Hajdarevic</a:t>
            </a:r>
            <a:r>
              <a:rPr lang="en-US" dirty="0"/>
              <a:t>, Daniel </a:t>
            </a:r>
            <a:r>
              <a:rPr lang="en-US" dirty="0" err="1"/>
              <a:t>Machlab</a:t>
            </a:r>
            <a:r>
              <a:rPr lang="en-US" dirty="0"/>
              <a:t>, Ryan </a:t>
            </a:r>
            <a:r>
              <a:rPr lang="en-US" dirty="0" err="1"/>
              <a:t>Wedoff</a:t>
            </a:r>
            <a:r>
              <a:rPr lang="en-US" dirty="0"/>
              <a:t>, and Luka </a:t>
            </a:r>
            <a:r>
              <a:rPr lang="en-US" dirty="0" err="1"/>
              <a:t>Zdilar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D9A8-FA69-45B2-934B-9B9F0C16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Analytics/Intelligence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1DB2-33CB-47EB-994D-4CF101FF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3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3DE-9AD5-453F-9158-37D5047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4C05-CF0C-4B1F-B054-622E98E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A18D-2A50-4394-9BD8-D94D4B12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4CCD-AFF0-46E5-9BDF-E2C1FD15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7AEE-D63E-4998-802D-D15A136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2E47-AC63-41C4-A875-4892C314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https://www.indiamart.com/proddetail/touch-screen-kiosk-15362664962.html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D7B7-28D1-47C2-9FAB-3C485219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15C4-E035-400B-8DFF-9E3AA208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Outline of Distributed Advertising Board System</a:t>
            </a:r>
          </a:p>
          <a:p>
            <a:r>
              <a:rPr lang="en-US" dirty="0"/>
              <a:t>Tangle</a:t>
            </a:r>
          </a:p>
          <a:p>
            <a:r>
              <a:rPr lang="en-US" dirty="0"/>
              <a:t>Mobile App -&gt; Opting Into the </a:t>
            </a:r>
            <a:r>
              <a:rPr lang="en-US" i="1" dirty="0"/>
              <a:t>System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replace with name?</a:t>
            </a:r>
            <a:r>
              <a:rPr lang="en-US" dirty="0"/>
              <a:t>)</a:t>
            </a:r>
            <a:endParaRPr lang="en-US" i="1" dirty="0"/>
          </a:p>
          <a:p>
            <a:r>
              <a:rPr lang="en-US" dirty="0"/>
              <a:t>The Board</a:t>
            </a:r>
          </a:p>
          <a:p>
            <a:r>
              <a:rPr lang="en-US" dirty="0"/>
              <a:t>Environmental/Traffic Sensing System</a:t>
            </a:r>
          </a:p>
          <a:p>
            <a:r>
              <a:rPr lang="en-US" dirty="0"/>
              <a:t>Analytics/Intelligence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 Conclusion/Summary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7739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434-C0E8-4F43-93E5-74819C83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825-A9E2-4563-A02D-F335140B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E864-5A19-426E-B191-C3A45C4C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Distributed Advertising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1804-D49F-4881-91EE-8C22E00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opts into system from mobile/web application. Steps include:</a:t>
            </a:r>
          </a:p>
          <a:p>
            <a:pPr lvl="1"/>
            <a:r>
              <a:rPr lang="en-US" dirty="0"/>
              <a:t>Specifying personal backing information for ad payments.</a:t>
            </a:r>
          </a:p>
          <a:p>
            <a:pPr lvl="1"/>
            <a:r>
              <a:rPr lang="en-US" dirty="0"/>
              <a:t>The new user provides a photo of themselves for the system for user identification. Preference for head shot.</a:t>
            </a:r>
          </a:p>
          <a:p>
            <a:pPr lvl="1"/>
            <a:r>
              <a:rPr lang="en-US" dirty="0"/>
              <a:t>User may filter types of ads to view.</a:t>
            </a:r>
          </a:p>
          <a:p>
            <a:pPr lvl="1"/>
            <a:r>
              <a:rPr lang="en-US" dirty="0"/>
              <a:t>Anything else?</a:t>
            </a:r>
          </a:p>
          <a:p>
            <a:r>
              <a:rPr lang="en-US" dirty="0"/>
              <a:t>User comes across a D.A.B. in public.</a:t>
            </a:r>
          </a:p>
          <a:p>
            <a:pPr lvl="1"/>
            <a:r>
              <a:rPr lang="en-US" dirty="0"/>
              <a:t>D.A.B. obtains a photo of user and compares to existing user photos in database.</a:t>
            </a:r>
          </a:p>
          <a:p>
            <a:pPr lvl="1"/>
            <a:r>
              <a:rPr lang="en-US" dirty="0"/>
              <a:t>If current user, D.A.B. welcomes user and then user can view ads. D.A.B. will show ads based on various parameters (i.e. user preference, weather, traffic, etc.).</a:t>
            </a:r>
          </a:p>
          <a:p>
            <a:pPr lvl="1"/>
            <a:r>
              <a:rPr lang="en-US" dirty="0"/>
              <a:t>User must view ad for specific amount of time for payment.</a:t>
            </a:r>
          </a:p>
          <a:p>
            <a:pPr lvl="1"/>
            <a:r>
              <a:rPr lang="en-US" dirty="0"/>
              <a:t>User is paid for number of ads viewed.</a:t>
            </a:r>
          </a:p>
        </p:txBody>
      </p:sp>
    </p:spTree>
    <p:extLst>
      <p:ext uri="{BB962C8B-B14F-4D97-AF65-F5344CB8AC3E}">
        <p14:creationId xmlns:p14="http://schemas.microsoft.com/office/powerpoint/2010/main" val="80248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62163-94EE-485C-BB8D-1F6C971A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" y="565162"/>
            <a:ext cx="2143125" cy="214312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70AA528-3CD6-4972-8A9F-7BA4596CF655}"/>
              </a:ext>
            </a:extLst>
          </p:cNvPr>
          <p:cNvGrpSpPr/>
          <p:nvPr/>
        </p:nvGrpSpPr>
        <p:grpSpPr>
          <a:xfrm>
            <a:off x="8980092" y="4456104"/>
            <a:ext cx="2901142" cy="2401896"/>
            <a:chOff x="7298575" y="4456104"/>
            <a:chExt cx="2901142" cy="24018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DAE7F7-026C-4E0F-8894-7384B4BC9F31}"/>
                </a:ext>
              </a:extLst>
            </p:cNvPr>
            <p:cNvGrpSpPr/>
            <p:nvPr/>
          </p:nvGrpSpPr>
          <p:grpSpPr>
            <a:xfrm>
              <a:off x="7298575" y="4896195"/>
              <a:ext cx="2901142" cy="1961805"/>
              <a:chOff x="7306887" y="5353396"/>
              <a:chExt cx="2901142" cy="150460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64E4FDB-89D5-4751-B8F8-CA8267AD6D5D}"/>
                  </a:ext>
                </a:extLst>
              </p:cNvPr>
              <p:cNvSpPr/>
              <p:nvPr/>
            </p:nvSpPr>
            <p:spPr>
              <a:xfrm>
                <a:off x="7306887" y="5353396"/>
                <a:ext cx="2901142" cy="15046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84F6F4-533F-472E-9336-F1F4556BB8B2}"/>
                  </a:ext>
                </a:extLst>
              </p:cNvPr>
              <p:cNvSpPr/>
              <p:nvPr/>
            </p:nvSpPr>
            <p:spPr>
              <a:xfrm>
                <a:off x="7306887" y="6425738"/>
                <a:ext cx="2901142" cy="43226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1AD7B5-28FB-470E-A0E5-151FCBB4C8E5}"/>
                </a:ext>
              </a:extLst>
            </p:cNvPr>
            <p:cNvGrpSpPr/>
            <p:nvPr/>
          </p:nvGrpSpPr>
          <p:grpSpPr>
            <a:xfrm>
              <a:off x="7489767" y="5087389"/>
              <a:ext cx="2510444" cy="1770611"/>
              <a:chOff x="7489767" y="5087389"/>
              <a:chExt cx="2510444" cy="177061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91AA18E-EEDB-40E5-BB24-1360AA63AC7A}"/>
                  </a:ext>
                </a:extLst>
              </p:cNvPr>
              <p:cNvSpPr/>
              <p:nvPr/>
            </p:nvSpPr>
            <p:spPr>
              <a:xfrm>
                <a:off x="7489767" y="5087389"/>
                <a:ext cx="2510444" cy="17706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D8E54D-AAC4-4129-80BB-71F0586964A8}"/>
                  </a:ext>
                </a:extLst>
              </p:cNvPr>
              <p:cNvSpPr/>
              <p:nvPr/>
            </p:nvSpPr>
            <p:spPr>
              <a:xfrm>
                <a:off x="7489767" y="6492240"/>
                <a:ext cx="2510444" cy="3657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27607E-169A-4276-B49F-20A57A472D4D}"/>
                </a:ext>
              </a:extLst>
            </p:cNvPr>
            <p:cNvSpPr/>
            <p:nvPr/>
          </p:nvSpPr>
          <p:spPr>
            <a:xfrm>
              <a:off x="7777659" y="6581362"/>
              <a:ext cx="231244" cy="19292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0D6A55-AB6C-4AE5-B228-2BCD7400B98A}"/>
                </a:ext>
              </a:extLst>
            </p:cNvPr>
            <p:cNvSpPr txBox="1"/>
            <p:nvPr/>
          </p:nvSpPr>
          <p:spPr>
            <a:xfrm>
              <a:off x="7961295" y="6535022"/>
              <a:ext cx="728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</a:rPr>
                <a:t>Opt</a:t>
              </a:r>
              <a:r>
                <a:rPr lang="en-US" sz="1400" b="1" dirty="0">
                  <a:solidFill>
                    <a:schemeClr val="accent1"/>
                  </a:solidFill>
                </a:rPr>
                <a:t> in?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E0B282C-0A45-46A8-9D40-F4E635630FD3}"/>
                </a:ext>
              </a:extLst>
            </p:cNvPr>
            <p:cNvGrpSpPr/>
            <p:nvPr/>
          </p:nvGrpSpPr>
          <p:grpSpPr>
            <a:xfrm>
              <a:off x="7777659" y="6529945"/>
              <a:ext cx="259300" cy="257695"/>
              <a:chOff x="3928866" y="6074398"/>
              <a:chExt cx="259300" cy="25769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675D59-D72B-4DEA-ADE6-AF7618C7CBC7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>
                <a:off x="3928866" y="6222277"/>
                <a:ext cx="81615" cy="96461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582BD8-FEC7-4C24-AE85-9468420CB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7666" y="6074398"/>
                <a:ext cx="190500" cy="257695"/>
              </a:xfrm>
              <a:prstGeom prst="line">
                <a:avLst/>
              </a:prstGeom>
              <a:ln w="38100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12513A-CE4F-4BDC-8486-C5D75BE4851F}"/>
                </a:ext>
              </a:extLst>
            </p:cNvPr>
            <p:cNvSpPr txBox="1"/>
            <p:nvPr/>
          </p:nvSpPr>
          <p:spPr>
            <a:xfrm>
              <a:off x="7782225" y="4456104"/>
              <a:ext cx="19255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Mobile App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C68821-DABB-4E6B-B7F7-C96016B43C3E}"/>
                </a:ext>
              </a:extLst>
            </p:cNvPr>
            <p:cNvSpPr/>
            <p:nvPr/>
          </p:nvSpPr>
          <p:spPr>
            <a:xfrm>
              <a:off x="7782226" y="5419898"/>
              <a:ext cx="1925526" cy="874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9ACCF-5A52-40E4-8278-6F2FD8E65089}"/>
                </a:ext>
              </a:extLst>
            </p:cNvPr>
            <p:cNvSpPr txBox="1"/>
            <p:nvPr/>
          </p:nvSpPr>
          <p:spPr>
            <a:xfrm>
              <a:off x="7680959" y="5058396"/>
              <a:ext cx="2137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Welcome, John Doe.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E4658E-1FA1-4670-97ED-30A43D8AC24E}"/>
                </a:ext>
              </a:extLst>
            </p:cNvPr>
            <p:cNvGrpSpPr/>
            <p:nvPr/>
          </p:nvGrpSpPr>
          <p:grpSpPr>
            <a:xfrm>
              <a:off x="8358130" y="5418615"/>
              <a:ext cx="773715" cy="867085"/>
              <a:chOff x="1278900" y="3993399"/>
              <a:chExt cx="533275" cy="54240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3697FC4-AB6F-4307-9D3A-1D69E39FEF68}"/>
                  </a:ext>
                </a:extLst>
              </p:cNvPr>
              <p:cNvGrpSpPr/>
              <p:nvPr/>
            </p:nvGrpSpPr>
            <p:grpSpPr>
              <a:xfrm>
                <a:off x="1278900" y="3993399"/>
                <a:ext cx="533275" cy="462705"/>
                <a:chOff x="1278900" y="3993399"/>
                <a:chExt cx="533275" cy="46270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AC62B8A-5AAF-4908-8F17-CB4134F97044}"/>
                    </a:ext>
                  </a:extLst>
                </p:cNvPr>
                <p:cNvSpPr/>
                <p:nvPr/>
              </p:nvSpPr>
              <p:spPr>
                <a:xfrm>
                  <a:off x="1288473" y="4015047"/>
                  <a:ext cx="523702" cy="441057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22537D7-4265-4FEC-824B-C052D9FD9DEF}"/>
                    </a:ext>
                  </a:extLst>
                </p:cNvPr>
                <p:cNvSpPr/>
                <p:nvPr/>
              </p:nvSpPr>
              <p:spPr>
                <a:xfrm>
                  <a:off x="1288473" y="3993399"/>
                  <a:ext cx="523702" cy="99753"/>
                </a:xfrm>
                <a:prstGeom prst="triangle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C5A729-091C-4E25-A9E6-9BDF5EBB4CFA}"/>
                    </a:ext>
                  </a:extLst>
                </p:cNvPr>
                <p:cNvSpPr/>
                <p:nvPr/>
              </p:nvSpPr>
              <p:spPr>
                <a:xfrm rot="490814">
                  <a:off x="1278900" y="4087749"/>
                  <a:ext cx="62226" cy="191800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5B34ECA-2C94-4B30-91F3-CABA96105221}"/>
                    </a:ext>
                  </a:extLst>
                </p:cNvPr>
                <p:cNvSpPr/>
                <p:nvPr/>
              </p:nvSpPr>
              <p:spPr>
                <a:xfrm rot="9411357">
                  <a:off x="1430276" y="4037760"/>
                  <a:ext cx="214316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3E77771-11D4-4B99-883A-4912FC181F9F}"/>
                    </a:ext>
                  </a:extLst>
                </p:cNvPr>
                <p:cNvSpPr/>
                <p:nvPr/>
              </p:nvSpPr>
              <p:spPr>
                <a:xfrm rot="13303060">
                  <a:off x="1479071" y="4064247"/>
                  <a:ext cx="221002" cy="7372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28836A6-7FC9-4C73-9A34-EAECD63EB675}"/>
                    </a:ext>
                  </a:extLst>
                </p:cNvPr>
                <p:cNvSpPr/>
                <p:nvPr/>
              </p:nvSpPr>
              <p:spPr>
                <a:xfrm rot="10800000">
                  <a:off x="1334225" y="4037758"/>
                  <a:ext cx="427899" cy="109813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F82A60A-7C54-4247-A80A-8F321BEC5F32}"/>
                    </a:ext>
                  </a:extLst>
                </p:cNvPr>
                <p:cNvSpPr/>
                <p:nvPr/>
              </p:nvSpPr>
              <p:spPr>
                <a:xfrm rot="9221647">
                  <a:off x="1727564" y="4039477"/>
                  <a:ext cx="62226" cy="233086"/>
                </a:xfrm>
                <a:prstGeom prst="rect">
                  <a:avLst/>
                </a:prstGeom>
                <a:solidFill>
                  <a:srgbClr val="B080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F2A80048-2EA3-4DD3-8C5D-F101DA25DB0A}"/>
                    </a:ext>
                  </a:extLst>
                </p:cNvPr>
                <p:cNvSpPr/>
                <p:nvPr/>
              </p:nvSpPr>
              <p:spPr>
                <a:xfrm>
                  <a:off x="1524676" y="4202565"/>
                  <a:ext cx="194310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4CA4B2B2-5566-4D1B-A1F5-4BE67BFB5736}"/>
                    </a:ext>
                  </a:extLst>
                </p:cNvPr>
                <p:cNvSpPr/>
                <p:nvPr/>
              </p:nvSpPr>
              <p:spPr>
                <a:xfrm flipH="1">
                  <a:off x="1396571" y="4200258"/>
                  <a:ext cx="194516" cy="45719"/>
                </a:xfrm>
                <a:prstGeom prst="arc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ED49598-4DFF-4A0D-9DF6-50EE736E8843}"/>
                    </a:ext>
                  </a:extLst>
                </p:cNvPr>
                <p:cNvSpPr/>
                <p:nvPr/>
              </p:nvSpPr>
              <p:spPr>
                <a:xfrm>
                  <a:off x="1404609" y="422175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2163438-0646-4D75-B8D8-8CD0E2C8F5F0}"/>
                    </a:ext>
                  </a:extLst>
                </p:cNvPr>
                <p:cNvSpPr/>
                <p:nvPr/>
              </p:nvSpPr>
              <p:spPr>
                <a:xfrm>
                  <a:off x="1594402" y="4223117"/>
                  <a:ext cx="112030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463F552-601A-4EBF-8CC4-CD2D0425E403}"/>
                    </a:ext>
                  </a:extLst>
                </p:cNvPr>
                <p:cNvCxnSpPr/>
                <p:nvPr/>
              </p:nvCxnSpPr>
              <p:spPr>
                <a:xfrm flipH="1">
                  <a:off x="1537434" y="4244616"/>
                  <a:ext cx="10740" cy="6830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7CF3264-4197-4FA4-9F1C-52575068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043" y="4310887"/>
                  <a:ext cx="27926" cy="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122C27DF-DD61-46B5-87DD-FBC0FA2C8DD1}"/>
                    </a:ext>
                  </a:extLst>
                </p:cNvPr>
                <p:cNvSpPr/>
                <p:nvPr/>
              </p:nvSpPr>
              <p:spPr>
                <a:xfrm rot="7767881">
                  <a:off x="1451426" y="4188268"/>
                  <a:ext cx="163720" cy="205740"/>
                </a:xfrm>
                <a:prstGeom prst="arc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8BC9B64-27F0-4102-9D06-E202750CF609}"/>
                    </a:ext>
                  </a:extLst>
                </p:cNvPr>
                <p:cNvSpPr/>
                <p:nvPr/>
              </p:nvSpPr>
              <p:spPr>
                <a:xfrm flipV="1">
                  <a:off x="1437058" y="4223833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67966B4-1887-4030-9BD7-4C08C4FAF2C5}"/>
                    </a:ext>
                  </a:extLst>
                </p:cNvPr>
                <p:cNvSpPr/>
                <p:nvPr/>
              </p:nvSpPr>
              <p:spPr>
                <a:xfrm flipV="1">
                  <a:off x="1632986" y="4224754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F3452767-C554-4D1E-8B2C-7E7914127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9032" y="4244280"/>
                    <a:ext cx="288" cy="288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F3452767-C554-4D1E-8B2C-7E7914127FDD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455000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FC4B981C-6C22-45AD-B930-B883800CB6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55160" y="4244280"/>
                    <a:ext cx="288" cy="288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FC4B981C-6C22-45AD-B930-B883800CB676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51128" y="4240248"/>
                      <a:ext cx="8064" cy="8064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AEB7C4A-AC50-430E-9D26-9BE7D9907C5E}"/>
                  </a:ext>
                </a:extLst>
              </p:cNvPr>
              <p:cNvSpPr/>
              <p:nvPr/>
            </p:nvSpPr>
            <p:spPr>
              <a:xfrm>
                <a:off x="1437058" y="4419720"/>
                <a:ext cx="227676" cy="11608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2241C7D-2619-48A4-AA1C-224076CA1446}"/>
              </a:ext>
            </a:extLst>
          </p:cNvPr>
          <p:cNvSpPr txBox="1"/>
          <p:nvPr/>
        </p:nvSpPr>
        <p:spPr>
          <a:xfrm>
            <a:off x="10543923" y="6495262"/>
            <a:ext cx="977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The Tangle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1BB-9946-474B-82BB-D2DDEBCD875B}"/>
              </a:ext>
            </a:extLst>
          </p:cNvPr>
          <p:cNvSpPr txBox="1"/>
          <p:nvPr/>
        </p:nvSpPr>
        <p:spPr>
          <a:xfrm>
            <a:off x="1659780" y="133752"/>
            <a:ext cx="199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D.A.B. Kiosk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580538-FC5A-4887-9351-90D34BDF3F57}"/>
              </a:ext>
            </a:extLst>
          </p:cNvPr>
          <p:cNvSpPr txBox="1"/>
          <p:nvPr/>
        </p:nvSpPr>
        <p:spPr>
          <a:xfrm>
            <a:off x="7926093" y="2314666"/>
            <a:ext cx="412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Environmental Monitoring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F28EEA-5EB2-41C9-86F4-76C704CFA2D6}"/>
              </a:ext>
            </a:extLst>
          </p:cNvPr>
          <p:cNvSpPr/>
          <p:nvPr/>
        </p:nvSpPr>
        <p:spPr>
          <a:xfrm>
            <a:off x="9708205" y="121838"/>
            <a:ext cx="2483796" cy="1395677"/>
          </a:xfrm>
          <a:custGeom>
            <a:avLst/>
            <a:gdLst>
              <a:gd name="connsiteX0" fmla="*/ 0 w 2490875"/>
              <a:gd name="connsiteY0" fmla="*/ 1823142 h 1823142"/>
              <a:gd name="connsiteX1" fmla="*/ 525294 w 2490875"/>
              <a:gd name="connsiteY1" fmla="*/ 1434035 h 1823142"/>
              <a:gd name="connsiteX2" fmla="*/ 1400783 w 2490875"/>
              <a:gd name="connsiteY2" fmla="*/ 1200572 h 1823142"/>
              <a:gd name="connsiteX3" fmla="*/ 2295728 w 2490875"/>
              <a:gd name="connsiteY3" fmla="*/ 276444 h 1823142"/>
              <a:gd name="connsiteX4" fmla="*/ 2441642 w 2490875"/>
              <a:gd name="connsiteY4" fmla="*/ 4070 h 182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0875" h="1823142">
                <a:moveTo>
                  <a:pt x="0" y="1823142"/>
                </a:moveTo>
                <a:cubicBezTo>
                  <a:pt x="145915" y="1680469"/>
                  <a:pt x="291830" y="1537797"/>
                  <a:pt x="525294" y="1434035"/>
                </a:cubicBezTo>
                <a:cubicBezTo>
                  <a:pt x="758758" y="1330273"/>
                  <a:pt x="1105711" y="1393504"/>
                  <a:pt x="1400783" y="1200572"/>
                </a:cubicBezTo>
                <a:cubicBezTo>
                  <a:pt x="1695855" y="1007640"/>
                  <a:pt x="2122252" y="475861"/>
                  <a:pt x="2295728" y="276444"/>
                </a:cubicBezTo>
                <a:cubicBezTo>
                  <a:pt x="2469204" y="77027"/>
                  <a:pt x="2550268" y="-21870"/>
                  <a:pt x="2441642" y="407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A90B3B38-7BED-4946-9F60-77B1DB1D21DC}"/>
              </a:ext>
            </a:extLst>
          </p:cNvPr>
          <p:cNvSpPr/>
          <p:nvPr/>
        </p:nvSpPr>
        <p:spPr>
          <a:xfrm>
            <a:off x="8210144" y="-9729"/>
            <a:ext cx="504575" cy="1390477"/>
          </a:xfrm>
          <a:custGeom>
            <a:avLst/>
            <a:gdLst>
              <a:gd name="connsiteX0" fmla="*/ 389106 w 389106"/>
              <a:gd name="connsiteY0" fmla="*/ 1274324 h 1274324"/>
              <a:gd name="connsiteX1" fmla="*/ 145915 w 389106"/>
              <a:gd name="connsiteY1" fmla="*/ 807396 h 1274324"/>
              <a:gd name="connsiteX2" fmla="*/ 0 w 389106"/>
              <a:gd name="connsiteY2" fmla="*/ 0 h 127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06" h="1274324">
                <a:moveTo>
                  <a:pt x="389106" y="1274324"/>
                </a:moveTo>
                <a:cubicBezTo>
                  <a:pt x="299936" y="1147053"/>
                  <a:pt x="210766" y="1019783"/>
                  <a:pt x="145915" y="807396"/>
                </a:cubicBezTo>
                <a:cubicBezTo>
                  <a:pt x="81064" y="595009"/>
                  <a:pt x="40532" y="297504"/>
                  <a:pt x="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2A86B8A2-2EF9-4527-A10E-DD2CB8948E43}"/>
              </a:ext>
            </a:extLst>
          </p:cNvPr>
          <p:cNvSpPr/>
          <p:nvPr/>
        </p:nvSpPr>
        <p:spPr>
          <a:xfrm>
            <a:off x="9212093" y="29184"/>
            <a:ext cx="768485" cy="1410511"/>
          </a:xfrm>
          <a:custGeom>
            <a:avLst/>
            <a:gdLst>
              <a:gd name="connsiteX0" fmla="*/ 0 w 768485"/>
              <a:gd name="connsiteY0" fmla="*/ 1410511 h 1410511"/>
              <a:gd name="connsiteX1" fmla="*/ 564204 w 768485"/>
              <a:gd name="connsiteY1" fmla="*/ 826851 h 1410511"/>
              <a:gd name="connsiteX2" fmla="*/ 642025 w 768485"/>
              <a:gd name="connsiteY2" fmla="*/ 311285 h 1410511"/>
              <a:gd name="connsiteX3" fmla="*/ 768485 w 768485"/>
              <a:gd name="connsiteY3" fmla="*/ 0 h 141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485" h="1410511">
                <a:moveTo>
                  <a:pt x="0" y="1410511"/>
                </a:moveTo>
                <a:cubicBezTo>
                  <a:pt x="228600" y="1210283"/>
                  <a:pt x="457200" y="1010055"/>
                  <a:pt x="564204" y="826851"/>
                </a:cubicBezTo>
                <a:cubicBezTo>
                  <a:pt x="671208" y="643647"/>
                  <a:pt x="607978" y="449093"/>
                  <a:pt x="642025" y="311285"/>
                </a:cubicBezTo>
                <a:cubicBezTo>
                  <a:pt x="676072" y="173477"/>
                  <a:pt x="718225" y="84306"/>
                  <a:pt x="768485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7D5375-3901-430D-BF58-9E7FA028C643}"/>
              </a:ext>
            </a:extLst>
          </p:cNvPr>
          <p:cNvSpPr/>
          <p:nvPr/>
        </p:nvSpPr>
        <p:spPr>
          <a:xfrm>
            <a:off x="7782225" y="859783"/>
            <a:ext cx="2859329" cy="17041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scene3d>
            <a:camera prst="isometricOffAxis2Top"/>
            <a:lightRig rig="threePt" dir="t"/>
          </a:scene3d>
          <a:sp3d>
            <a:bevelB h="298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FC94C2E-7CC5-4E0D-AF2E-93C57E8B0756}"/>
              </a:ext>
            </a:extLst>
          </p:cNvPr>
          <p:cNvSpPr txBox="1"/>
          <p:nvPr/>
        </p:nvSpPr>
        <p:spPr>
          <a:xfrm>
            <a:off x="8188775" y="2611"/>
            <a:ext cx="922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Weather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8BD1E4-1D8A-4AAF-86D5-CC19D37AD31E}"/>
              </a:ext>
            </a:extLst>
          </p:cNvPr>
          <p:cNvSpPr txBox="1"/>
          <p:nvPr/>
        </p:nvSpPr>
        <p:spPr>
          <a:xfrm>
            <a:off x="9606063" y="21509"/>
            <a:ext cx="1424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Customer Traffic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B07DB7-2389-495A-BECD-890C6555071D}"/>
              </a:ext>
            </a:extLst>
          </p:cNvPr>
          <p:cNvSpPr txBox="1"/>
          <p:nvPr/>
        </p:nvSpPr>
        <p:spPr>
          <a:xfrm>
            <a:off x="11565117" y="56516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GPS</a:t>
            </a:r>
          </a:p>
        </p:txBody>
      </p:sp>
      <p:sp>
        <p:nvSpPr>
          <p:cNvPr id="1028" name="Cloud 1027">
            <a:extLst>
              <a:ext uri="{FF2B5EF4-FFF2-40B4-BE49-F238E27FC236}">
                <a16:creationId xmlns:a16="http://schemas.microsoft.com/office/drawing/2014/main" id="{E62AE12B-9EBB-4F6E-8F26-A028DE12A8B3}"/>
              </a:ext>
            </a:extLst>
          </p:cNvPr>
          <p:cNvSpPr/>
          <p:nvPr/>
        </p:nvSpPr>
        <p:spPr>
          <a:xfrm>
            <a:off x="3815974" y="2594139"/>
            <a:ext cx="3514208" cy="201382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3F3ED0-DC60-4755-8E02-B1D171BABFDC}"/>
              </a:ext>
            </a:extLst>
          </p:cNvPr>
          <p:cNvGrpSpPr/>
          <p:nvPr/>
        </p:nvGrpSpPr>
        <p:grpSpPr>
          <a:xfrm>
            <a:off x="444895" y="4795681"/>
            <a:ext cx="1874048" cy="1907234"/>
            <a:chOff x="519709" y="4841093"/>
            <a:chExt cx="1874048" cy="1907234"/>
          </a:xfrm>
        </p:grpSpPr>
        <p:sp>
          <p:nvSpPr>
            <p:cNvPr id="58" name="Flowchart: Magnetic Disk 57">
              <a:extLst>
                <a:ext uri="{FF2B5EF4-FFF2-40B4-BE49-F238E27FC236}">
                  <a16:creationId xmlns:a16="http://schemas.microsoft.com/office/drawing/2014/main" id="{4C6EB0CC-CAD1-440A-88E5-66B233E9264A}"/>
                </a:ext>
              </a:extLst>
            </p:cNvPr>
            <p:cNvSpPr/>
            <p:nvPr/>
          </p:nvSpPr>
          <p:spPr>
            <a:xfrm>
              <a:off x="519709" y="5873378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lowchart: Magnetic Disk 63">
              <a:extLst>
                <a:ext uri="{FF2B5EF4-FFF2-40B4-BE49-F238E27FC236}">
                  <a16:creationId xmlns:a16="http://schemas.microsoft.com/office/drawing/2014/main" id="{9C459D10-CF0F-448C-8988-2470A248C742}"/>
                </a:ext>
              </a:extLst>
            </p:cNvPr>
            <p:cNvSpPr/>
            <p:nvPr/>
          </p:nvSpPr>
          <p:spPr>
            <a:xfrm>
              <a:off x="519709" y="5317965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lowchart: Magnetic Disk 64">
              <a:extLst>
                <a:ext uri="{FF2B5EF4-FFF2-40B4-BE49-F238E27FC236}">
                  <a16:creationId xmlns:a16="http://schemas.microsoft.com/office/drawing/2014/main" id="{4D8E0724-0EC4-4CCB-89E7-2156D727F69E}"/>
                </a:ext>
              </a:extLst>
            </p:cNvPr>
            <p:cNvSpPr/>
            <p:nvPr/>
          </p:nvSpPr>
          <p:spPr>
            <a:xfrm>
              <a:off x="525293" y="4841093"/>
              <a:ext cx="1868464" cy="87494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128643-485C-4E6D-98B0-615BA79B8129}"/>
              </a:ext>
            </a:extLst>
          </p:cNvPr>
          <p:cNvCxnSpPr>
            <a:cxnSpLocks/>
          </p:cNvCxnSpPr>
          <p:nvPr/>
        </p:nvCxnSpPr>
        <p:spPr>
          <a:xfrm flipV="1">
            <a:off x="2510444" y="4209168"/>
            <a:ext cx="1440449" cy="6870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F9061A-5405-4ABF-94BD-8FFB01DF1967}"/>
              </a:ext>
            </a:extLst>
          </p:cNvPr>
          <p:cNvCxnSpPr>
            <a:cxnSpLocks/>
          </p:cNvCxnSpPr>
          <p:nvPr/>
        </p:nvCxnSpPr>
        <p:spPr>
          <a:xfrm>
            <a:off x="6891251" y="4209168"/>
            <a:ext cx="2080526" cy="7701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E77021-D040-4C2F-9A36-3AAA5BDB4B93}"/>
              </a:ext>
            </a:extLst>
          </p:cNvPr>
          <p:cNvCxnSpPr>
            <a:cxnSpLocks/>
          </p:cNvCxnSpPr>
          <p:nvPr/>
        </p:nvCxnSpPr>
        <p:spPr>
          <a:xfrm flipV="1">
            <a:off x="6799159" y="2042400"/>
            <a:ext cx="732171" cy="61433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E5BCCE-69C2-4062-94A3-E86BD464857A}"/>
              </a:ext>
            </a:extLst>
          </p:cNvPr>
          <p:cNvCxnSpPr>
            <a:cxnSpLocks/>
          </p:cNvCxnSpPr>
          <p:nvPr/>
        </p:nvCxnSpPr>
        <p:spPr>
          <a:xfrm>
            <a:off x="1771400" y="2421738"/>
            <a:ext cx="1984741" cy="102804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27FC0B7-AFB2-4330-B73B-88B4D638A2DA}"/>
              </a:ext>
            </a:extLst>
          </p:cNvPr>
          <p:cNvSpPr txBox="1"/>
          <p:nvPr/>
        </p:nvSpPr>
        <p:spPr>
          <a:xfrm>
            <a:off x="539404" y="4346354"/>
            <a:ext cx="157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97D9D8-E987-4B55-ABF9-A8C546469A70}"/>
              </a:ext>
            </a:extLst>
          </p:cNvPr>
          <p:cNvSpPr txBox="1"/>
          <p:nvPr/>
        </p:nvSpPr>
        <p:spPr>
          <a:xfrm>
            <a:off x="3853854" y="3261917"/>
            <a:ext cx="353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  <a:r>
              <a:rPr lang="en-US" sz="2800" b="1" baseline="30000" dirty="0">
                <a:solidFill>
                  <a:srgbClr val="FF0000"/>
                </a:solidFill>
              </a:rPr>
              <a:t>rd</a:t>
            </a:r>
            <a:r>
              <a:rPr lang="en-US" sz="2800" b="1" dirty="0">
                <a:solidFill>
                  <a:srgbClr val="FF0000"/>
                </a:solidFill>
              </a:rPr>
              <a:t> Party Cloud Service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C3873D6-221A-4EBB-BE0D-F32C45F467BA}"/>
              </a:ext>
            </a:extLst>
          </p:cNvPr>
          <p:cNvSpPr txBox="1"/>
          <p:nvPr/>
        </p:nvSpPr>
        <p:spPr>
          <a:xfrm>
            <a:off x="883183" y="5726118"/>
            <a:ext cx="97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Facial 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84469C-7C5E-4A45-8A96-64FFE84EDB26}"/>
              </a:ext>
            </a:extLst>
          </p:cNvPr>
          <p:cNvSpPr txBox="1"/>
          <p:nvPr/>
        </p:nvSpPr>
        <p:spPr>
          <a:xfrm>
            <a:off x="773101" y="5207968"/>
            <a:ext cx="12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Ad Storage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1D713D-201C-4488-AED4-8A8B206DEE55}"/>
              </a:ext>
            </a:extLst>
          </p:cNvPr>
          <p:cNvSpPr txBox="1"/>
          <p:nvPr/>
        </p:nvSpPr>
        <p:spPr>
          <a:xfrm>
            <a:off x="474867" y="617288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User Preference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39609B-89F9-4074-9D60-A9B6FAAC7635}"/>
              </a:ext>
            </a:extLst>
          </p:cNvPr>
          <p:cNvSpPr txBox="1"/>
          <p:nvPr/>
        </p:nvSpPr>
        <p:spPr>
          <a:xfrm>
            <a:off x="8727268" y="151863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R-PI3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C9A5952-E891-4D88-991F-A14C7538862B}"/>
              </a:ext>
            </a:extLst>
          </p:cNvPr>
          <p:cNvSpPr/>
          <p:nvPr/>
        </p:nvSpPr>
        <p:spPr>
          <a:xfrm>
            <a:off x="2502502" y="730055"/>
            <a:ext cx="2170425" cy="1366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F1E32B-FD3D-48B3-80D4-89A835CF24F2}"/>
              </a:ext>
            </a:extLst>
          </p:cNvPr>
          <p:cNvSpPr txBox="1"/>
          <p:nvPr/>
        </p:nvSpPr>
        <p:spPr>
          <a:xfrm>
            <a:off x="2547365" y="748506"/>
            <a:ext cx="17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Hello, John Doe.</a:t>
            </a:r>
          </a:p>
        </p:txBody>
      </p:sp>
      <p:sp>
        <p:nvSpPr>
          <p:cNvPr id="85" name="Action Button: Go Back or Previous 8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28F15FE-6EAF-44D8-B02E-19576414647B}"/>
              </a:ext>
            </a:extLst>
          </p:cNvPr>
          <p:cNvSpPr/>
          <p:nvPr/>
        </p:nvSpPr>
        <p:spPr>
          <a:xfrm>
            <a:off x="2558712" y="1284666"/>
            <a:ext cx="193965" cy="514405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ction Button: Go Back or Previous 9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8EA9758-B69C-4D1B-9420-F3D7F443BC42}"/>
              </a:ext>
            </a:extLst>
          </p:cNvPr>
          <p:cNvSpPr/>
          <p:nvPr/>
        </p:nvSpPr>
        <p:spPr>
          <a:xfrm rot="10800000">
            <a:off x="4417059" y="1286075"/>
            <a:ext cx="193965" cy="514405"/>
          </a:xfrm>
          <a:prstGeom prst="actionButtonBackPrevio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E9E2F4-7852-4CEC-AFFB-46C4B64209F6}"/>
              </a:ext>
            </a:extLst>
          </p:cNvPr>
          <p:cNvSpPr/>
          <p:nvPr/>
        </p:nvSpPr>
        <p:spPr>
          <a:xfrm>
            <a:off x="2782359" y="1109525"/>
            <a:ext cx="1609761" cy="9245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8EE234-B53C-4546-A12A-5BEB04DCADB5}"/>
              </a:ext>
            </a:extLst>
          </p:cNvPr>
          <p:cNvSpPr txBox="1"/>
          <p:nvPr/>
        </p:nvSpPr>
        <p:spPr>
          <a:xfrm>
            <a:off x="2756929" y="1088658"/>
            <a:ext cx="166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Wana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burn fat?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FDA610-E2EA-497F-938C-5529CA255E61}"/>
              </a:ext>
            </a:extLst>
          </p:cNvPr>
          <p:cNvSpPr txBox="1"/>
          <p:nvPr/>
        </p:nvSpPr>
        <p:spPr>
          <a:xfrm>
            <a:off x="2943491" y="1640397"/>
            <a:ext cx="148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Try our new…</a:t>
            </a:r>
          </a:p>
        </p:txBody>
      </p:sp>
    </p:spTree>
    <p:extLst>
      <p:ext uri="{BB962C8B-B14F-4D97-AF65-F5344CB8AC3E}">
        <p14:creationId xmlns:p14="http://schemas.microsoft.com/office/powerpoint/2010/main" val="417162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A544-C849-48B2-86BD-9AE14F12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96E1-0F19-48D1-90D6-5293F5DD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CD77-9893-43CC-8F99-D3951B75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-&gt; Opting Into the </a:t>
            </a:r>
            <a:r>
              <a:rPr lang="en-US" i="1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F35D-52C3-4D30-B494-74D50DDF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3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D7E-6138-43C8-8B23-6097B0BF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CCB7-8746-4419-9528-4144F108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7E7E-7894-47D1-A910-51973E44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Environmental/Traffic Sensing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F55-34EE-4C01-B83F-7B6F3F23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Distributed Advertising Board</vt:lpstr>
      <vt:lpstr>Presentation Outline</vt:lpstr>
      <vt:lpstr>Background</vt:lpstr>
      <vt:lpstr>Outline of Distributed Advertising Board</vt:lpstr>
      <vt:lpstr>PowerPoint Presentation</vt:lpstr>
      <vt:lpstr>Tangle</vt:lpstr>
      <vt:lpstr>Mobile App -&gt; Opting Into the System</vt:lpstr>
      <vt:lpstr>The Board</vt:lpstr>
      <vt:lpstr>Environmental/Traffic Sensing System</vt:lpstr>
      <vt:lpstr>Analytics/Intelligence</vt:lpstr>
      <vt:lpstr>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Advertising Board</dc:title>
  <dc:creator>bhajdarevic17@gmail.com</dc:creator>
  <cp:lastModifiedBy>bhajdarevic17@gmail.com</cp:lastModifiedBy>
  <cp:revision>13</cp:revision>
  <dcterms:created xsi:type="dcterms:W3CDTF">2018-03-06T19:48:19Z</dcterms:created>
  <dcterms:modified xsi:type="dcterms:W3CDTF">2018-03-14T03:54:40Z</dcterms:modified>
</cp:coreProperties>
</file>