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79" r:id="rId5"/>
    <p:sldId id="280" r:id="rId6"/>
    <p:sldId id="281" r:id="rId7"/>
    <p:sldId id="282" r:id="rId8"/>
    <p:sldId id="277" r:id="rId9"/>
  </p:sldIdLst>
  <p:sldSz cx="9144000" cy="6858000" type="screen4x3"/>
  <p:notesSz cx="6805613" cy="9939338"/>
  <p:custDataLst>
    <p:tags r:id="rId1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F79"/>
    <a:srgbClr val="84F6A2"/>
    <a:srgbClr val="4EF279"/>
    <a:srgbClr val="83FA80"/>
    <a:srgbClr val="31F62C"/>
    <a:srgbClr val="FF0066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5625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spcBef>
                <a:spcPct val="50000"/>
              </a:spcBef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6A798FD-DCE9-4725-A820-BE4E42820C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507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6125"/>
            <a:ext cx="4972050" cy="372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9638"/>
            <a:ext cx="498951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spcBef>
                <a:spcPct val="5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5625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95" tIns="47797" rIns="95595" bIns="47797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spcBef>
                <a:spcPct val="50000"/>
              </a:spcBef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14998C-E693-4DEC-8AEC-8DD2DE7015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1828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6445250"/>
            <a:ext cx="2916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73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4673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65950" y="6581775"/>
            <a:ext cx="2133600" cy="28733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C30F63-05F0-4F34-B393-562DE7D2BC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194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F224-4461-466B-85F1-A6EE8ED4BC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5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2113" y="288925"/>
            <a:ext cx="2168525" cy="59959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3363" y="288925"/>
            <a:ext cx="6356350" cy="59959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DD085-4934-46F0-82B5-D6E7253257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39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AC264-3AC2-4B7C-84CD-9C060001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061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6698C-20C0-403A-8F84-0922BFBBEE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62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33363" y="806450"/>
            <a:ext cx="4262437" cy="5478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06450"/>
            <a:ext cx="4262438" cy="5478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92350-359C-4466-B7DE-F8A82A4A018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699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CE4D4-8F3B-4F68-AE1D-C5E4C5DD99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02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BCFB4-E56C-4590-8801-9B5462BFA5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29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32FA-7E85-4702-8F0B-CEC870602A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435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D036-18D0-48E6-A181-9F057F08E1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96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42692-CABD-4EF2-8F96-232DC86D81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87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PosterDesignH1"/>
          <p:cNvPicPr>
            <a:picLocks noChangeAspect="1" noChangeArrowheads="1"/>
          </p:cNvPicPr>
          <p:nvPr userDrawn="1"/>
        </p:nvPicPr>
        <p:blipFill>
          <a:blip r:embed="rId13">
            <a:lum brigh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04800"/>
            <a:ext cx="9066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288925"/>
            <a:ext cx="80121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test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806450"/>
            <a:ext cx="8677275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</a:t>
            </a:r>
            <a:r>
              <a:rPr lang="en-US" altLang="ja-JP" smtClean="0"/>
              <a:t>4</a:t>
            </a:r>
            <a:r>
              <a:rPr lang="ja-JP" altLang="en-US" smtClean="0"/>
              <a:t>レベル</a:t>
            </a:r>
          </a:p>
          <a:p>
            <a:pPr lvl="3"/>
            <a:endParaRPr lang="en-US" altLang="ja-JP" smtClean="0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7538" y="6583363"/>
            <a:ext cx="21336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976E42-FD28-45EE-9329-48E0AA5CE1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0" name="Picture 17" descr="logo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6445250"/>
            <a:ext cx="2916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Arial" charset="0"/>
          <a:ea typeface="ＭＳ Ｐゴシック" pitchFamily="50" charset="-128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14388" indent="-3571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‒"/>
        <a:defRPr kumimoji="1" sz="2400">
          <a:solidFill>
            <a:schemeClr val="tx1"/>
          </a:solidFill>
          <a:latin typeface="+mn-lt"/>
          <a:ea typeface="+mn-ea"/>
        </a:defRPr>
      </a:lvl2pPr>
      <a:lvl3pPr marL="1222375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□"/>
        <a:defRPr kumimoji="1" sz="2000">
          <a:solidFill>
            <a:schemeClr val="tx1"/>
          </a:solidFill>
          <a:latin typeface="+mn-lt"/>
          <a:ea typeface="+mn-ea"/>
        </a:defRPr>
      </a:lvl3pPr>
      <a:lvl4pPr marL="1630363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base\tesp2015\tesp2014_demo.wmv" TargetMode="External"/><Relationship Id="rId1" Type="http://schemas.microsoft.com/office/2007/relationships/media" Target="file:///C:\base\tesp2015\tesp2014_demo.wmv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base\tesp2016\tesp2015_demo.wmv" TargetMode="External"/><Relationship Id="rId1" Type="http://schemas.microsoft.com/office/2007/relationships/media" Target="file:///C:\base\tesp2016\tesp2015_demo.wmv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base\tesp2017\tesp2016_demo.wmv" TargetMode="External"/><Relationship Id="rId1" Type="http://schemas.microsoft.com/office/2007/relationships/media" Target="file:///C:\base\tesp2017\tesp2016_demo.wmv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base\tesp2018\tesp2017_demo.m4v" TargetMode="External"/><Relationship Id="rId1" Type="http://schemas.microsoft.com/office/2007/relationships/media" Target="file:///C:\base\tesp2018\tesp2017_demo.m4v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416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ja-JP" sz="2000" dirty="0" smtClean="0"/>
              <a:t>TESP2018 Hands-On Activity</a:t>
            </a:r>
            <a:br>
              <a:rPr lang="en-US" altLang="ja-JP" sz="20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Development of a Virtual Handheld Projector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Hashimoto Laboratory</a:t>
            </a:r>
          </a:p>
          <a:p>
            <a:pPr eaLnBrk="1" hangingPunct="1"/>
            <a:r>
              <a:rPr lang="en-US" altLang="ja-JP" smtClean="0"/>
              <a:t>Tohoku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6A701-1E21-48C9-8FE5-96DFEAD38C83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Background</a:t>
            </a:r>
          </a:p>
        </p:txBody>
      </p:sp>
      <p:sp>
        <p:nvSpPr>
          <p:cNvPr id="6148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11113" y="4481513"/>
            <a:ext cx="4416425" cy="1798637"/>
          </a:xfrm>
        </p:spPr>
        <p:txBody>
          <a:bodyPr/>
          <a:lstStyle/>
          <a:p>
            <a:pPr eaLnBrk="1" hangingPunct="1"/>
            <a:r>
              <a:rPr lang="en-US" altLang="ja-JP" smtClean="0"/>
              <a:t>Laser pointer is a tool widely used in presentation scenes</a:t>
            </a:r>
          </a:p>
          <a:p>
            <a:pPr eaLnBrk="1" hangingPunct="1"/>
            <a:r>
              <a:rPr lang="en-US" altLang="ja-JP" smtClean="0"/>
              <a:t>But only 2D position can be presented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 rot="-5400000">
            <a:off x="1188244" y="678657"/>
            <a:ext cx="1571625" cy="1881187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6150" name="Freeform 5"/>
          <p:cNvSpPr>
            <a:spLocks/>
          </p:cNvSpPr>
          <p:nvPr/>
        </p:nvSpPr>
        <p:spPr bwMode="auto">
          <a:xfrm flipH="1">
            <a:off x="3240088" y="2460625"/>
            <a:ext cx="393700" cy="387350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 rot="18230971" flipH="1">
            <a:off x="2940843" y="2574132"/>
            <a:ext cx="246063" cy="647700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147483646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2" name="Freeform 7"/>
          <p:cNvSpPr>
            <a:spLocks/>
          </p:cNvSpPr>
          <p:nvPr/>
        </p:nvSpPr>
        <p:spPr bwMode="auto">
          <a:xfrm flipH="1">
            <a:off x="3459163" y="2892425"/>
            <a:ext cx="317500" cy="522288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3" name="Freeform 8"/>
          <p:cNvSpPr>
            <a:spLocks/>
          </p:cNvSpPr>
          <p:nvPr/>
        </p:nvSpPr>
        <p:spPr bwMode="auto">
          <a:xfrm flipH="1">
            <a:off x="3219450" y="2868613"/>
            <a:ext cx="298450" cy="646112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4" name="Freeform 9"/>
          <p:cNvSpPr>
            <a:spLocks/>
          </p:cNvSpPr>
          <p:nvPr/>
        </p:nvSpPr>
        <p:spPr bwMode="auto">
          <a:xfrm flipH="1">
            <a:off x="3379788" y="3394075"/>
            <a:ext cx="225425" cy="933450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Freeform 10"/>
          <p:cNvSpPr>
            <a:spLocks/>
          </p:cNvSpPr>
          <p:nvPr/>
        </p:nvSpPr>
        <p:spPr bwMode="auto">
          <a:xfrm flipH="1">
            <a:off x="2994025" y="3394075"/>
            <a:ext cx="366713" cy="787400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263525" y="2897188"/>
            <a:ext cx="665163" cy="315912"/>
            <a:chOff x="617" y="3201"/>
            <a:chExt cx="486" cy="231"/>
          </a:xfrm>
        </p:grpSpPr>
        <p:sp>
          <p:nvSpPr>
            <p:cNvPr id="6183" name="Oval 30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6184" name="Rectangle 31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6157" name="AutoShape 34"/>
          <p:cNvSpPr>
            <a:spLocks noChangeAspect="1" noChangeArrowheads="1"/>
          </p:cNvSpPr>
          <p:nvPr/>
        </p:nvSpPr>
        <p:spPr bwMode="auto">
          <a:xfrm rot="18801288" flipV="1">
            <a:off x="2750344" y="2653506"/>
            <a:ext cx="69850" cy="166688"/>
          </a:xfrm>
          <a:prstGeom prst="can">
            <a:avLst>
              <a:gd name="adj" fmla="val 59659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6158" name="Line 35"/>
          <p:cNvSpPr>
            <a:spLocks noChangeShapeType="1"/>
          </p:cNvSpPr>
          <p:nvPr/>
        </p:nvSpPr>
        <p:spPr bwMode="auto">
          <a:xfrm flipH="1" flipV="1">
            <a:off x="1851025" y="1811338"/>
            <a:ext cx="876300" cy="87788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6159" name="Oval 37"/>
          <p:cNvSpPr>
            <a:spLocks noChangeAspect="1" noChangeArrowheads="1"/>
          </p:cNvSpPr>
          <p:nvPr/>
        </p:nvSpPr>
        <p:spPr bwMode="auto">
          <a:xfrm>
            <a:off x="1833563" y="1784350"/>
            <a:ext cx="50800" cy="730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6160" name="Text Box 41" descr="右上がり対角線 (反転)"/>
          <p:cNvSpPr txBox="1">
            <a:spLocks noChangeArrowheads="1"/>
          </p:cNvSpPr>
          <p:nvPr/>
        </p:nvSpPr>
        <p:spPr bwMode="auto">
          <a:xfrm>
            <a:off x="0" y="2165350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projector</a:t>
            </a:r>
          </a:p>
        </p:txBody>
      </p:sp>
      <p:sp>
        <p:nvSpPr>
          <p:cNvPr id="6161" name="Text Box 42" descr="右上がり対角線 (反転)"/>
          <p:cNvSpPr txBox="1">
            <a:spLocks noChangeArrowheads="1"/>
          </p:cNvSpPr>
          <p:nvPr/>
        </p:nvSpPr>
        <p:spPr bwMode="auto">
          <a:xfrm>
            <a:off x="2989263" y="196056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laser pointer</a:t>
            </a:r>
          </a:p>
        </p:txBody>
      </p:sp>
      <p:sp>
        <p:nvSpPr>
          <p:cNvPr id="6162" name="Line 43"/>
          <p:cNvSpPr>
            <a:spLocks noChangeShapeType="1"/>
          </p:cNvSpPr>
          <p:nvPr/>
        </p:nvSpPr>
        <p:spPr bwMode="auto">
          <a:xfrm flipH="1">
            <a:off x="2919413" y="2365375"/>
            <a:ext cx="125412" cy="3032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6163" name="AutoShape 46"/>
          <p:cNvSpPr>
            <a:spLocks noChangeArrowheads="1"/>
          </p:cNvSpPr>
          <p:nvPr/>
        </p:nvSpPr>
        <p:spPr bwMode="auto">
          <a:xfrm rot="-5400000">
            <a:off x="5948362" y="720726"/>
            <a:ext cx="1547813" cy="1852612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6164" name="Freeform 47"/>
          <p:cNvSpPr>
            <a:spLocks/>
          </p:cNvSpPr>
          <p:nvPr/>
        </p:nvSpPr>
        <p:spPr bwMode="auto">
          <a:xfrm flipH="1">
            <a:off x="7969250" y="2476500"/>
            <a:ext cx="387350" cy="381000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Freeform 48"/>
          <p:cNvSpPr>
            <a:spLocks/>
          </p:cNvSpPr>
          <p:nvPr/>
        </p:nvSpPr>
        <p:spPr bwMode="auto">
          <a:xfrm rot="18230971" flipH="1">
            <a:off x="7674769" y="2588419"/>
            <a:ext cx="241300" cy="636588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074376392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6" name="Freeform 49"/>
          <p:cNvSpPr>
            <a:spLocks/>
          </p:cNvSpPr>
          <p:nvPr/>
        </p:nvSpPr>
        <p:spPr bwMode="auto">
          <a:xfrm flipH="1">
            <a:off x="8185150" y="2901950"/>
            <a:ext cx="311150" cy="514350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7" name="Freeform 50"/>
          <p:cNvSpPr>
            <a:spLocks/>
          </p:cNvSpPr>
          <p:nvPr/>
        </p:nvSpPr>
        <p:spPr bwMode="auto">
          <a:xfrm flipH="1">
            <a:off x="7948613" y="2878138"/>
            <a:ext cx="293687" cy="636587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8" name="Freeform 51"/>
          <p:cNvSpPr>
            <a:spLocks/>
          </p:cNvSpPr>
          <p:nvPr/>
        </p:nvSpPr>
        <p:spPr bwMode="auto">
          <a:xfrm flipH="1">
            <a:off x="8107363" y="3395663"/>
            <a:ext cx="220662" cy="919162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9" name="Freeform 52"/>
          <p:cNvSpPr>
            <a:spLocks/>
          </p:cNvSpPr>
          <p:nvPr/>
        </p:nvSpPr>
        <p:spPr bwMode="auto">
          <a:xfrm flipH="1">
            <a:off x="7726363" y="3395663"/>
            <a:ext cx="360362" cy="776287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6170" name="Group 53"/>
          <p:cNvGrpSpPr>
            <a:grpSpLocks/>
          </p:cNvGrpSpPr>
          <p:nvPr/>
        </p:nvGrpSpPr>
        <p:grpSpPr bwMode="auto">
          <a:xfrm>
            <a:off x="5037138" y="2905125"/>
            <a:ext cx="655637" cy="312738"/>
            <a:chOff x="617" y="3201"/>
            <a:chExt cx="486" cy="231"/>
          </a:xfrm>
        </p:grpSpPr>
        <p:sp>
          <p:nvSpPr>
            <p:cNvPr id="6181" name="Oval 54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6182" name="Rectangle 55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6171" name="AutoShape 56"/>
          <p:cNvSpPr>
            <a:spLocks noChangeArrowheads="1"/>
          </p:cNvSpPr>
          <p:nvPr/>
        </p:nvSpPr>
        <p:spPr bwMode="auto">
          <a:xfrm rot="-2283389">
            <a:off x="6542088" y="1743075"/>
            <a:ext cx="550862" cy="387350"/>
          </a:xfrm>
          <a:custGeom>
            <a:avLst/>
            <a:gdLst>
              <a:gd name="T0" fmla="*/ 313493677 w 21600"/>
              <a:gd name="T1" fmla="*/ 62283531 h 21600"/>
              <a:gd name="T2" fmla="*/ 179139328 w 21600"/>
              <a:gd name="T3" fmla="*/ 124567044 h 21600"/>
              <a:gd name="T4" fmla="*/ 44785004 w 21600"/>
              <a:gd name="T5" fmla="*/ 62283531 h 21600"/>
              <a:gd name="T6" fmla="*/ 17913932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6172" name="Line 57"/>
          <p:cNvSpPr>
            <a:spLocks noChangeShapeType="1"/>
          </p:cNvSpPr>
          <p:nvPr/>
        </p:nvSpPr>
        <p:spPr bwMode="auto">
          <a:xfrm flipH="1" flipV="1">
            <a:off x="6900863" y="1603375"/>
            <a:ext cx="563562" cy="95091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6173" name="Line 58"/>
          <p:cNvSpPr>
            <a:spLocks noChangeShapeType="1"/>
          </p:cNvSpPr>
          <p:nvPr/>
        </p:nvSpPr>
        <p:spPr bwMode="auto">
          <a:xfrm flipH="1" flipV="1">
            <a:off x="6480175" y="1962150"/>
            <a:ext cx="984250" cy="6794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grpSp>
        <p:nvGrpSpPr>
          <p:cNvPr id="6174" name="Group 59"/>
          <p:cNvGrpSpPr>
            <a:grpSpLocks/>
          </p:cNvGrpSpPr>
          <p:nvPr/>
        </p:nvGrpSpPr>
        <p:grpSpPr bwMode="auto">
          <a:xfrm>
            <a:off x="7404100" y="2541588"/>
            <a:ext cx="269875" cy="309562"/>
            <a:chOff x="3073" y="2791"/>
            <a:chExt cx="404" cy="463"/>
          </a:xfrm>
        </p:grpSpPr>
        <p:sp>
          <p:nvSpPr>
            <p:cNvPr id="6179" name="AutoShape 60"/>
            <p:cNvSpPr>
              <a:spLocks noChangeArrowheads="1"/>
            </p:cNvSpPr>
            <p:nvPr/>
          </p:nvSpPr>
          <p:spPr bwMode="auto">
            <a:xfrm rot="-2798712">
              <a:off x="3087" y="2863"/>
              <a:ext cx="422" cy="359"/>
            </a:xfrm>
            <a:prstGeom prst="cube">
              <a:avLst>
                <a:gd name="adj" fmla="val 20088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6180" name="AutoShape 61"/>
            <p:cNvSpPr>
              <a:spLocks noChangeArrowheads="1"/>
            </p:cNvSpPr>
            <p:nvPr/>
          </p:nvSpPr>
          <p:spPr bwMode="auto">
            <a:xfrm rot="-2798712">
              <a:off x="3082" y="2782"/>
              <a:ext cx="149" cy="168"/>
            </a:xfrm>
            <a:prstGeom prst="can">
              <a:avLst>
                <a:gd name="adj" fmla="val 28188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6175" name="Text Box 62" descr="右上がり対角線 (反転)"/>
          <p:cNvSpPr txBox="1">
            <a:spLocks noChangeArrowheads="1"/>
          </p:cNvSpPr>
          <p:nvPr/>
        </p:nvSpPr>
        <p:spPr bwMode="auto">
          <a:xfrm>
            <a:off x="4776788" y="2181225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projector</a:t>
            </a:r>
          </a:p>
        </p:txBody>
      </p:sp>
      <p:sp>
        <p:nvSpPr>
          <p:cNvPr id="6176" name="Text Box 63" descr="右上がり対角線 (反転)"/>
          <p:cNvSpPr txBox="1">
            <a:spLocks noChangeArrowheads="1"/>
          </p:cNvSpPr>
          <p:nvPr/>
        </p:nvSpPr>
        <p:spPr bwMode="auto">
          <a:xfrm>
            <a:off x="7851775" y="1731963"/>
            <a:ext cx="1230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handheld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projector</a:t>
            </a:r>
          </a:p>
        </p:txBody>
      </p:sp>
      <p:sp>
        <p:nvSpPr>
          <p:cNvPr id="6177" name="Line 64"/>
          <p:cNvSpPr>
            <a:spLocks noChangeShapeType="1"/>
          </p:cNvSpPr>
          <p:nvPr/>
        </p:nvSpPr>
        <p:spPr bwMode="auto">
          <a:xfrm flipH="1">
            <a:off x="7727950" y="2268538"/>
            <a:ext cx="123825" cy="3000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6178" name="Rectangle 65"/>
          <p:cNvSpPr>
            <a:spLocks noChangeArrowheads="1"/>
          </p:cNvSpPr>
          <p:nvPr/>
        </p:nvSpPr>
        <p:spPr bwMode="auto">
          <a:xfrm>
            <a:off x="4649788" y="4465638"/>
            <a:ext cx="44037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814388" indent="-357188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222375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30363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A handheld projector can be used instead of a laser pointer to present richer information</a:t>
            </a:r>
          </a:p>
          <a:p>
            <a:pPr eaLnBrk="1" hangingPunct="1"/>
            <a:r>
              <a:rPr lang="en-US" altLang="ja-JP"/>
              <a:t>But still bulky and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D6EA5-6A95-432B-ABCC-305B998D6D66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Goal</a:t>
            </a:r>
          </a:p>
        </p:txBody>
      </p:sp>
      <p:sp>
        <p:nvSpPr>
          <p:cNvPr id="7172" name="AutoShape 3"/>
          <p:cNvSpPr>
            <a:spLocks noChangeArrowheads="1"/>
          </p:cNvSpPr>
          <p:nvPr/>
        </p:nvSpPr>
        <p:spPr bwMode="auto">
          <a:xfrm rot="-5400000">
            <a:off x="3813969" y="656432"/>
            <a:ext cx="2352675" cy="2814637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7173" name="Freeform 4"/>
          <p:cNvSpPr>
            <a:spLocks/>
          </p:cNvSpPr>
          <p:nvPr/>
        </p:nvSpPr>
        <p:spPr bwMode="auto">
          <a:xfrm flipH="1">
            <a:off x="6884988" y="3322638"/>
            <a:ext cx="588962" cy="579437"/>
          </a:xfrm>
          <a:custGeom>
            <a:avLst/>
            <a:gdLst>
              <a:gd name="T0" fmla="*/ 2147483646 w 410"/>
              <a:gd name="T1" fmla="*/ 2147483646 h 406"/>
              <a:gd name="T2" fmla="*/ 2147483646 w 410"/>
              <a:gd name="T3" fmla="*/ 2147483646 h 406"/>
              <a:gd name="T4" fmla="*/ 2147483646 w 410"/>
              <a:gd name="T5" fmla="*/ 0 h 406"/>
              <a:gd name="T6" fmla="*/ 2147483646 w 410"/>
              <a:gd name="T7" fmla="*/ 0 h 406"/>
              <a:gd name="T8" fmla="*/ 2147483646 w 410"/>
              <a:gd name="T9" fmla="*/ 2147483646 h 406"/>
              <a:gd name="T10" fmla="*/ 2147483646 w 410"/>
              <a:gd name="T11" fmla="*/ 2147483646 h 406"/>
              <a:gd name="T12" fmla="*/ 0 w 410"/>
              <a:gd name="T13" fmla="*/ 2147483646 h 406"/>
              <a:gd name="T14" fmla="*/ 2147483646 w 410"/>
              <a:gd name="T15" fmla="*/ 2147483646 h 406"/>
              <a:gd name="T16" fmla="*/ 2147483646 w 410"/>
              <a:gd name="T17" fmla="*/ 2147483646 h 406"/>
              <a:gd name="T18" fmla="*/ 2147483646 w 410"/>
              <a:gd name="T19" fmla="*/ 2147483646 h 406"/>
              <a:gd name="T20" fmla="*/ 2147483646 w 410"/>
              <a:gd name="T21" fmla="*/ 2147483646 h 406"/>
              <a:gd name="T22" fmla="*/ 2147483646 w 410"/>
              <a:gd name="T23" fmla="*/ 2147483646 h 406"/>
              <a:gd name="T24" fmla="*/ 2147483646 w 410"/>
              <a:gd name="T25" fmla="*/ 2147483646 h 406"/>
              <a:gd name="T26" fmla="*/ 2147483646 w 410"/>
              <a:gd name="T27" fmla="*/ 2147483646 h 406"/>
              <a:gd name="T28" fmla="*/ 2147483646 w 410"/>
              <a:gd name="T29" fmla="*/ 2147483646 h 406"/>
              <a:gd name="T30" fmla="*/ 2147483646 w 410"/>
              <a:gd name="T31" fmla="*/ 2147483646 h 406"/>
              <a:gd name="T32" fmla="*/ 2147483646 w 410"/>
              <a:gd name="T33" fmla="*/ 2147483646 h 406"/>
              <a:gd name="T34" fmla="*/ 2147483646 w 410"/>
              <a:gd name="T35" fmla="*/ 2147483646 h 406"/>
              <a:gd name="T36" fmla="*/ 2147483646 w 410"/>
              <a:gd name="T37" fmla="*/ 2147483646 h 406"/>
              <a:gd name="T38" fmla="*/ 2147483646 w 410"/>
              <a:gd name="T39" fmla="*/ 2147483646 h 406"/>
              <a:gd name="T40" fmla="*/ 2147483646 w 410"/>
              <a:gd name="T41" fmla="*/ 2147483646 h 406"/>
              <a:gd name="T42" fmla="*/ 2147483646 w 410"/>
              <a:gd name="T43" fmla="*/ 2147483646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4" name="Freeform 5"/>
          <p:cNvSpPr>
            <a:spLocks/>
          </p:cNvSpPr>
          <p:nvPr/>
        </p:nvSpPr>
        <p:spPr bwMode="auto">
          <a:xfrm rot="18230971" flipH="1">
            <a:off x="6438106" y="3493294"/>
            <a:ext cx="366713" cy="968375"/>
          </a:xfrm>
          <a:custGeom>
            <a:avLst/>
            <a:gdLst>
              <a:gd name="T0" fmla="*/ 2147483646 w 364"/>
              <a:gd name="T1" fmla="*/ 2147483646 h 907"/>
              <a:gd name="T2" fmla="*/ 2147483646 w 364"/>
              <a:gd name="T3" fmla="*/ 2147483646 h 907"/>
              <a:gd name="T4" fmla="*/ 2147483646 w 364"/>
              <a:gd name="T5" fmla="*/ 2147483646 h 907"/>
              <a:gd name="T6" fmla="*/ 0 w 364"/>
              <a:gd name="T7" fmla="*/ 2147483646 h 907"/>
              <a:gd name="T8" fmla="*/ 2147483646 w 364"/>
              <a:gd name="T9" fmla="*/ 2147483646 h 907"/>
              <a:gd name="T10" fmla="*/ 2147483646 w 364"/>
              <a:gd name="T11" fmla="*/ 2147483646 h 907"/>
              <a:gd name="T12" fmla="*/ 2147483646 w 364"/>
              <a:gd name="T13" fmla="*/ 2147483646 h 907"/>
              <a:gd name="T14" fmla="*/ 2147483646 w 364"/>
              <a:gd name="T15" fmla="*/ 2147483646 h 907"/>
              <a:gd name="T16" fmla="*/ 2147483646 w 364"/>
              <a:gd name="T17" fmla="*/ 2147483646 h 907"/>
              <a:gd name="T18" fmla="*/ 2147483646 w 364"/>
              <a:gd name="T19" fmla="*/ 2147483646 h 907"/>
              <a:gd name="T20" fmla="*/ 2147483646 w 364"/>
              <a:gd name="T21" fmla="*/ 2147483646 h 907"/>
              <a:gd name="T22" fmla="*/ 2147483646 w 364"/>
              <a:gd name="T23" fmla="*/ 2147483646 h 907"/>
              <a:gd name="T24" fmla="*/ 2147483646 w 364"/>
              <a:gd name="T25" fmla="*/ 2147483646 h 907"/>
              <a:gd name="T26" fmla="*/ 2147483646 w 364"/>
              <a:gd name="T27" fmla="*/ 2147483646 h 907"/>
              <a:gd name="T28" fmla="*/ 2147483646 w 364"/>
              <a:gd name="T29" fmla="*/ 2147483646 h 907"/>
              <a:gd name="T30" fmla="*/ 2147483646 w 364"/>
              <a:gd name="T31" fmla="*/ 2147483646 h 907"/>
              <a:gd name="T32" fmla="*/ 2147483646 w 364"/>
              <a:gd name="T33" fmla="*/ 2147483646 h 907"/>
              <a:gd name="T34" fmla="*/ 2147483646 w 364"/>
              <a:gd name="T35" fmla="*/ 2147483646 h 907"/>
              <a:gd name="T36" fmla="*/ 2147483646 w 364"/>
              <a:gd name="T37" fmla="*/ 2147483646 h 907"/>
              <a:gd name="T38" fmla="*/ 2147483646 w 364"/>
              <a:gd name="T39" fmla="*/ 0 h 907"/>
              <a:gd name="T40" fmla="*/ 2147483646 w 364"/>
              <a:gd name="T41" fmla="*/ 2147483646 h 907"/>
              <a:gd name="T42" fmla="*/ 2147483646 w 364"/>
              <a:gd name="T43" fmla="*/ 2147483646 h 907"/>
              <a:gd name="T44" fmla="*/ 2147483646 w 364"/>
              <a:gd name="T45" fmla="*/ 2147483646 h 907"/>
              <a:gd name="T46" fmla="*/ 2147483646 w 364"/>
              <a:gd name="T47" fmla="*/ 2147483646 h 907"/>
              <a:gd name="T48" fmla="*/ 2147483646 w 364"/>
              <a:gd name="T49" fmla="*/ 2147483646 h 907"/>
              <a:gd name="T50" fmla="*/ 2147483646 w 364"/>
              <a:gd name="T51" fmla="*/ 2147483646 h 907"/>
              <a:gd name="T52" fmla="*/ 2147483646 w 364"/>
              <a:gd name="T53" fmla="*/ 2147483646 h 907"/>
              <a:gd name="T54" fmla="*/ 2147483646 w 364"/>
              <a:gd name="T55" fmla="*/ 2147483646 h 907"/>
              <a:gd name="T56" fmla="*/ 2147483646 w 364"/>
              <a:gd name="T57" fmla="*/ 2147483646 h 907"/>
              <a:gd name="T58" fmla="*/ 2147483646 w 364"/>
              <a:gd name="T59" fmla="*/ 2147483646 h 907"/>
              <a:gd name="T60" fmla="*/ 2147483646 w 364"/>
              <a:gd name="T61" fmla="*/ 2147483646 h 907"/>
              <a:gd name="T62" fmla="*/ 2147483646 w 364"/>
              <a:gd name="T63" fmla="*/ 2147483646 h 907"/>
              <a:gd name="T64" fmla="*/ 2147483646 w 364"/>
              <a:gd name="T65" fmla="*/ 2147483646 h 907"/>
              <a:gd name="T66" fmla="*/ 2147483646 w 364"/>
              <a:gd name="T67" fmla="*/ 2147483646 h 907"/>
              <a:gd name="T68" fmla="*/ 2147483646 w 364"/>
              <a:gd name="T69" fmla="*/ 2147483646 h 907"/>
              <a:gd name="T70" fmla="*/ 2147483646 w 364"/>
              <a:gd name="T71" fmla="*/ 2147483646 h 907"/>
              <a:gd name="T72" fmla="*/ 2147483646 w 364"/>
              <a:gd name="T73" fmla="*/ 2147483646 h 907"/>
              <a:gd name="T74" fmla="*/ 2147483646 w 364"/>
              <a:gd name="T75" fmla="*/ 2147483646 h 907"/>
              <a:gd name="T76" fmla="*/ 2147483646 w 364"/>
              <a:gd name="T77" fmla="*/ 2147483646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 flipH="1">
            <a:off x="7213600" y="3968750"/>
            <a:ext cx="473075" cy="782638"/>
          </a:xfrm>
          <a:custGeom>
            <a:avLst/>
            <a:gdLst>
              <a:gd name="T0" fmla="*/ 2147483646 w 329"/>
              <a:gd name="T1" fmla="*/ 2147483646 h 546"/>
              <a:gd name="T2" fmla="*/ 2147483646 w 329"/>
              <a:gd name="T3" fmla="*/ 0 h 546"/>
              <a:gd name="T4" fmla="*/ 2147483646 w 329"/>
              <a:gd name="T5" fmla="*/ 2147483646 h 546"/>
              <a:gd name="T6" fmla="*/ 2147483646 w 329"/>
              <a:gd name="T7" fmla="*/ 2147483646 h 546"/>
              <a:gd name="T8" fmla="*/ 2147483646 w 329"/>
              <a:gd name="T9" fmla="*/ 2147483646 h 546"/>
              <a:gd name="T10" fmla="*/ 2147483646 w 329"/>
              <a:gd name="T11" fmla="*/ 2147483646 h 546"/>
              <a:gd name="T12" fmla="*/ 0 w 329"/>
              <a:gd name="T13" fmla="*/ 2147483646 h 546"/>
              <a:gd name="T14" fmla="*/ 2147483646 w 329"/>
              <a:gd name="T15" fmla="*/ 2147483646 h 546"/>
              <a:gd name="T16" fmla="*/ 2147483646 w 329"/>
              <a:gd name="T17" fmla="*/ 2147483646 h 546"/>
              <a:gd name="T18" fmla="*/ 2147483646 w 329"/>
              <a:gd name="T19" fmla="*/ 2147483646 h 546"/>
              <a:gd name="T20" fmla="*/ 2147483646 w 329"/>
              <a:gd name="T21" fmla="*/ 2147483646 h 546"/>
              <a:gd name="T22" fmla="*/ 2147483646 w 329"/>
              <a:gd name="T23" fmla="*/ 2147483646 h 546"/>
              <a:gd name="T24" fmla="*/ 2147483646 w 329"/>
              <a:gd name="T25" fmla="*/ 2147483646 h 546"/>
              <a:gd name="T26" fmla="*/ 2147483646 w 329"/>
              <a:gd name="T27" fmla="*/ 2147483646 h 546"/>
              <a:gd name="T28" fmla="*/ 2147483646 w 329"/>
              <a:gd name="T29" fmla="*/ 2147483646 h 546"/>
              <a:gd name="T30" fmla="*/ 2147483646 w 329"/>
              <a:gd name="T31" fmla="*/ 2147483646 h 546"/>
              <a:gd name="T32" fmla="*/ 2147483646 w 329"/>
              <a:gd name="T33" fmla="*/ 2147483646 h 546"/>
              <a:gd name="T34" fmla="*/ 2147483646 w 329"/>
              <a:gd name="T35" fmla="*/ 2147483646 h 546"/>
              <a:gd name="T36" fmla="*/ 2147483646 w 329"/>
              <a:gd name="T37" fmla="*/ 2147483646 h 546"/>
              <a:gd name="T38" fmla="*/ 2147483646 w 329"/>
              <a:gd name="T39" fmla="*/ 2147483646 h 546"/>
              <a:gd name="T40" fmla="*/ 2147483646 w 329"/>
              <a:gd name="T41" fmla="*/ 2147483646 h 546"/>
              <a:gd name="T42" fmla="*/ 2147483646 w 329"/>
              <a:gd name="T43" fmla="*/ 2147483646 h 546"/>
              <a:gd name="T44" fmla="*/ 2147483646 w 329"/>
              <a:gd name="T45" fmla="*/ 2147483646 h 546"/>
              <a:gd name="T46" fmla="*/ 2147483646 w 329"/>
              <a:gd name="T47" fmla="*/ 2147483646 h 546"/>
              <a:gd name="T48" fmla="*/ 2147483646 w 329"/>
              <a:gd name="T49" fmla="*/ 2147483646 h 546"/>
              <a:gd name="T50" fmla="*/ 2147483646 w 329"/>
              <a:gd name="T51" fmla="*/ 2147483646 h 546"/>
              <a:gd name="T52" fmla="*/ 2147483646 w 329"/>
              <a:gd name="T53" fmla="*/ 2147483646 h 546"/>
              <a:gd name="T54" fmla="*/ 2147483646 w 329"/>
              <a:gd name="T55" fmla="*/ 2147483646 h 546"/>
              <a:gd name="T56" fmla="*/ 2147483646 w 329"/>
              <a:gd name="T57" fmla="*/ 2147483646 h 546"/>
              <a:gd name="T58" fmla="*/ 2147483646 w 329"/>
              <a:gd name="T59" fmla="*/ 2147483646 h 546"/>
              <a:gd name="T60" fmla="*/ 2147483646 w 329"/>
              <a:gd name="T61" fmla="*/ 2147483646 h 546"/>
              <a:gd name="T62" fmla="*/ 2147483646 w 329"/>
              <a:gd name="T63" fmla="*/ 2147483646 h 546"/>
              <a:gd name="T64" fmla="*/ 2147483646 w 329"/>
              <a:gd name="T65" fmla="*/ 2147483646 h 546"/>
              <a:gd name="T66" fmla="*/ 2147483646 w 329"/>
              <a:gd name="T67" fmla="*/ 2147483646 h 546"/>
              <a:gd name="T68" fmla="*/ 2147483646 w 329"/>
              <a:gd name="T69" fmla="*/ 2147483646 h 546"/>
              <a:gd name="T70" fmla="*/ 2147483646 w 329"/>
              <a:gd name="T71" fmla="*/ 214748364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6" name="Freeform 7"/>
          <p:cNvSpPr>
            <a:spLocks/>
          </p:cNvSpPr>
          <p:nvPr/>
        </p:nvSpPr>
        <p:spPr bwMode="auto">
          <a:xfrm flipH="1">
            <a:off x="6854825" y="3933825"/>
            <a:ext cx="444500" cy="966788"/>
          </a:xfrm>
          <a:custGeom>
            <a:avLst/>
            <a:gdLst>
              <a:gd name="T0" fmla="*/ 2147483646 w 309"/>
              <a:gd name="T1" fmla="*/ 2147483646 h 673"/>
              <a:gd name="T2" fmla="*/ 2147483646 w 309"/>
              <a:gd name="T3" fmla="*/ 2147483646 h 673"/>
              <a:gd name="T4" fmla="*/ 2147483646 w 309"/>
              <a:gd name="T5" fmla="*/ 2147483646 h 673"/>
              <a:gd name="T6" fmla="*/ 2147483646 w 309"/>
              <a:gd name="T7" fmla="*/ 0 h 673"/>
              <a:gd name="T8" fmla="*/ 2147483646 w 309"/>
              <a:gd name="T9" fmla="*/ 2147483646 h 673"/>
              <a:gd name="T10" fmla="*/ 2147483646 w 309"/>
              <a:gd name="T11" fmla="*/ 2147483646 h 673"/>
              <a:gd name="T12" fmla="*/ 2147483646 w 309"/>
              <a:gd name="T13" fmla="*/ 2147483646 h 673"/>
              <a:gd name="T14" fmla="*/ 2147483646 w 309"/>
              <a:gd name="T15" fmla="*/ 2147483646 h 673"/>
              <a:gd name="T16" fmla="*/ 2147483646 w 309"/>
              <a:gd name="T17" fmla="*/ 2147483646 h 673"/>
              <a:gd name="T18" fmla="*/ 2147483646 w 309"/>
              <a:gd name="T19" fmla="*/ 2147483646 h 673"/>
              <a:gd name="T20" fmla="*/ 0 w 309"/>
              <a:gd name="T21" fmla="*/ 2147483646 h 673"/>
              <a:gd name="T22" fmla="*/ 2147483646 w 309"/>
              <a:gd name="T23" fmla="*/ 2147483646 h 673"/>
              <a:gd name="T24" fmla="*/ 2147483646 w 309"/>
              <a:gd name="T25" fmla="*/ 2147483646 h 673"/>
              <a:gd name="T26" fmla="*/ 2147483646 w 309"/>
              <a:gd name="T27" fmla="*/ 2147483646 h 673"/>
              <a:gd name="T28" fmla="*/ 2147483646 w 309"/>
              <a:gd name="T29" fmla="*/ 2147483646 h 673"/>
              <a:gd name="T30" fmla="*/ 2147483646 w 309"/>
              <a:gd name="T31" fmla="*/ 2147483646 h 673"/>
              <a:gd name="T32" fmla="*/ 2147483646 w 309"/>
              <a:gd name="T33" fmla="*/ 2147483646 h 673"/>
              <a:gd name="T34" fmla="*/ 2147483646 w 309"/>
              <a:gd name="T35" fmla="*/ 2147483646 h 673"/>
              <a:gd name="T36" fmla="*/ 2147483646 w 309"/>
              <a:gd name="T37" fmla="*/ 2147483646 h 673"/>
              <a:gd name="T38" fmla="*/ 2147483646 w 309"/>
              <a:gd name="T39" fmla="*/ 2147483646 h 673"/>
              <a:gd name="T40" fmla="*/ 2147483646 w 309"/>
              <a:gd name="T41" fmla="*/ 2147483646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7" name="Freeform 8"/>
          <p:cNvSpPr>
            <a:spLocks/>
          </p:cNvSpPr>
          <p:nvPr/>
        </p:nvSpPr>
        <p:spPr bwMode="auto">
          <a:xfrm flipH="1">
            <a:off x="7094538" y="4719638"/>
            <a:ext cx="336550" cy="1397000"/>
          </a:xfrm>
          <a:custGeom>
            <a:avLst/>
            <a:gdLst>
              <a:gd name="T0" fmla="*/ 2147483646 w 235"/>
              <a:gd name="T1" fmla="*/ 2147483646 h 973"/>
              <a:gd name="T2" fmla="*/ 2147483646 w 235"/>
              <a:gd name="T3" fmla="*/ 0 h 973"/>
              <a:gd name="T4" fmla="*/ 2147483646 w 235"/>
              <a:gd name="T5" fmla="*/ 2147483646 h 973"/>
              <a:gd name="T6" fmla="*/ 2147483646 w 235"/>
              <a:gd name="T7" fmla="*/ 2147483646 h 973"/>
              <a:gd name="T8" fmla="*/ 2147483646 w 235"/>
              <a:gd name="T9" fmla="*/ 2147483646 h 973"/>
              <a:gd name="T10" fmla="*/ 2147483646 w 235"/>
              <a:gd name="T11" fmla="*/ 2147483646 h 973"/>
              <a:gd name="T12" fmla="*/ 2147483646 w 235"/>
              <a:gd name="T13" fmla="*/ 2147483646 h 973"/>
              <a:gd name="T14" fmla="*/ 2147483646 w 235"/>
              <a:gd name="T15" fmla="*/ 2147483646 h 973"/>
              <a:gd name="T16" fmla="*/ 2147483646 w 235"/>
              <a:gd name="T17" fmla="*/ 2147483646 h 973"/>
              <a:gd name="T18" fmla="*/ 2147483646 w 235"/>
              <a:gd name="T19" fmla="*/ 2147483646 h 973"/>
              <a:gd name="T20" fmla="*/ 2147483646 w 235"/>
              <a:gd name="T21" fmla="*/ 2147483646 h 973"/>
              <a:gd name="T22" fmla="*/ 0 w 235"/>
              <a:gd name="T23" fmla="*/ 2147483646 h 973"/>
              <a:gd name="T24" fmla="*/ 2147483646 w 235"/>
              <a:gd name="T25" fmla="*/ 2147483646 h 973"/>
              <a:gd name="T26" fmla="*/ 2147483646 w 235"/>
              <a:gd name="T27" fmla="*/ 2147483646 h 973"/>
              <a:gd name="T28" fmla="*/ 2147483646 w 235"/>
              <a:gd name="T29" fmla="*/ 2147483646 h 973"/>
              <a:gd name="T30" fmla="*/ 2147483646 w 235"/>
              <a:gd name="T31" fmla="*/ 2147483646 h 973"/>
              <a:gd name="T32" fmla="*/ 2147483646 w 235"/>
              <a:gd name="T33" fmla="*/ 2147483646 h 973"/>
              <a:gd name="T34" fmla="*/ 2147483646 w 235"/>
              <a:gd name="T35" fmla="*/ 2147483646 h 973"/>
              <a:gd name="T36" fmla="*/ 2147483646 w 235"/>
              <a:gd name="T37" fmla="*/ 2147483646 h 973"/>
              <a:gd name="T38" fmla="*/ 2147483646 w 235"/>
              <a:gd name="T39" fmla="*/ 2147483646 h 973"/>
              <a:gd name="T40" fmla="*/ 2147483646 w 235"/>
              <a:gd name="T41" fmla="*/ 2147483646 h 973"/>
              <a:gd name="T42" fmla="*/ 2147483646 w 235"/>
              <a:gd name="T43" fmla="*/ 2147483646 h 973"/>
              <a:gd name="T44" fmla="*/ 2147483646 w 235"/>
              <a:gd name="T45" fmla="*/ 2147483646 h 973"/>
              <a:gd name="T46" fmla="*/ 2147483646 w 235"/>
              <a:gd name="T47" fmla="*/ 2147483646 h 973"/>
              <a:gd name="T48" fmla="*/ 2147483646 w 235"/>
              <a:gd name="T49" fmla="*/ 2147483646 h 973"/>
              <a:gd name="T50" fmla="*/ 2147483646 w 235"/>
              <a:gd name="T51" fmla="*/ 2147483646 h 973"/>
              <a:gd name="T52" fmla="*/ 2147483646 w 235"/>
              <a:gd name="T53" fmla="*/ 2147483646 h 973"/>
              <a:gd name="T54" fmla="*/ 2147483646 w 235"/>
              <a:gd name="T55" fmla="*/ 2147483646 h 973"/>
              <a:gd name="T56" fmla="*/ 2147483646 w 235"/>
              <a:gd name="T57" fmla="*/ 2147483646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 flipH="1">
            <a:off x="6516688" y="4719638"/>
            <a:ext cx="547687" cy="1179512"/>
          </a:xfrm>
          <a:custGeom>
            <a:avLst/>
            <a:gdLst>
              <a:gd name="T0" fmla="*/ 2147483646 w 384"/>
              <a:gd name="T1" fmla="*/ 2147483646 h 821"/>
              <a:gd name="T2" fmla="*/ 2147483646 w 384"/>
              <a:gd name="T3" fmla="*/ 2147483646 h 821"/>
              <a:gd name="T4" fmla="*/ 2147483646 w 384"/>
              <a:gd name="T5" fmla="*/ 0 h 821"/>
              <a:gd name="T6" fmla="*/ 2147483646 w 384"/>
              <a:gd name="T7" fmla="*/ 2147483646 h 821"/>
              <a:gd name="T8" fmla="*/ 0 w 384"/>
              <a:gd name="T9" fmla="*/ 2147483646 h 821"/>
              <a:gd name="T10" fmla="*/ 2147483646 w 384"/>
              <a:gd name="T11" fmla="*/ 2147483646 h 821"/>
              <a:gd name="T12" fmla="*/ 2147483646 w 384"/>
              <a:gd name="T13" fmla="*/ 2147483646 h 821"/>
              <a:gd name="T14" fmla="*/ 2147483646 w 384"/>
              <a:gd name="T15" fmla="*/ 2147483646 h 821"/>
              <a:gd name="T16" fmla="*/ 2147483646 w 384"/>
              <a:gd name="T17" fmla="*/ 2147483646 h 821"/>
              <a:gd name="T18" fmla="*/ 2147483646 w 384"/>
              <a:gd name="T19" fmla="*/ 2147483646 h 821"/>
              <a:gd name="T20" fmla="*/ 2147483646 w 384"/>
              <a:gd name="T21" fmla="*/ 2147483646 h 821"/>
              <a:gd name="T22" fmla="*/ 2147483646 w 384"/>
              <a:gd name="T23" fmla="*/ 2147483646 h 821"/>
              <a:gd name="T24" fmla="*/ 2147483646 w 384"/>
              <a:gd name="T25" fmla="*/ 2147483646 h 821"/>
              <a:gd name="T26" fmla="*/ 2147483646 w 384"/>
              <a:gd name="T27" fmla="*/ 2147483646 h 821"/>
              <a:gd name="T28" fmla="*/ 2147483646 w 384"/>
              <a:gd name="T29" fmla="*/ 2147483646 h 821"/>
              <a:gd name="T30" fmla="*/ 2147483646 w 384"/>
              <a:gd name="T31" fmla="*/ 2147483646 h 821"/>
              <a:gd name="T32" fmla="*/ 2147483646 w 384"/>
              <a:gd name="T33" fmla="*/ 2147483646 h 821"/>
              <a:gd name="T34" fmla="*/ 2147483646 w 384"/>
              <a:gd name="T35" fmla="*/ 2147483646 h 821"/>
              <a:gd name="T36" fmla="*/ 2147483646 w 384"/>
              <a:gd name="T37" fmla="*/ 2147483646 h 821"/>
              <a:gd name="T38" fmla="*/ 2147483646 w 384"/>
              <a:gd name="T39" fmla="*/ 2147483646 h 821"/>
              <a:gd name="T40" fmla="*/ 2147483646 w 384"/>
              <a:gd name="T41" fmla="*/ 2147483646 h 821"/>
              <a:gd name="T42" fmla="*/ 2147483646 w 384"/>
              <a:gd name="T43" fmla="*/ 2147483646 h 821"/>
              <a:gd name="T44" fmla="*/ 2147483646 w 384"/>
              <a:gd name="T45" fmla="*/ 2147483646 h 821"/>
              <a:gd name="T46" fmla="*/ 2147483646 w 384"/>
              <a:gd name="T47" fmla="*/ 2147483646 h 821"/>
              <a:gd name="T48" fmla="*/ 2147483646 w 384"/>
              <a:gd name="T49" fmla="*/ 2147483646 h 821"/>
              <a:gd name="T50" fmla="*/ 2147483646 w 384"/>
              <a:gd name="T51" fmla="*/ 2147483646 h 821"/>
              <a:gd name="T52" fmla="*/ 2147483646 w 384"/>
              <a:gd name="T53" fmla="*/ 2147483646 h 821"/>
              <a:gd name="T54" fmla="*/ 2147483646 w 384"/>
              <a:gd name="T55" fmla="*/ 2147483646 h 821"/>
              <a:gd name="T56" fmla="*/ 2147483646 w 384"/>
              <a:gd name="T57" fmla="*/ 2147483646 h 821"/>
              <a:gd name="T58" fmla="*/ 2147483646 w 384"/>
              <a:gd name="T59" fmla="*/ 2147483646 h 821"/>
              <a:gd name="T60" fmla="*/ 2147483646 w 384"/>
              <a:gd name="T61" fmla="*/ 2147483646 h 821"/>
              <a:gd name="T62" fmla="*/ 2147483646 w 384"/>
              <a:gd name="T63" fmla="*/ 2147483646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179" name="Group 10"/>
          <p:cNvGrpSpPr>
            <a:grpSpLocks/>
          </p:cNvGrpSpPr>
          <p:nvPr/>
        </p:nvGrpSpPr>
        <p:grpSpPr bwMode="auto">
          <a:xfrm>
            <a:off x="2430463" y="3975100"/>
            <a:ext cx="995362" cy="474663"/>
            <a:chOff x="617" y="3201"/>
            <a:chExt cx="486" cy="231"/>
          </a:xfrm>
        </p:grpSpPr>
        <p:sp>
          <p:nvSpPr>
            <p:cNvPr id="7192" name="Oval 11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7193" name="Rectangle 12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7180" name="AutoShape 13"/>
          <p:cNvSpPr>
            <a:spLocks noChangeArrowheads="1"/>
          </p:cNvSpPr>
          <p:nvPr/>
        </p:nvSpPr>
        <p:spPr bwMode="auto">
          <a:xfrm rot="-2283389">
            <a:off x="4716463" y="2208213"/>
            <a:ext cx="838200" cy="590550"/>
          </a:xfrm>
          <a:custGeom>
            <a:avLst/>
            <a:gdLst>
              <a:gd name="T0" fmla="*/ 1104443558 w 21600"/>
              <a:gd name="T1" fmla="*/ 220715356 h 21600"/>
              <a:gd name="T2" fmla="*/ 631110583 w 21600"/>
              <a:gd name="T3" fmla="*/ 441430684 h 21600"/>
              <a:gd name="T4" fmla="*/ 157777646 w 21600"/>
              <a:gd name="T5" fmla="*/ 220715356 h 21600"/>
              <a:gd name="T6" fmla="*/ 63111058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V="1">
            <a:off x="3692525" y="2781300"/>
            <a:ext cx="1570038" cy="101441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3656013" y="2541588"/>
            <a:ext cx="966787" cy="118110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ja-JP" altLang="en-US"/>
          </a:p>
        </p:txBody>
      </p:sp>
      <p:grpSp>
        <p:nvGrpSpPr>
          <p:cNvPr id="7183" name="Group 19"/>
          <p:cNvGrpSpPr>
            <a:grpSpLocks/>
          </p:cNvGrpSpPr>
          <p:nvPr/>
        </p:nvGrpSpPr>
        <p:grpSpPr bwMode="auto">
          <a:xfrm rot="-2798712">
            <a:off x="6126957" y="3537743"/>
            <a:ext cx="222250" cy="277813"/>
            <a:chOff x="2893" y="2655"/>
            <a:chExt cx="267" cy="340"/>
          </a:xfrm>
        </p:grpSpPr>
        <p:sp>
          <p:nvSpPr>
            <p:cNvPr id="7190" name="AutoShape 2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  <p:sp>
          <p:nvSpPr>
            <p:cNvPr id="7191" name="AutoShape 2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‒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anose="02020603050405020304" pitchFamily="18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233363" y="4751388"/>
            <a:ext cx="603567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814388" indent="-357188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222375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30363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</a:rPr>
              <a:t>Let’s replace the handheld projector with a small camera</a:t>
            </a:r>
          </a:p>
          <a:p>
            <a:pPr eaLnBrk="1" hangingPunct="1"/>
            <a:r>
              <a:rPr lang="en-US" altLang="ja-JP"/>
              <a:t>By analyzing the image taken by the camera, the projected image is controlled</a:t>
            </a:r>
          </a:p>
        </p:txBody>
      </p:sp>
      <p:sp>
        <p:nvSpPr>
          <p:cNvPr id="7185" name="Text Box 23" descr="右上がり対角線 (反転)"/>
          <p:cNvSpPr txBox="1">
            <a:spLocks noChangeArrowheads="1"/>
          </p:cNvSpPr>
          <p:nvPr/>
        </p:nvSpPr>
        <p:spPr bwMode="auto">
          <a:xfrm>
            <a:off x="2035175" y="3236913"/>
            <a:ext cx="117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projector</a:t>
            </a:r>
          </a:p>
        </p:txBody>
      </p:sp>
      <p:sp>
        <p:nvSpPr>
          <p:cNvPr id="7186" name="Text Box 24" descr="右上がり対角線 (反転)"/>
          <p:cNvSpPr txBox="1">
            <a:spLocks noChangeArrowheads="1"/>
          </p:cNvSpPr>
          <p:nvPr/>
        </p:nvSpPr>
        <p:spPr bwMode="auto">
          <a:xfrm>
            <a:off x="6621463" y="1450975"/>
            <a:ext cx="2327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/>
              <a:t>small camera as a virtual handheld projector</a:t>
            </a:r>
          </a:p>
        </p:txBody>
      </p:sp>
      <p:sp>
        <p:nvSpPr>
          <p:cNvPr id="7187" name="Freeform 25"/>
          <p:cNvSpPr>
            <a:spLocks/>
          </p:cNvSpPr>
          <p:nvPr/>
        </p:nvSpPr>
        <p:spPr bwMode="auto">
          <a:xfrm>
            <a:off x="3806825" y="4011613"/>
            <a:ext cx="2351088" cy="487362"/>
          </a:xfrm>
          <a:custGeom>
            <a:avLst/>
            <a:gdLst>
              <a:gd name="T0" fmla="*/ 0 w 1481"/>
              <a:gd name="T1" fmla="*/ 2147483646 h 307"/>
              <a:gd name="T2" fmla="*/ 2147483646 w 1481"/>
              <a:gd name="T3" fmla="*/ 2147483646 h 307"/>
              <a:gd name="T4" fmla="*/ 2147483646 w 1481"/>
              <a:gd name="T5" fmla="*/ 0 h 3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1" h="307">
                <a:moveTo>
                  <a:pt x="0" y="153"/>
                </a:moveTo>
                <a:cubicBezTo>
                  <a:pt x="200" y="230"/>
                  <a:pt x="400" y="307"/>
                  <a:pt x="647" y="282"/>
                </a:cubicBezTo>
                <a:cubicBezTo>
                  <a:pt x="894" y="257"/>
                  <a:pt x="1342" y="45"/>
                  <a:pt x="14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  <p:sp>
        <p:nvSpPr>
          <p:cNvPr id="7188" name="Text Box 26" descr="右上がり対角線 (反転)"/>
          <p:cNvSpPr txBox="1">
            <a:spLocks noChangeArrowheads="1"/>
          </p:cNvSpPr>
          <p:nvPr/>
        </p:nvSpPr>
        <p:spPr bwMode="auto">
          <a:xfrm>
            <a:off x="3997325" y="3805238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kUpDiag">
                  <a:fgClr>
                    <a:srgbClr val="CCFF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communication</a:t>
            </a:r>
          </a:p>
        </p:txBody>
      </p:sp>
      <p:sp>
        <p:nvSpPr>
          <p:cNvPr id="7189" name="Line 28"/>
          <p:cNvSpPr>
            <a:spLocks noChangeShapeType="1"/>
          </p:cNvSpPr>
          <p:nvPr/>
        </p:nvSpPr>
        <p:spPr bwMode="auto">
          <a:xfrm flipH="1">
            <a:off x="6461125" y="3084513"/>
            <a:ext cx="188913" cy="454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40CB7-7716-4EAD-9A0F-4863F9921BD4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TESP2014</a:t>
            </a:r>
          </a:p>
        </p:txBody>
      </p:sp>
      <p:pic>
        <p:nvPicPr>
          <p:cNvPr id="1642499" name="tesp2014_demo.wmv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758825"/>
            <a:ext cx="7469188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42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424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249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4249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>
                <a:solidFill>
                  <a:srgbClr val="3333CC"/>
                </a:solidFill>
              </a:rPr>
              <a:t>TESP2015</a:t>
            </a:r>
            <a:endParaRPr lang="ja-JP" altLang="en-US" smtClean="0"/>
          </a:p>
        </p:txBody>
      </p:sp>
      <p:sp>
        <p:nvSpPr>
          <p:cNvPr id="9219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F06C9-DFBD-4E91-A66C-AD0F7F959C7A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pic>
        <p:nvPicPr>
          <p:cNvPr id="4" name="tesp2015_dem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777875"/>
            <a:ext cx="741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rgbClr val="3333CC"/>
                </a:solidFill>
              </a:rPr>
              <a:t>TESP2016</a:t>
            </a:r>
            <a:endParaRPr lang="ja-JP" altLang="en-US" dirty="0" smtClean="0"/>
          </a:p>
        </p:txBody>
      </p:sp>
      <p:sp>
        <p:nvSpPr>
          <p:cNvPr id="1024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FC883-50D3-4E0F-A89E-C27FD4F92323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pic>
        <p:nvPicPr>
          <p:cNvPr id="2" name="tesp2016_dem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790575"/>
            <a:ext cx="738822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TESP2017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BCFB4-E56C-4590-8801-9B5462BFA5C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4" name="tesp2017_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37710"/>
            <a:ext cx="9144000" cy="53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B68586-EDF7-4996-AB1C-A052CCAC7189}" type="slidenum">
              <a:rPr lang="en-US" altLang="ja-JP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What to Do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022350"/>
            <a:ext cx="8677275" cy="5262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To develop software to control the projected image as if the handheld camera was a handheld projector</a:t>
            </a:r>
          </a:p>
          <a:p>
            <a:pPr lvl="1" eaLnBrk="1" hangingPunct="1">
              <a:buFont typeface="Arial" charset="0"/>
              <a:buChar char="‒"/>
              <a:defRPr/>
            </a:pPr>
            <a:r>
              <a:rPr lang="en-US" altLang="ja-JP" sz="2000" dirty="0" smtClean="0"/>
              <a:t>image processing, geometrical analysis, graphics rendering</a:t>
            </a:r>
          </a:p>
          <a:p>
            <a:pPr eaLnBrk="1" hangingPunct="1">
              <a:defRPr/>
            </a:pPr>
            <a:r>
              <a:rPr lang="en-US" altLang="ja-JP" dirty="0" smtClean="0"/>
              <a:t>and (hopefully) to develop applications utilizing the virtual projector metaphor</a:t>
            </a:r>
          </a:p>
          <a:p>
            <a:pPr lvl="1" eaLnBrk="1" hangingPunct="1">
              <a:buFont typeface="Arial" charset="0"/>
              <a:buChar char="‒"/>
              <a:defRPr/>
            </a:pPr>
            <a:r>
              <a:rPr lang="en-US" altLang="ja-JP" sz="2000" dirty="0" smtClean="0"/>
              <a:t>e.g. novel interaction techniques with projected materials</a:t>
            </a:r>
          </a:p>
          <a:p>
            <a:pPr lvl="1" eaLnBrk="1" hangingPunct="1">
              <a:buFont typeface="Arial" charset="0"/>
              <a:buChar char="‒"/>
              <a:defRPr/>
            </a:pPr>
            <a:endParaRPr lang="en-US" altLang="ja-JP" sz="2000" dirty="0" smtClean="0"/>
          </a:p>
          <a:p>
            <a:pPr eaLnBrk="1" hangingPunct="1">
              <a:defRPr/>
            </a:pPr>
            <a:r>
              <a:rPr lang="en-US" altLang="ja-JP" dirty="0" smtClean="0"/>
              <a:t>The participants are expected </a:t>
            </a:r>
            <a:r>
              <a:rPr lang="en-US" altLang="ja-JP" dirty="0" smtClean="0">
                <a:solidFill>
                  <a:schemeClr val="accent2"/>
                </a:solidFill>
              </a:rPr>
              <a:t>to install a famous computer vision library </a:t>
            </a:r>
            <a:r>
              <a:rPr lang="en-US" altLang="ja-JP" dirty="0" err="1" smtClean="0">
                <a:solidFill>
                  <a:schemeClr val="accent2"/>
                </a:solidFill>
              </a:rPr>
              <a:t>OpenCV</a:t>
            </a:r>
            <a:r>
              <a:rPr lang="en-US" altLang="ja-JP" dirty="0" smtClean="0">
                <a:solidFill>
                  <a:schemeClr val="accent2"/>
                </a:solidFill>
              </a:rPr>
              <a:t> and related software in their PC</a:t>
            </a:r>
            <a:r>
              <a:rPr lang="en-US" altLang="ja-JP" dirty="0" smtClean="0"/>
              <a:t> so that they can bring the environment back home</a:t>
            </a:r>
          </a:p>
          <a:p>
            <a:pPr lvl="1" eaLnBrk="1" hangingPunct="1">
              <a:buFont typeface="Arial" charset="0"/>
              <a:buChar char="‒"/>
              <a:defRPr/>
            </a:pPr>
            <a:r>
              <a:rPr lang="en-US" altLang="ja-JP" sz="2000" dirty="0" smtClean="0"/>
              <a:t>Programming with </a:t>
            </a:r>
            <a:r>
              <a:rPr lang="en-US" altLang="ja-JP" sz="2000" dirty="0" err="1" smtClean="0"/>
              <a:t>OpenCV</a:t>
            </a:r>
            <a:r>
              <a:rPr lang="en-US" altLang="ja-JP" sz="2000" dirty="0" smtClean="0"/>
              <a:t> can be done with </a:t>
            </a:r>
            <a:r>
              <a:rPr lang="en-US" altLang="ja-JP" sz="2000" dirty="0" smtClean="0">
                <a:solidFill>
                  <a:schemeClr val="accent2"/>
                </a:solidFill>
              </a:rPr>
              <a:t>C/C++</a:t>
            </a:r>
            <a:r>
              <a:rPr lang="en-US" altLang="ja-JP" sz="2000" dirty="0">
                <a:solidFill>
                  <a:schemeClr val="accent6"/>
                </a:solidFill>
              </a:rPr>
              <a:t> </a:t>
            </a:r>
            <a:r>
              <a:rPr lang="en-US" altLang="ja-JP" sz="2000" dirty="0" smtClean="0">
                <a:solidFill>
                  <a:schemeClr val="accent6"/>
                </a:solidFill>
              </a:rPr>
              <a:t>or Python</a:t>
            </a:r>
            <a:r>
              <a:rPr lang="en-US" altLang="ja-JP" sz="2000" dirty="0" smtClean="0"/>
              <a:t>, so the participants are expected to have basic knowledge and programming experience in (either of) these languages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0"/>
  <p:tag name="EMBEDFONTS" val="0"/>
  <p:tag name="USEBOLDAMS" val="0"/>
  <p:tag name="DEFAULTDISPLAYSOURCE" val="\documentclass{slides}\pagestyle{empty}&#10;\usepackage[fleqn]{amsmath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0"/>
  <p:tag name="DEFAULTWORDWRAP" val="0"/>
  <p:tag name="DEFAULTWIDTH" val="668"/>
  <p:tag name="DEFAULTHEIGHT" val="415"/>
</p:tagLst>
</file>

<file path=ppt/theme/theme1.xml><?xml version="1.0" encoding="utf-8"?>
<a:theme xmlns:a="http://schemas.openxmlformats.org/drawingml/2006/main" name="ic_standard_2013">
  <a:themeElements>
    <a:clrScheme name="ic_standard_201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_standard_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pattFill prst="dkUpDiag">
                <a:fgClr>
                  <a:srgbClr val="CCFFFF"/>
                </a:fgClr>
                <a:bgClr>
                  <a:srgbClr val="FFFFFF"/>
                </a:bgClr>
              </a:patt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pattFill prst="dkUpDiag">
                <a:fgClr>
                  <a:srgbClr val="CCFFFF"/>
                </a:fgClr>
                <a:bgClr>
                  <a:srgbClr val="FFFFFF"/>
                </a:bgClr>
              </a:patt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ic_standard_201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_standard_201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_standard_201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_standard_201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_standard_201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_standard_201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_standard_201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k2_standard_2004</Template>
  <TotalTime>11681</TotalTime>
  <Words>201</Words>
  <Application>Microsoft Office PowerPoint</Application>
  <PresentationFormat>画面に合わせる (4:3)</PresentationFormat>
  <Paragraphs>38</Paragraphs>
  <Slides>8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ＭＳ Ｐ明朝</vt:lpstr>
      <vt:lpstr>Arial</vt:lpstr>
      <vt:lpstr>Times New Roman</vt:lpstr>
      <vt:lpstr>ic_standard_2013</vt:lpstr>
      <vt:lpstr>TESP2018 Hands-On Activity  Development of a Virtual Handheld Projector</vt:lpstr>
      <vt:lpstr>Background</vt:lpstr>
      <vt:lpstr>Goal</vt:lpstr>
      <vt:lpstr>TESP2014</vt:lpstr>
      <vt:lpstr>TESP2015</vt:lpstr>
      <vt:lpstr>TESP2016</vt:lpstr>
      <vt:lpstr>TESP2017</vt:lpstr>
      <vt:lpstr>What to Do</vt:lpstr>
    </vt:vector>
  </TitlesOfParts>
  <Company>Univ. of Tokyo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Admistrator</dc:creator>
  <cp:lastModifiedBy>鏡 慎吾</cp:lastModifiedBy>
  <cp:revision>5022</cp:revision>
  <cp:lastPrinted>2000-02-06T21:14:28Z</cp:lastPrinted>
  <dcterms:created xsi:type="dcterms:W3CDTF">2004-07-09T05:07:46Z</dcterms:created>
  <dcterms:modified xsi:type="dcterms:W3CDTF">2018-07-30T02:09:48Z</dcterms:modified>
</cp:coreProperties>
</file>