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72" r:id="rId7"/>
    <p:sldId id="273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56" y="-2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D7A9D-3C44-4FEF-A7C6-A9EA6F6CD3C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471B-0202-4930-A1B9-57D48742A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66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D7A9D-3C44-4FEF-A7C6-A9EA6F6CD3C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471B-0202-4930-A1B9-57D48742A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313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D7A9D-3C44-4FEF-A7C6-A9EA6F6CD3C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471B-0202-4930-A1B9-57D48742A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27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D7A9D-3C44-4FEF-A7C6-A9EA6F6CD3C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471B-0202-4930-A1B9-57D48742A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36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D7A9D-3C44-4FEF-A7C6-A9EA6F6CD3C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471B-0202-4930-A1B9-57D48742A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939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D7A9D-3C44-4FEF-A7C6-A9EA6F6CD3C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471B-0202-4930-A1B9-57D48742A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392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D7A9D-3C44-4FEF-A7C6-A9EA6F6CD3C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471B-0202-4930-A1B9-57D48742A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3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D7A9D-3C44-4FEF-A7C6-A9EA6F6CD3C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471B-0202-4930-A1B9-57D48742A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51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D7A9D-3C44-4FEF-A7C6-A9EA6F6CD3C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471B-0202-4930-A1B9-57D48742A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97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D7A9D-3C44-4FEF-A7C6-A9EA6F6CD3C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471B-0202-4930-A1B9-57D48742A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95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D7A9D-3C44-4FEF-A7C6-A9EA6F6CD3C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471B-0202-4930-A1B9-57D48742A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931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D7A9D-3C44-4FEF-A7C6-A9EA6F6CD3C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2471B-0202-4930-A1B9-57D48742A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656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ycharm/download" TargetMode="External"/><Relationship Id="rId2" Type="http://schemas.openxmlformats.org/officeDocument/2006/relationships/hyperlink" Target="http://www.python.org/download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BASICS OF PYTHON</a:t>
            </a:r>
            <a:endParaRPr lang="en-US" sz="5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429000"/>
            <a:ext cx="5257800" cy="228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20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709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NUMERIC DATA TYPES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In Python, Numeric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ata Type represent the data which has Numeric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alue. </a:t>
            </a:r>
          </a:p>
          <a:p>
            <a:pPr marL="0" indent="0"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Numeric value can be integer, floating number or even complex numbers.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These values are defined as int, float and complex class in Python.</a:t>
            </a:r>
          </a:p>
          <a:p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Integers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– This value is represented by int class. It contains positive or negative whole numbers</a:t>
            </a:r>
          </a:p>
          <a:p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Float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– This value is represented by float class. It is a real number with floating point representation. It is specified by a decimal point.</a:t>
            </a:r>
          </a:p>
          <a:p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Complex Numbers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– Complex number is represented by complex class. It is specified as (real part) + (imaginary part).</a:t>
            </a:r>
            <a:endParaRPr lang="en-US" sz="23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232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PYTHON PROGRAM TO DEMONSTRATE NUMERIC VALUE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7200" b="1" u="sng" dirty="0" smtClean="0">
                <a:latin typeface="Times New Roman" pitchFamily="18" charset="0"/>
                <a:cs typeface="Times New Roman" pitchFamily="18" charset="0"/>
              </a:rPr>
              <a:t>INPUT:</a:t>
            </a:r>
          </a:p>
          <a:p>
            <a:pPr marL="0" indent="0">
              <a:buNone/>
            </a:pPr>
            <a:endParaRPr lang="en-US" sz="7200" b="1" u="sng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a = 5</a:t>
            </a:r>
          </a:p>
          <a:p>
            <a:pPr marL="0" indent="0">
              <a:buNone/>
            </a:pP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print("Type of a: ", type(a)) </a:t>
            </a:r>
          </a:p>
          <a:p>
            <a:pPr marL="0" indent="0">
              <a:buNone/>
            </a:pPr>
            <a:endParaRPr lang="en-US" sz="7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b = 5.0</a:t>
            </a:r>
          </a:p>
          <a:p>
            <a:pPr marL="0" indent="0">
              <a:buNone/>
            </a:pP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print("Type of b: ", type(b)) </a:t>
            </a:r>
          </a:p>
          <a:p>
            <a:pPr marL="0" indent="0">
              <a:buNone/>
            </a:pPr>
            <a:endParaRPr lang="en-US" sz="7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c = 2 + 4j</a:t>
            </a:r>
          </a:p>
          <a:p>
            <a:pPr marL="0" indent="0">
              <a:buNone/>
            </a:pP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print("Type of c: ", type(c)) </a:t>
            </a:r>
          </a:p>
          <a:p>
            <a:pPr marL="0" indent="0">
              <a:buNone/>
            </a:pPr>
            <a:endParaRPr lang="en-US" sz="7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7200" b="1" u="sng" dirty="0" smtClean="0">
                <a:latin typeface="Times New Roman" pitchFamily="18" charset="0"/>
                <a:cs typeface="Times New Roman" pitchFamily="18" charset="0"/>
              </a:rPr>
              <a:t>OUTPUT:</a:t>
            </a:r>
          </a:p>
          <a:p>
            <a:pPr marL="0" indent="0">
              <a:buNone/>
            </a:pPr>
            <a:endParaRPr lang="en-US" sz="7200" b="1" u="sng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Type of a:  &lt;class 'int'&gt;</a:t>
            </a:r>
          </a:p>
          <a:p>
            <a:pPr marL="0" indent="0">
              <a:buNone/>
            </a:pPr>
            <a:endParaRPr lang="en-US" sz="7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Type of b:  &lt;class 'float'&gt;</a:t>
            </a:r>
          </a:p>
          <a:p>
            <a:pPr marL="0" indent="0">
              <a:buNone/>
            </a:pPr>
            <a:endParaRPr lang="en-US" sz="7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Type of c:  &lt;class 'complex'&gt;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138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SEQUENCE DATA TYPES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1. String </a:t>
            </a:r>
          </a:p>
          <a:p>
            <a:pPr marL="0" indent="0"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A string is a collection of one or more characters put in a single quote, double-quote or triple quote. It is represented by str class.</a:t>
            </a:r>
          </a:p>
          <a:p>
            <a:pPr marL="0" indent="0">
              <a:buNone/>
            </a:pP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2. List </a:t>
            </a:r>
          </a:p>
          <a:p>
            <a:pPr marL="0" indent="0"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A single list may contain Data Types like Integers, Strings, as well as Objects. Lists are mutable. List in Python are ordered and have a definite count. It is represented by list class. Lists in Python can be created by just placing the sequence inside the square brackets[]. </a:t>
            </a:r>
          </a:p>
          <a:p>
            <a:pPr marL="0" indent="0">
              <a:buNone/>
            </a:pP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3. Tuple </a:t>
            </a:r>
          </a:p>
          <a:p>
            <a:pPr marL="0" indent="0"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Tuple is an ordered collection of Python objects much like a list. The sequence of values stored in a tuple can be of any type. The difference between a list and a tuple is that tuples are immutable. It is represented by tuple class.</a:t>
            </a:r>
            <a:endParaRPr lang="en-US" sz="23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153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PYTHON PROGRAM FOR CREATION OF STRING</a:t>
            </a:r>
            <a:r>
              <a:rPr lang="en-US" sz="2900" b="1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09600"/>
            <a:ext cx="8229600" cy="58674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7200" b="1" u="sng" dirty="0" smtClean="0">
                <a:latin typeface="Times New Roman" pitchFamily="18" charset="0"/>
                <a:cs typeface="Times New Roman" pitchFamily="18" charset="0"/>
              </a:rPr>
              <a:t>INPUT:</a:t>
            </a: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0" indent="0">
              <a:buNone/>
            </a:pP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String1 = 'Welcome to the World'</a:t>
            </a:r>
          </a:p>
          <a:p>
            <a:pPr marL="0" indent="0">
              <a:buNone/>
            </a:pP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print("String with the use of Single Quotes: ") </a:t>
            </a:r>
          </a:p>
          <a:p>
            <a:pPr marL="0" indent="0">
              <a:buNone/>
            </a:pP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print(String1) </a:t>
            </a:r>
          </a:p>
          <a:p>
            <a:pPr marL="0" indent="0">
              <a:buNone/>
            </a:pP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String1 = "I am Daivagni"</a:t>
            </a:r>
          </a:p>
          <a:p>
            <a:pPr marL="0" indent="0">
              <a:buNone/>
            </a:pP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print("String with the use of Double Quotes: ") </a:t>
            </a:r>
          </a:p>
          <a:p>
            <a:pPr marL="0" indent="0">
              <a:buNone/>
            </a:pP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print(String1) </a:t>
            </a:r>
          </a:p>
          <a:p>
            <a:pPr marL="0" indent="0">
              <a:buNone/>
            </a:pP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print(type(String1)) </a:t>
            </a:r>
          </a:p>
          <a:p>
            <a:pPr marL="0" indent="0">
              <a:buNone/>
            </a:pP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String1 = '''I am Working on Python'''</a:t>
            </a:r>
          </a:p>
          <a:p>
            <a:pPr marL="0" indent="0">
              <a:buNone/>
            </a:pP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print("String with the use of Triple Quotes: ") </a:t>
            </a:r>
          </a:p>
          <a:p>
            <a:pPr marL="0" indent="0">
              <a:buNone/>
            </a:pP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print(String1) </a:t>
            </a:r>
          </a:p>
          <a:p>
            <a:pPr marL="0" indent="0">
              <a:buNone/>
            </a:pP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print(type(String1)) </a:t>
            </a:r>
          </a:p>
          <a:p>
            <a:pPr marL="0" indent="0">
              <a:buNone/>
            </a:pPr>
            <a:endParaRPr lang="en-US" sz="7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7200" b="1" u="sng" dirty="0" smtClean="0">
                <a:latin typeface="Times New Roman" pitchFamily="18" charset="0"/>
                <a:cs typeface="Times New Roman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String with the use of Single Quotes: </a:t>
            </a:r>
          </a:p>
          <a:p>
            <a:pPr marL="0" indent="0">
              <a:buNone/>
            </a:pP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Welcome to the World</a:t>
            </a:r>
          </a:p>
          <a:p>
            <a:pPr marL="0" indent="0">
              <a:buNone/>
            </a:pP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String with the use of Double Quotes: </a:t>
            </a:r>
          </a:p>
          <a:p>
            <a:pPr marL="0" indent="0">
              <a:buNone/>
            </a:pP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I am Daivagni</a:t>
            </a:r>
          </a:p>
          <a:p>
            <a:pPr marL="0" indent="0">
              <a:buNone/>
            </a:pP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&lt;class 'str'&gt;</a:t>
            </a:r>
          </a:p>
          <a:p>
            <a:pPr marL="0" indent="0">
              <a:buNone/>
            </a:pP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String with the use of Triple Quotes: </a:t>
            </a:r>
          </a:p>
          <a:p>
            <a:pPr marL="0" indent="0">
              <a:buNone/>
            </a:pP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I am Working on Python</a:t>
            </a:r>
          </a:p>
          <a:p>
            <a:pPr marL="0" indent="0">
              <a:buNone/>
            </a:pP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&lt;class 'str'&gt;</a:t>
            </a:r>
          </a:p>
          <a:p>
            <a:pPr marL="0" indent="0">
              <a:buNone/>
            </a:pPr>
            <a:endParaRPr lang="en-US" sz="6400" dirty="0" smtClean="0"/>
          </a:p>
        </p:txBody>
      </p:sp>
    </p:spTree>
    <p:extLst>
      <p:ext uri="{BB962C8B-B14F-4D97-AF65-F5344CB8AC3E}">
        <p14:creationId xmlns:p14="http://schemas.microsoft.com/office/powerpoint/2010/main" val="1345538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1676400"/>
          </a:xfrm>
        </p:spPr>
        <p:txBody>
          <a:bodyPr>
            <a:normAutofit fontScale="90000"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PYTHON PROGRAM TO DEMONSTRATE CREATION OF LIST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1355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6400" b="1" u="sng" dirty="0" smtClean="0">
                <a:latin typeface="Times New Roman" pitchFamily="18" charset="0"/>
                <a:cs typeface="Times New Roman" pitchFamily="18" charset="0"/>
              </a:rPr>
              <a:t>INPUT:</a:t>
            </a:r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0" indent="0">
              <a:buNone/>
            </a:pPr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# Creating a List </a:t>
            </a:r>
          </a:p>
          <a:p>
            <a:pPr marL="0" indent="0">
              <a:buNone/>
            </a:pPr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List = [] </a:t>
            </a:r>
          </a:p>
          <a:p>
            <a:pPr marL="0" indent="0">
              <a:buNone/>
            </a:pPr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print("Intial blank List: ") </a:t>
            </a:r>
          </a:p>
          <a:p>
            <a:pPr marL="0" indent="0">
              <a:buNone/>
            </a:pPr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print(List) </a:t>
            </a:r>
          </a:p>
          <a:p>
            <a:pPr marL="0" indent="0">
              <a:buNone/>
            </a:pPr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# Creating a List with the use of a String </a:t>
            </a:r>
          </a:p>
          <a:p>
            <a:pPr marL="0" indent="0">
              <a:buNone/>
            </a:pPr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List = [‘Hello'] </a:t>
            </a:r>
          </a:p>
          <a:p>
            <a:pPr marL="0" indent="0">
              <a:buNone/>
            </a:pPr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print("List with the use of String: ") </a:t>
            </a:r>
          </a:p>
          <a:p>
            <a:pPr marL="0" indent="0">
              <a:buNone/>
            </a:pPr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print(List) </a:t>
            </a:r>
          </a:p>
          <a:p>
            <a:pPr marL="0" indent="0">
              <a:buNone/>
            </a:pPr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# Creating a List with the use of multiple values </a:t>
            </a:r>
          </a:p>
          <a:p>
            <a:pPr marL="0" indent="0">
              <a:buNone/>
            </a:pPr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List = [“Hi", “Hello", "Bye"] </a:t>
            </a:r>
          </a:p>
          <a:p>
            <a:pPr marL="0" indent="0">
              <a:buNone/>
            </a:pPr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print("List containing multiple values: ") </a:t>
            </a:r>
          </a:p>
          <a:p>
            <a:pPr marL="0" indent="0">
              <a:buNone/>
            </a:pPr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print(List[0]) </a:t>
            </a:r>
          </a:p>
          <a:p>
            <a:pPr marL="0" indent="0">
              <a:buNone/>
            </a:pPr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print(List[2]) </a:t>
            </a:r>
          </a:p>
          <a:p>
            <a:pPr marL="0" indent="0">
              <a:buNone/>
            </a:pPr>
            <a:endParaRPr lang="en-US" sz="6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6400" b="1" u="sng" dirty="0" smtClean="0">
                <a:latin typeface="Times New Roman" pitchFamily="18" charset="0"/>
                <a:cs typeface="Times New Roman" pitchFamily="18" charset="0"/>
              </a:rPr>
              <a:t>OUTPUT:</a:t>
            </a:r>
            <a:endParaRPr lang="en-US" sz="6400" b="1" u="sng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Intial blank List: </a:t>
            </a:r>
          </a:p>
          <a:p>
            <a:pPr marL="0" indent="0">
              <a:buNone/>
            </a:pPr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[]</a:t>
            </a:r>
          </a:p>
          <a:p>
            <a:pPr marL="0" indent="0">
              <a:buNone/>
            </a:pPr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List with the use of String: </a:t>
            </a:r>
          </a:p>
          <a:p>
            <a:pPr marL="0" indent="0">
              <a:buNone/>
            </a:pPr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[‘Hello']</a:t>
            </a:r>
          </a:p>
          <a:p>
            <a:pPr marL="0" indent="0">
              <a:buNone/>
            </a:pPr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List containing multiple values: </a:t>
            </a:r>
          </a:p>
          <a:p>
            <a:pPr marL="0" indent="0">
              <a:buNone/>
            </a:pPr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Hi</a:t>
            </a:r>
          </a:p>
          <a:p>
            <a:pPr marL="0" indent="0">
              <a:buNone/>
            </a:pPr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Bye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046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PYTHON PROGRAM TO DEMONSTRATE CREATION OF SET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8800" b="1" u="sng" dirty="0" smtClean="0">
                <a:latin typeface="Times New Roman" pitchFamily="18" charset="0"/>
                <a:cs typeface="Times New Roman" pitchFamily="18" charset="0"/>
              </a:rPr>
              <a:t>INPUT:</a:t>
            </a:r>
          </a:p>
          <a:p>
            <a:pPr marL="0" indent="0">
              <a:buNone/>
            </a:pPr>
            <a:r>
              <a:rPr lang="en-US" sz="8800" dirty="0" smtClean="0">
                <a:latin typeface="Times New Roman" pitchFamily="18" charset="0"/>
                <a:cs typeface="Times New Roman" pitchFamily="18" charset="0"/>
              </a:rPr>
              <a:t># Creating an empty tuple </a:t>
            </a:r>
          </a:p>
          <a:p>
            <a:pPr marL="0" indent="0">
              <a:buNone/>
            </a:pPr>
            <a:r>
              <a:rPr lang="en-US" sz="8800" dirty="0" smtClean="0">
                <a:latin typeface="Times New Roman" pitchFamily="18" charset="0"/>
                <a:cs typeface="Times New Roman" pitchFamily="18" charset="0"/>
              </a:rPr>
              <a:t>Tuple1 = () </a:t>
            </a:r>
          </a:p>
          <a:p>
            <a:pPr marL="0" indent="0">
              <a:buNone/>
            </a:pPr>
            <a:r>
              <a:rPr lang="en-US" sz="8800" dirty="0" smtClean="0">
                <a:latin typeface="Times New Roman" pitchFamily="18" charset="0"/>
                <a:cs typeface="Times New Roman" pitchFamily="18" charset="0"/>
              </a:rPr>
              <a:t>print("Initial empty Tuple: ") </a:t>
            </a:r>
          </a:p>
          <a:p>
            <a:pPr marL="0" indent="0">
              <a:buNone/>
            </a:pPr>
            <a:r>
              <a:rPr lang="en-US" sz="8800" dirty="0" smtClean="0">
                <a:latin typeface="Times New Roman" pitchFamily="18" charset="0"/>
                <a:cs typeface="Times New Roman" pitchFamily="18" charset="0"/>
              </a:rPr>
              <a:t>print (Tuple1) 	</a:t>
            </a:r>
          </a:p>
          <a:p>
            <a:pPr marL="0" indent="0">
              <a:buNone/>
            </a:pPr>
            <a:r>
              <a:rPr lang="en-US" sz="8800" dirty="0" smtClean="0">
                <a:latin typeface="Times New Roman" pitchFamily="18" charset="0"/>
                <a:cs typeface="Times New Roman" pitchFamily="18" charset="0"/>
              </a:rPr>
              <a:t># Creating a Tuple with the use of Strings </a:t>
            </a:r>
          </a:p>
          <a:p>
            <a:pPr marL="0" indent="0">
              <a:buNone/>
            </a:pPr>
            <a:r>
              <a:rPr lang="en-US" sz="8800" dirty="0" smtClean="0">
                <a:latin typeface="Times New Roman" pitchFamily="18" charset="0"/>
                <a:cs typeface="Times New Roman" pitchFamily="18" charset="0"/>
              </a:rPr>
              <a:t>Tuple1 = (‘Hi', ‘Folks') </a:t>
            </a:r>
          </a:p>
          <a:p>
            <a:pPr marL="0" indent="0">
              <a:buNone/>
            </a:pPr>
            <a:r>
              <a:rPr lang="en-US" sz="8800" dirty="0" smtClean="0">
                <a:latin typeface="Times New Roman" pitchFamily="18" charset="0"/>
                <a:cs typeface="Times New Roman" pitchFamily="18" charset="0"/>
              </a:rPr>
              <a:t>print("Tuple with the use of String: ") </a:t>
            </a:r>
          </a:p>
          <a:p>
            <a:pPr marL="0" indent="0">
              <a:buNone/>
            </a:pPr>
            <a:r>
              <a:rPr lang="en-US" sz="8800" dirty="0" smtClean="0">
                <a:latin typeface="Times New Roman" pitchFamily="18" charset="0"/>
                <a:cs typeface="Times New Roman" pitchFamily="18" charset="0"/>
              </a:rPr>
              <a:t>print(Tuple1) </a:t>
            </a:r>
          </a:p>
          <a:p>
            <a:pPr marL="0" indent="0">
              <a:buNone/>
            </a:pPr>
            <a:endParaRPr lang="en-US" sz="8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8800" b="1" u="sng" dirty="0" smtClean="0">
                <a:latin typeface="Times New Roman" pitchFamily="18" charset="0"/>
                <a:cs typeface="Times New Roman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sz="8800" dirty="0" smtClean="0">
                <a:latin typeface="Times New Roman" pitchFamily="18" charset="0"/>
                <a:cs typeface="Times New Roman" pitchFamily="18" charset="0"/>
              </a:rPr>
              <a:t>Initial empty Tuple: </a:t>
            </a:r>
          </a:p>
          <a:p>
            <a:pPr marL="0" indent="0">
              <a:buNone/>
            </a:pPr>
            <a:r>
              <a:rPr lang="en-US" sz="88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sz="8800" dirty="0" smtClean="0">
                <a:latin typeface="Times New Roman" pitchFamily="18" charset="0"/>
                <a:cs typeface="Times New Roman" pitchFamily="18" charset="0"/>
              </a:rPr>
              <a:t>Tuple with the use of String: </a:t>
            </a:r>
          </a:p>
          <a:p>
            <a:pPr marL="0" indent="0">
              <a:buNone/>
            </a:pPr>
            <a:r>
              <a:rPr lang="en-US" sz="8800" dirty="0" smtClean="0">
                <a:latin typeface="Times New Roman" pitchFamily="18" charset="0"/>
                <a:cs typeface="Times New Roman" pitchFamily="18" charset="0"/>
              </a:rPr>
              <a:t>(‘Hi', ‘Folks')</a:t>
            </a:r>
          </a:p>
          <a:p>
            <a:pPr marL="0" indent="0">
              <a:buNone/>
            </a:pPr>
            <a:endParaRPr lang="en-US" sz="6400" dirty="0" smtClean="0"/>
          </a:p>
          <a:p>
            <a:pPr marL="0" indent="0">
              <a:buNone/>
            </a:pPr>
            <a:endParaRPr lang="en-US" sz="64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251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BOOLEAN DATA TYPE 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 type with one of the two built-in values True or False.  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denoted by the class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ool.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True and False with capital ‘T’ and ‘F’ are valid otherwise python will throw an error.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Python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rogram to demonstrate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oolean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ype </a:t>
            </a:r>
          </a:p>
          <a:p>
            <a:pPr marL="0" indent="0">
              <a:buNone/>
            </a:pP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INPUT: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print(type(True)) 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print(type(False)) </a:t>
            </a:r>
          </a:p>
          <a:p>
            <a:pPr marL="0" indent="0">
              <a:buNone/>
            </a:pP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&lt;class '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'&gt;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&lt;class '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'&gt;</a:t>
            </a:r>
          </a:p>
        </p:txBody>
      </p:sp>
    </p:spTree>
    <p:extLst>
      <p:ext uri="{BB962C8B-B14F-4D97-AF65-F5344CB8AC3E}">
        <p14:creationId xmlns:p14="http://schemas.microsoft.com/office/powerpoint/2010/main" val="3991514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SET DATA TYPE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229600" cy="45259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8800" dirty="0" smtClean="0">
                <a:latin typeface="Times New Roman" pitchFamily="18" charset="0"/>
                <a:cs typeface="Times New Roman" pitchFamily="18" charset="0"/>
              </a:rPr>
              <a:t>Set is an unordered collection of data type that is Iterable, mutable and has no duplicate elements. The order of elements in a set is undefined though it may consist of various elements.</a:t>
            </a:r>
          </a:p>
          <a:p>
            <a:pPr marL="0" indent="0">
              <a:buNone/>
            </a:pPr>
            <a:r>
              <a:rPr lang="en-US" sz="8800" dirty="0" smtClean="0">
                <a:latin typeface="Times New Roman" pitchFamily="18" charset="0"/>
                <a:cs typeface="Times New Roman" pitchFamily="18" charset="0"/>
              </a:rPr>
              <a:t># Python program to demonstrate Creation of Set in Python </a:t>
            </a:r>
          </a:p>
          <a:p>
            <a:pPr marL="0" indent="0">
              <a:buNone/>
            </a:pPr>
            <a:r>
              <a:rPr lang="en-US" sz="8800" b="1" u="sng" dirty="0" smtClean="0">
                <a:latin typeface="Times New Roman" pitchFamily="18" charset="0"/>
                <a:cs typeface="Times New Roman" pitchFamily="18" charset="0"/>
              </a:rPr>
              <a:t>INPUT:</a:t>
            </a:r>
            <a:r>
              <a:rPr lang="en-US" sz="88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0" indent="0">
              <a:buNone/>
            </a:pPr>
            <a:r>
              <a:rPr lang="en-US" sz="8800" dirty="0" smtClean="0">
                <a:latin typeface="Times New Roman" pitchFamily="18" charset="0"/>
                <a:cs typeface="Times New Roman" pitchFamily="18" charset="0"/>
              </a:rPr>
              <a:t># Creating a Set </a:t>
            </a:r>
          </a:p>
          <a:p>
            <a:pPr marL="0" indent="0">
              <a:buNone/>
            </a:pPr>
            <a:r>
              <a:rPr lang="en-US" sz="8800" dirty="0" smtClean="0">
                <a:latin typeface="Times New Roman" pitchFamily="18" charset="0"/>
                <a:cs typeface="Times New Roman" pitchFamily="18" charset="0"/>
              </a:rPr>
              <a:t>set1 = set() </a:t>
            </a:r>
          </a:p>
          <a:p>
            <a:pPr marL="0" indent="0">
              <a:buNone/>
            </a:pPr>
            <a:r>
              <a:rPr lang="en-US" sz="8800" dirty="0" smtClean="0">
                <a:latin typeface="Times New Roman" pitchFamily="18" charset="0"/>
                <a:cs typeface="Times New Roman" pitchFamily="18" charset="0"/>
              </a:rPr>
              <a:t>print("Intial blank Set: ") </a:t>
            </a:r>
          </a:p>
          <a:p>
            <a:pPr marL="0" indent="0">
              <a:buNone/>
            </a:pPr>
            <a:r>
              <a:rPr lang="en-US" sz="8800" dirty="0" smtClean="0">
                <a:latin typeface="Times New Roman" pitchFamily="18" charset="0"/>
                <a:cs typeface="Times New Roman" pitchFamily="18" charset="0"/>
              </a:rPr>
              <a:t>print(set1) </a:t>
            </a:r>
          </a:p>
          <a:p>
            <a:pPr marL="0" indent="0">
              <a:buNone/>
            </a:pPr>
            <a:r>
              <a:rPr lang="en-US" sz="8800" dirty="0" smtClean="0">
                <a:latin typeface="Times New Roman" pitchFamily="18" charset="0"/>
                <a:cs typeface="Times New Roman" pitchFamily="18" charset="0"/>
              </a:rPr>
              <a:t># Creating a Set with the use of a String </a:t>
            </a:r>
          </a:p>
          <a:p>
            <a:pPr marL="0" indent="0">
              <a:buNone/>
            </a:pPr>
            <a:r>
              <a:rPr lang="en-US" sz="8800" dirty="0" smtClean="0">
                <a:latin typeface="Times New Roman" pitchFamily="18" charset="0"/>
                <a:cs typeface="Times New Roman" pitchFamily="18" charset="0"/>
              </a:rPr>
              <a:t>set1 = set(“Welcome") </a:t>
            </a:r>
          </a:p>
          <a:p>
            <a:pPr marL="0" indent="0">
              <a:buNone/>
            </a:pPr>
            <a:r>
              <a:rPr lang="en-US" sz="8800" dirty="0" smtClean="0">
                <a:latin typeface="Times New Roman" pitchFamily="18" charset="0"/>
                <a:cs typeface="Times New Roman" pitchFamily="18" charset="0"/>
              </a:rPr>
              <a:t>print("Set with the use of String: ") </a:t>
            </a:r>
          </a:p>
          <a:p>
            <a:pPr marL="0" indent="0">
              <a:buNone/>
            </a:pPr>
            <a:r>
              <a:rPr lang="en-US" sz="8800" dirty="0" smtClean="0">
                <a:latin typeface="Times New Roman" pitchFamily="18" charset="0"/>
                <a:cs typeface="Times New Roman" pitchFamily="18" charset="0"/>
              </a:rPr>
              <a:t>print(set1) </a:t>
            </a:r>
          </a:p>
          <a:p>
            <a:pPr marL="0" indent="0">
              <a:buNone/>
            </a:pPr>
            <a:r>
              <a:rPr lang="en-US" sz="8800" b="1" u="sng" dirty="0" smtClean="0">
                <a:latin typeface="Times New Roman" pitchFamily="18" charset="0"/>
                <a:cs typeface="Times New Roman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sz="8800" dirty="0" smtClean="0">
                <a:latin typeface="Times New Roman" pitchFamily="18" charset="0"/>
                <a:cs typeface="Times New Roman" pitchFamily="18" charset="0"/>
              </a:rPr>
              <a:t>Intial blank Set: </a:t>
            </a:r>
          </a:p>
          <a:p>
            <a:pPr marL="0" indent="0">
              <a:buNone/>
            </a:pPr>
            <a:r>
              <a:rPr lang="en-US" sz="8800" dirty="0" smtClean="0">
                <a:latin typeface="Times New Roman" pitchFamily="18" charset="0"/>
                <a:cs typeface="Times New Roman" pitchFamily="18" charset="0"/>
              </a:rPr>
              <a:t>set()</a:t>
            </a:r>
          </a:p>
          <a:p>
            <a:pPr marL="0" indent="0">
              <a:buNone/>
            </a:pPr>
            <a:r>
              <a:rPr lang="en-US" sz="8800" dirty="0" smtClean="0">
                <a:latin typeface="Times New Roman" pitchFamily="18" charset="0"/>
                <a:cs typeface="Times New Roman" pitchFamily="18" charset="0"/>
              </a:rPr>
              <a:t>Set with the use of String: </a:t>
            </a:r>
          </a:p>
          <a:p>
            <a:pPr marL="0" indent="0">
              <a:buNone/>
            </a:pPr>
            <a:r>
              <a:rPr lang="en-US" sz="8800" dirty="0" smtClean="0">
                <a:latin typeface="Times New Roman" pitchFamily="18" charset="0"/>
                <a:cs typeface="Times New Roman" pitchFamily="18" charset="0"/>
              </a:rPr>
              <a:t>{‘e', ‘m', ‘W', ‘o', ‘c', ‘l'}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2233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DICTIONARY DATA TYPE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229600" cy="45259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8800" dirty="0" smtClean="0">
                <a:latin typeface="Times New Roman" pitchFamily="18" charset="0"/>
                <a:cs typeface="Times New Roman" pitchFamily="18" charset="0"/>
              </a:rPr>
              <a:t>Dictionary can be created by placing a sequence of elements within curly {} braces, separated by ‘comma’. Dictionary holds a pair of values, one being the Key and the other corresponding pair element being its Key : value.</a:t>
            </a:r>
          </a:p>
          <a:p>
            <a:pPr marL="0" indent="0">
              <a:buNone/>
            </a:pPr>
            <a:r>
              <a:rPr lang="en-US" sz="8800" b="1" u="sng" dirty="0" smtClean="0">
                <a:latin typeface="Times New Roman" pitchFamily="18" charset="0"/>
                <a:cs typeface="Times New Roman" pitchFamily="18" charset="0"/>
              </a:rPr>
              <a:t>INPUT:</a:t>
            </a:r>
          </a:p>
          <a:p>
            <a:pPr marL="0" indent="0">
              <a:buNone/>
            </a:pPr>
            <a:r>
              <a:rPr lang="en-US" sz="8800" dirty="0" smtClean="0">
                <a:latin typeface="Times New Roman" pitchFamily="18" charset="0"/>
                <a:cs typeface="Times New Roman" pitchFamily="18" charset="0"/>
              </a:rPr>
              <a:t># Creating an empty Dictionary </a:t>
            </a:r>
          </a:p>
          <a:p>
            <a:pPr marL="0" indent="0">
              <a:buNone/>
            </a:pPr>
            <a:r>
              <a:rPr lang="en-US" sz="8800" dirty="0" smtClean="0">
                <a:latin typeface="Times New Roman" pitchFamily="18" charset="0"/>
                <a:cs typeface="Times New Roman" pitchFamily="18" charset="0"/>
              </a:rPr>
              <a:t>Dict = {} </a:t>
            </a:r>
          </a:p>
          <a:p>
            <a:pPr marL="0" indent="0">
              <a:buNone/>
            </a:pPr>
            <a:r>
              <a:rPr lang="en-US" sz="8800" dirty="0" smtClean="0">
                <a:latin typeface="Times New Roman" pitchFamily="18" charset="0"/>
                <a:cs typeface="Times New Roman" pitchFamily="18" charset="0"/>
              </a:rPr>
              <a:t>print("Empty Dictionary: ") </a:t>
            </a:r>
          </a:p>
          <a:p>
            <a:pPr marL="0" indent="0">
              <a:buNone/>
            </a:pPr>
            <a:r>
              <a:rPr lang="en-US" sz="8800" dirty="0" smtClean="0">
                <a:latin typeface="Times New Roman" pitchFamily="18" charset="0"/>
                <a:cs typeface="Times New Roman" pitchFamily="18" charset="0"/>
              </a:rPr>
              <a:t>print(Dict) </a:t>
            </a:r>
          </a:p>
          <a:p>
            <a:pPr marL="0" indent="0">
              <a:buNone/>
            </a:pPr>
            <a:r>
              <a:rPr lang="en-US" sz="8800" dirty="0" smtClean="0">
                <a:latin typeface="Times New Roman" pitchFamily="18" charset="0"/>
                <a:cs typeface="Times New Roman" pitchFamily="18" charset="0"/>
              </a:rPr>
              <a:t># Creating a Dictionary with Integer Keys </a:t>
            </a:r>
          </a:p>
          <a:p>
            <a:pPr marL="0" indent="0">
              <a:buNone/>
            </a:pPr>
            <a:r>
              <a:rPr lang="en-US" sz="8800" dirty="0" smtClean="0">
                <a:latin typeface="Times New Roman" pitchFamily="18" charset="0"/>
                <a:cs typeface="Times New Roman" pitchFamily="18" charset="0"/>
              </a:rPr>
              <a:t>Dict = {1: ‘Welcome’, 2: ‘To’, 3: ‘Python’} </a:t>
            </a:r>
          </a:p>
          <a:p>
            <a:pPr marL="0" indent="0">
              <a:buNone/>
            </a:pPr>
            <a:r>
              <a:rPr lang="en-US" sz="8800" dirty="0" smtClean="0">
                <a:latin typeface="Times New Roman" pitchFamily="18" charset="0"/>
                <a:cs typeface="Times New Roman" pitchFamily="18" charset="0"/>
              </a:rPr>
              <a:t>print("Dictionary with the use of Integer Keys: ") </a:t>
            </a:r>
          </a:p>
          <a:p>
            <a:pPr marL="0" indent="0">
              <a:buNone/>
            </a:pPr>
            <a:r>
              <a:rPr lang="en-US" sz="8800" dirty="0" smtClean="0">
                <a:latin typeface="Times New Roman" pitchFamily="18" charset="0"/>
                <a:cs typeface="Times New Roman" pitchFamily="18" charset="0"/>
              </a:rPr>
              <a:t>print(Dict) </a:t>
            </a:r>
          </a:p>
          <a:p>
            <a:pPr marL="0" indent="0">
              <a:buNone/>
            </a:pPr>
            <a:r>
              <a:rPr lang="en-US" sz="8800" b="1" u="sng" dirty="0" smtClean="0">
                <a:latin typeface="Times New Roman" pitchFamily="18" charset="0"/>
                <a:cs typeface="Times New Roman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sz="8800" dirty="0" smtClean="0">
                <a:latin typeface="Times New Roman" pitchFamily="18" charset="0"/>
                <a:cs typeface="Times New Roman" pitchFamily="18" charset="0"/>
              </a:rPr>
              <a:t>Empty Dictionary: </a:t>
            </a:r>
          </a:p>
          <a:p>
            <a:pPr marL="0" indent="0">
              <a:buNone/>
            </a:pPr>
            <a:r>
              <a:rPr lang="en-US" sz="8800" dirty="0" smtClean="0">
                <a:latin typeface="Times New Roman" pitchFamily="18" charset="0"/>
                <a:cs typeface="Times New Roman" pitchFamily="18" charset="0"/>
              </a:rPr>
              <a:t>{}</a:t>
            </a:r>
          </a:p>
          <a:p>
            <a:pPr marL="0" indent="0">
              <a:buNone/>
            </a:pPr>
            <a:r>
              <a:rPr lang="en-US" sz="8800" dirty="0" smtClean="0">
                <a:latin typeface="Times New Roman" pitchFamily="18" charset="0"/>
                <a:cs typeface="Times New Roman" pitchFamily="18" charset="0"/>
              </a:rPr>
              <a:t>Dictionary with the use of Integer Keys: </a:t>
            </a:r>
          </a:p>
          <a:p>
            <a:pPr marL="0" indent="0">
              <a:buNone/>
            </a:pPr>
            <a:r>
              <a:rPr lang="en-US" sz="8800" dirty="0" smtClean="0">
                <a:latin typeface="Times New Roman" pitchFamily="18" charset="0"/>
                <a:cs typeface="Times New Roman" pitchFamily="18" charset="0"/>
              </a:rPr>
              <a:t>{1: ‘Welcome’, 2: ‘To’, 3: ‘Python’}</a:t>
            </a:r>
          </a:p>
          <a:p>
            <a:pPr marL="0" indent="0">
              <a:buNone/>
            </a:pPr>
            <a:r>
              <a:rPr lang="en-US" sz="45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301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>
            <a:noAutofit/>
          </a:bodyPr>
          <a:lstStyle/>
          <a:p>
            <a:r>
              <a:rPr lang="en-US" sz="8000" b="1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8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633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CONTENTS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229600" cy="467836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Introduction to Python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Programming Language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Scripting Language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Features of Python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Advantages of Python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Applications of Python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Installing Python IDE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Python Data Types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98153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INTRODUCTION TO PYTHON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460216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Python is a simple, general purpose, high level, and object-oriented programming language.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Python is a Scripting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anguage. Guido Van Rossum is the founder of  Python Programming.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Python is a General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urpose, Dynamic, High-Level, and interpreter based Programming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anguage. 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It supports Object Oriented Programming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pproach to Develop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pplications. It is simple and easy to learn and provides lots of high-level data structures</a:t>
            </a:r>
            <a:r>
              <a:rPr lang="en-US" sz="2600" dirty="0" smtClean="0"/>
              <a:t>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503558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295400"/>
          </a:xfrm>
        </p:spPr>
        <p:txBody>
          <a:bodyPr>
            <a:normAutofit fontScale="90000"/>
          </a:bodyPr>
          <a:lstStyle/>
          <a:p>
            <a:r>
              <a:rPr lang="en-US" sz="2900" b="1" dirty="0" smtClean="0">
                <a:latin typeface="Times New Roman" pitchFamily="18" charset="0"/>
                <a:cs typeface="Times New Roman" pitchFamily="18" charset="0"/>
              </a:rPr>
              <a:t>PROGRAMMING LANGUAGE </a:t>
            </a:r>
            <a:br>
              <a:rPr lang="en-US" sz="29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900" b="1" dirty="0" smtClean="0">
                <a:latin typeface="Times New Roman" pitchFamily="18" charset="0"/>
                <a:cs typeface="Times New Roman" pitchFamily="18" charset="0"/>
              </a:rPr>
              <a:t>VS </a:t>
            </a:r>
            <a:br>
              <a:rPr lang="en-US" sz="29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900" b="1" dirty="0" smtClean="0">
                <a:latin typeface="Times New Roman" pitchFamily="18" charset="0"/>
                <a:cs typeface="Times New Roman" pitchFamily="18" charset="0"/>
              </a:rPr>
              <a:t>SCRIPTING LANGUAGE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3524495"/>
              </p:ext>
            </p:extLst>
          </p:nvPr>
        </p:nvGraphicFramePr>
        <p:xfrm>
          <a:off x="533400" y="1600200"/>
          <a:ext cx="8229600" cy="4765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76200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Programming Language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Scripting Language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97108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It’s a Compiler based Language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It’s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an Interpreter based Language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They run Independent of a Parent Program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They run Inside Another Program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9704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Designed to give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full usage of Language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Designed to make Coding Fast and Simple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1959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One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Shot Conversion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Line by Line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Conversion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70703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It Creates a .exe file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It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does not Create a .exe file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9704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Program Compilation is Necessary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Program Compilation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is not Necessary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5418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FEATURES OF PYTHON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Easy to code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Free and Open Source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Object-Oriented Language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High-Level Language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Python is Integrated language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Interpreted Language 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Large Standard Library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Dynamically Typed Language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952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ADVANTAGES OF PYTHON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1. Presence of third-party modules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2. Extensive support libraries(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for numerical calculations, Pandas for data analytics)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3. Open source and community development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4. Easy to learn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5. User-friendly data structures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6. High-level language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7. Dynamically typed language(No need to mention data type based on value assigned, it takes data type)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8. Object-oriented language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9. Portable and Interactive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10. Portable across Operating systems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463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APPLICATIONS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1. GUI based desktop applications (Games, Scientific  Applications)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2. Web frameworks and applications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3. Enterprise and Business applications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4. Operating Systems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5. Language Development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6. Prototyping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85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INSTALLING PYTHON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6783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Steps to Install Python IDLE: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Go to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hlinkClick r:id="rId2"/>
              </a:rPr>
              <a:t>http://www.python.org/downloads/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Download the Latest Version for Windows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Double Click on that .exe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Click on the Install Option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Click on Finish Button</a:t>
            </a: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Steps to Install PYCHARM IDE: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Go to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hlinkClick r:id="rId3"/>
              </a:rPr>
              <a:t>http://www.jetbrains.com/pycharm/download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Python must be Installed before Pycharm Installation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Install any Edition Community or Professional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778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PYTHON DATA TYPES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5" y="1143000"/>
            <a:ext cx="7829550" cy="516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519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1007</Words>
  <Application>Microsoft Office PowerPoint</Application>
  <PresentationFormat>On-screen Show (4:3)</PresentationFormat>
  <Paragraphs>212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BASICS OF PYTHON</vt:lpstr>
      <vt:lpstr>CONTENTS</vt:lpstr>
      <vt:lpstr>INTRODUCTION TO PYTHON </vt:lpstr>
      <vt:lpstr>PROGRAMMING LANGUAGE  VS  SCRIPTING LANGUAGE </vt:lpstr>
      <vt:lpstr>FEATURES OF PYTHON</vt:lpstr>
      <vt:lpstr>ADVANTAGES OF PYTHON </vt:lpstr>
      <vt:lpstr>APPLICATIONS</vt:lpstr>
      <vt:lpstr>INSTALLING PYTHON </vt:lpstr>
      <vt:lpstr>PYTHON DATA TYPES </vt:lpstr>
      <vt:lpstr>NUMERIC DATA TYPES</vt:lpstr>
      <vt:lpstr>PYTHON PROGRAM TO DEMONSTRATE NUMERIC VALUE  </vt:lpstr>
      <vt:lpstr>SEQUENCE DATA TYPES</vt:lpstr>
      <vt:lpstr> PYTHON PROGRAM FOR CREATION OF STRING  </vt:lpstr>
      <vt:lpstr> PYTHON PROGRAM TO DEMONSTRATE CREATION OF LIST    </vt:lpstr>
      <vt:lpstr>PYTHON PROGRAM TO DEMONSTRATE CREATION OF SET  </vt:lpstr>
      <vt:lpstr>BOOLEAN DATA TYPE </vt:lpstr>
      <vt:lpstr>SET DATA TYPE</vt:lpstr>
      <vt:lpstr>DICTIONARY DATA TYPE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welcome</dc:creator>
  <cp:lastModifiedBy>welcome</cp:lastModifiedBy>
  <cp:revision>32</cp:revision>
  <dcterms:created xsi:type="dcterms:W3CDTF">2020-04-16T13:47:16Z</dcterms:created>
  <dcterms:modified xsi:type="dcterms:W3CDTF">2020-04-16T21:58:21Z</dcterms:modified>
</cp:coreProperties>
</file>