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0" r:id="rId7"/>
    <p:sldId id="266" r:id="rId8"/>
    <p:sldId id="261" r:id="rId9"/>
    <p:sldId id="262" r:id="rId10"/>
    <p:sldId id="265" r:id="rId11"/>
    <p:sldId id="263" r:id="rId12"/>
    <p:sldId id="264"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8EBFCF-01F5-4624-AEBF-CB1780062D39}"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44077-BC66-44FA-9FAC-38D1BEA99B50}" type="slidenum">
              <a:rPr lang="en-US" smtClean="0"/>
              <a:t>‹#›</a:t>
            </a:fld>
            <a:endParaRPr lang="en-US"/>
          </a:p>
        </p:txBody>
      </p:sp>
    </p:spTree>
    <p:extLst>
      <p:ext uri="{BB962C8B-B14F-4D97-AF65-F5344CB8AC3E}">
        <p14:creationId xmlns:p14="http://schemas.microsoft.com/office/powerpoint/2010/main" val="146185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EBFCF-01F5-4624-AEBF-CB1780062D39}"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44077-BC66-44FA-9FAC-38D1BEA99B50}" type="slidenum">
              <a:rPr lang="en-US" smtClean="0"/>
              <a:t>‹#›</a:t>
            </a:fld>
            <a:endParaRPr lang="en-US"/>
          </a:p>
        </p:txBody>
      </p:sp>
    </p:spTree>
    <p:extLst>
      <p:ext uri="{BB962C8B-B14F-4D97-AF65-F5344CB8AC3E}">
        <p14:creationId xmlns:p14="http://schemas.microsoft.com/office/powerpoint/2010/main" val="387902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EBFCF-01F5-4624-AEBF-CB1780062D39}"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44077-BC66-44FA-9FAC-38D1BEA99B50}" type="slidenum">
              <a:rPr lang="en-US" smtClean="0"/>
              <a:t>‹#›</a:t>
            </a:fld>
            <a:endParaRPr lang="en-US"/>
          </a:p>
        </p:txBody>
      </p:sp>
    </p:spTree>
    <p:extLst>
      <p:ext uri="{BB962C8B-B14F-4D97-AF65-F5344CB8AC3E}">
        <p14:creationId xmlns:p14="http://schemas.microsoft.com/office/powerpoint/2010/main" val="190847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EBFCF-01F5-4624-AEBF-CB1780062D39}"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44077-BC66-44FA-9FAC-38D1BEA99B50}" type="slidenum">
              <a:rPr lang="en-US" smtClean="0"/>
              <a:t>‹#›</a:t>
            </a:fld>
            <a:endParaRPr lang="en-US"/>
          </a:p>
        </p:txBody>
      </p:sp>
    </p:spTree>
    <p:extLst>
      <p:ext uri="{BB962C8B-B14F-4D97-AF65-F5344CB8AC3E}">
        <p14:creationId xmlns:p14="http://schemas.microsoft.com/office/powerpoint/2010/main" val="3390838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8EBFCF-01F5-4624-AEBF-CB1780062D39}"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44077-BC66-44FA-9FAC-38D1BEA99B50}" type="slidenum">
              <a:rPr lang="en-US" smtClean="0"/>
              <a:t>‹#›</a:t>
            </a:fld>
            <a:endParaRPr lang="en-US"/>
          </a:p>
        </p:txBody>
      </p:sp>
    </p:spTree>
    <p:extLst>
      <p:ext uri="{BB962C8B-B14F-4D97-AF65-F5344CB8AC3E}">
        <p14:creationId xmlns:p14="http://schemas.microsoft.com/office/powerpoint/2010/main" val="212288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8EBFCF-01F5-4624-AEBF-CB1780062D39}"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44077-BC66-44FA-9FAC-38D1BEA99B50}" type="slidenum">
              <a:rPr lang="en-US" smtClean="0"/>
              <a:t>‹#›</a:t>
            </a:fld>
            <a:endParaRPr lang="en-US"/>
          </a:p>
        </p:txBody>
      </p:sp>
    </p:spTree>
    <p:extLst>
      <p:ext uri="{BB962C8B-B14F-4D97-AF65-F5344CB8AC3E}">
        <p14:creationId xmlns:p14="http://schemas.microsoft.com/office/powerpoint/2010/main" val="376602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8EBFCF-01F5-4624-AEBF-CB1780062D39}"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44077-BC66-44FA-9FAC-38D1BEA99B50}" type="slidenum">
              <a:rPr lang="en-US" smtClean="0"/>
              <a:t>‹#›</a:t>
            </a:fld>
            <a:endParaRPr lang="en-US"/>
          </a:p>
        </p:txBody>
      </p:sp>
    </p:spTree>
    <p:extLst>
      <p:ext uri="{BB962C8B-B14F-4D97-AF65-F5344CB8AC3E}">
        <p14:creationId xmlns:p14="http://schemas.microsoft.com/office/powerpoint/2010/main" val="4235442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8EBFCF-01F5-4624-AEBF-CB1780062D39}"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44077-BC66-44FA-9FAC-38D1BEA99B50}" type="slidenum">
              <a:rPr lang="en-US" smtClean="0"/>
              <a:t>‹#›</a:t>
            </a:fld>
            <a:endParaRPr lang="en-US"/>
          </a:p>
        </p:txBody>
      </p:sp>
    </p:spTree>
    <p:extLst>
      <p:ext uri="{BB962C8B-B14F-4D97-AF65-F5344CB8AC3E}">
        <p14:creationId xmlns:p14="http://schemas.microsoft.com/office/powerpoint/2010/main" val="55823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EBFCF-01F5-4624-AEBF-CB1780062D39}"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544077-BC66-44FA-9FAC-38D1BEA99B50}" type="slidenum">
              <a:rPr lang="en-US" smtClean="0"/>
              <a:t>‹#›</a:t>
            </a:fld>
            <a:endParaRPr lang="en-US"/>
          </a:p>
        </p:txBody>
      </p:sp>
    </p:spTree>
    <p:extLst>
      <p:ext uri="{BB962C8B-B14F-4D97-AF65-F5344CB8AC3E}">
        <p14:creationId xmlns:p14="http://schemas.microsoft.com/office/powerpoint/2010/main" val="193316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EBFCF-01F5-4624-AEBF-CB1780062D39}"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44077-BC66-44FA-9FAC-38D1BEA99B50}" type="slidenum">
              <a:rPr lang="en-US" smtClean="0"/>
              <a:t>‹#›</a:t>
            </a:fld>
            <a:endParaRPr lang="en-US"/>
          </a:p>
        </p:txBody>
      </p:sp>
    </p:spTree>
    <p:extLst>
      <p:ext uri="{BB962C8B-B14F-4D97-AF65-F5344CB8AC3E}">
        <p14:creationId xmlns:p14="http://schemas.microsoft.com/office/powerpoint/2010/main" val="158097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EBFCF-01F5-4624-AEBF-CB1780062D39}"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44077-BC66-44FA-9FAC-38D1BEA99B50}" type="slidenum">
              <a:rPr lang="en-US" smtClean="0"/>
              <a:t>‹#›</a:t>
            </a:fld>
            <a:endParaRPr lang="en-US"/>
          </a:p>
        </p:txBody>
      </p:sp>
    </p:spTree>
    <p:extLst>
      <p:ext uri="{BB962C8B-B14F-4D97-AF65-F5344CB8AC3E}">
        <p14:creationId xmlns:p14="http://schemas.microsoft.com/office/powerpoint/2010/main" val="64739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EBFCF-01F5-4624-AEBF-CB1780062D39}" type="datetimeFigureOut">
              <a:rPr lang="en-US" smtClean="0"/>
              <a:t>4/29/2020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44077-BC66-44FA-9FAC-38D1BEA99B50}" type="slidenum">
              <a:rPr lang="en-US" smtClean="0"/>
              <a:t>‹#›</a:t>
            </a:fld>
            <a:endParaRPr lang="en-US"/>
          </a:p>
        </p:txBody>
      </p:sp>
    </p:spTree>
    <p:extLst>
      <p:ext uri="{BB962C8B-B14F-4D97-AF65-F5344CB8AC3E}">
        <p14:creationId xmlns:p14="http://schemas.microsoft.com/office/powerpoint/2010/main" val="800408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0"/>
            <a:ext cx="7772400" cy="1470025"/>
          </a:xfrm>
        </p:spPr>
        <p:txBody>
          <a:bodyPr>
            <a:noAutofit/>
          </a:bodyPr>
          <a:lstStyle/>
          <a:p>
            <a:r>
              <a:rPr lang="en-US" sz="5400" b="1" dirty="0" smtClean="0">
                <a:latin typeface="Times New Roman" pitchFamily="18" charset="0"/>
                <a:cs typeface="Times New Roman" pitchFamily="18" charset="0"/>
              </a:rPr>
              <a:t>PYTHON FLOW </a:t>
            </a:r>
            <a:r>
              <a:rPr lang="en-US" sz="4800" b="1" dirty="0" smtClean="0">
                <a:latin typeface="Times New Roman" pitchFamily="18" charset="0"/>
                <a:cs typeface="Times New Roman" pitchFamily="18" charset="0"/>
              </a:rPr>
              <a:t>CONTROL</a:t>
            </a:r>
            <a:endParaRPr lang="en-US" sz="4800" b="1" dirty="0">
              <a:latin typeface="Times New Roman" pitchFamily="18" charset="0"/>
              <a:cs typeface="Times New Roman" pitchFamily="18" charset="0"/>
            </a:endParaRPr>
          </a:p>
        </p:txBody>
      </p:sp>
    </p:spTree>
    <p:extLst>
      <p:ext uri="{BB962C8B-B14F-4D97-AF65-F5344CB8AC3E}">
        <p14:creationId xmlns:p14="http://schemas.microsoft.com/office/powerpoint/2010/main" val="2457557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dirty="0" smtClean="0">
                <a:latin typeface="Times New Roman" pitchFamily="18" charset="0"/>
                <a:cs typeface="Times New Roman" pitchFamily="18" charset="0"/>
              </a:rPr>
              <a:t>EXAMPLE OF IF...ELIF...ELSE</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 3.4</a:t>
            </a:r>
          </a:p>
          <a:p>
            <a:pPr marL="0" indent="0">
              <a:buNone/>
            </a:pPr>
            <a:r>
              <a:rPr lang="en-US" dirty="0" smtClean="0">
                <a:latin typeface="Times New Roman" pitchFamily="18" charset="0"/>
                <a:cs typeface="Times New Roman" pitchFamily="18" charset="0"/>
              </a:rPr>
              <a:t>if </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&gt; 0:</a:t>
            </a:r>
          </a:p>
          <a:p>
            <a:pPr marL="0" indent="0">
              <a:buNone/>
            </a:pPr>
            <a:r>
              <a:rPr lang="en-US" dirty="0" smtClean="0">
                <a:latin typeface="Times New Roman" pitchFamily="18" charset="0"/>
                <a:cs typeface="Times New Roman" pitchFamily="18" charset="0"/>
              </a:rPr>
              <a:t>    print("Positive number")</a:t>
            </a:r>
          </a:p>
          <a:p>
            <a:pPr marL="0" indent="0">
              <a:buNone/>
            </a:pPr>
            <a:r>
              <a:rPr lang="en-US" dirty="0" err="1" smtClean="0">
                <a:latin typeface="Times New Roman" pitchFamily="18" charset="0"/>
                <a:cs typeface="Times New Roman" pitchFamily="18" charset="0"/>
              </a:rPr>
              <a:t>elif</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 0:</a:t>
            </a:r>
          </a:p>
          <a:p>
            <a:pPr marL="0" indent="0">
              <a:buNone/>
            </a:pPr>
            <a:r>
              <a:rPr lang="en-US" dirty="0" smtClean="0">
                <a:latin typeface="Times New Roman" pitchFamily="18" charset="0"/>
                <a:cs typeface="Times New Roman" pitchFamily="18" charset="0"/>
              </a:rPr>
              <a:t>    print("Zero")</a:t>
            </a:r>
          </a:p>
          <a:p>
            <a:pPr marL="0" indent="0">
              <a:buNone/>
            </a:pPr>
            <a:r>
              <a:rPr lang="en-US" dirty="0" smtClean="0">
                <a:latin typeface="Times New Roman" pitchFamily="18" charset="0"/>
                <a:cs typeface="Times New Roman" pitchFamily="18" charset="0"/>
              </a:rPr>
              <a:t>else:</a:t>
            </a:r>
          </a:p>
          <a:p>
            <a:pPr marL="0" indent="0">
              <a:buNone/>
            </a:pPr>
            <a:r>
              <a:rPr lang="en-US" dirty="0" smtClean="0">
                <a:latin typeface="Times New Roman" pitchFamily="18" charset="0"/>
                <a:cs typeface="Times New Roman" pitchFamily="18" charset="0"/>
              </a:rPr>
              <a:t>    print("Negative number")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41628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1143000"/>
          </a:xfrm>
        </p:spPr>
        <p:txBody>
          <a:bodyPr>
            <a:normAutofit fontScale="90000"/>
          </a:bodyPr>
          <a:lstStyle/>
          <a:p>
            <a:r>
              <a:rPr lang="en-US" sz="4000" b="1" dirty="0" smtClean="0">
                <a:latin typeface="Times New Roman" pitchFamily="18" charset="0"/>
                <a:cs typeface="Times New Roman" pitchFamily="18" charset="0"/>
              </a:rPr>
              <a:t>PYTHON NESTED IF STATEMENTS</a:t>
            </a:r>
            <a:r>
              <a:rPr lang="en-US" dirty="0" smtClean="0"/>
              <a:t/>
            </a:r>
            <a:br>
              <a:rPr lang="en-US" dirty="0" smtClean="0"/>
            </a:br>
            <a:endParaRPr lang="en-US" dirty="0"/>
          </a:p>
        </p:txBody>
      </p:sp>
      <p:sp>
        <p:nvSpPr>
          <p:cNvPr id="3" name="Content Placeholder 2"/>
          <p:cNvSpPr>
            <a:spLocks noGrp="1"/>
          </p:cNvSpPr>
          <p:nvPr>
            <p:ph idx="1"/>
          </p:nvPr>
        </p:nvSpPr>
        <p:spPr>
          <a:xfrm>
            <a:off x="457200" y="1752600"/>
            <a:ext cx="8229600" cy="4525963"/>
          </a:xfrm>
        </p:spPr>
        <p:txBody>
          <a:bodyPr>
            <a:normAutofit/>
          </a:bodyPr>
          <a:lstStyle/>
          <a:p>
            <a:r>
              <a:rPr lang="en-US" sz="2600" dirty="0" smtClean="0">
                <a:latin typeface="Times New Roman" pitchFamily="18" charset="0"/>
                <a:cs typeface="Times New Roman" pitchFamily="18" charset="0"/>
              </a:rPr>
              <a:t>We can have a if...</a:t>
            </a:r>
            <a:r>
              <a:rPr lang="en-US" sz="2600" dirty="0" err="1" smtClean="0">
                <a:latin typeface="Times New Roman" pitchFamily="18" charset="0"/>
                <a:cs typeface="Times New Roman" pitchFamily="18" charset="0"/>
              </a:rPr>
              <a:t>elif</a:t>
            </a:r>
            <a:r>
              <a:rPr lang="en-US" sz="2600" dirty="0" smtClean="0">
                <a:latin typeface="Times New Roman" pitchFamily="18" charset="0"/>
                <a:cs typeface="Times New Roman" pitchFamily="18" charset="0"/>
              </a:rPr>
              <a:t>...else statement inside another if...</a:t>
            </a:r>
            <a:r>
              <a:rPr lang="en-US" sz="2600" dirty="0" err="1" smtClean="0">
                <a:latin typeface="Times New Roman" pitchFamily="18" charset="0"/>
                <a:cs typeface="Times New Roman" pitchFamily="18" charset="0"/>
              </a:rPr>
              <a:t>elif</a:t>
            </a:r>
            <a:r>
              <a:rPr lang="en-US" sz="2600" dirty="0" smtClean="0">
                <a:latin typeface="Times New Roman" pitchFamily="18" charset="0"/>
                <a:cs typeface="Times New Roman" pitchFamily="18" charset="0"/>
              </a:rPr>
              <a:t>...else statement. This is called nesting in computer programming.</a:t>
            </a:r>
          </a:p>
          <a:p>
            <a:pPr marL="0" indent="0">
              <a:buNone/>
            </a:pPr>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Any number of these statements can be nested inside one another. Indentation is the only way to figure out the level of nesting. They can get confusing, so they must be avoided unless necessary.</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987539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sz="3600" b="1" dirty="0" smtClean="0">
                <a:latin typeface="Times New Roman" pitchFamily="18" charset="0"/>
                <a:cs typeface="Times New Roman" pitchFamily="18" charset="0"/>
              </a:rPr>
              <a:t>PYTHON NESTED IF EXAMPLE</a:t>
            </a:r>
            <a:r>
              <a:rPr lang="en-US" dirty="0" smtClean="0"/>
              <a:t/>
            </a:r>
            <a:br>
              <a:rPr lang="en-US" dirty="0" smtClean="0"/>
            </a:br>
            <a:endParaRPr lang="en-US" dirty="0"/>
          </a:p>
        </p:txBody>
      </p:sp>
      <p:sp>
        <p:nvSpPr>
          <p:cNvPr id="3" name="Content Placeholder 2"/>
          <p:cNvSpPr>
            <a:spLocks noGrp="1"/>
          </p:cNvSpPr>
          <p:nvPr>
            <p:ph idx="1"/>
          </p:nvPr>
        </p:nvSpPr>
        <p:spPr>
          <a:xfrm>
            <a:off x="533400" y="1600200"/>
            <a:ext cx="8229600" cy="4525963"/>
          </a:xfrm>
        </p:spPr>
        <p:txBody>
          <a:bodyPr>
            <a:normAutofit/>
          </a:bodyPr>
          <a:lstStyle/>
          <a:p>
            <a:pPr marL="0" indent="0">
              <a:buNone/>
            </a:pPr>
            <a:r>
              <a:rPr lang="en-US" sz="2800" dirty="0" err="1" smtClean="0">
                <a:latin typeface="Times New Roman" pitchFamily="18" charset="0"/>
                <a:cs typeface="Times New Roman" pitchFamily="18" charset="0"/>
              </a:rPr>
              <a:t>num</a:t>
            </a:r>
            <a:r>
              <a:rPr lang="en-US" sz="2800" dirty="0" smtClean="0">
                <a:latin typeface="Times New Roman" pitchFamily="18" charset="0"/>
                <a:cs typeface="Times New Roman" pitchFamily="18" charset="0"/>
              </a:rPr>
              <a:t> = float(input("Enter a number: "))</a:t>
            </a:r>
          </a:p>
          <a:p>
            <a:pPr marL="0" indent="0">
              <a:buNone/>
            </a:pPr>
            <a:r>
              <a:rPr lang="en-US" sz="2800" dirty="0" smtClean="0">
                <a:latin typeface="Times New Roman" pitchFamily="18" charset="0"/>
                <a:cs typeface="Times New Roman" pitchFamily="18" charset="0"/>
              </a:rPr>
              <a:t>if </a:t>
            </a:r>
            <a:r>
              <a:rPr lang="en-US" sz="2800" dirty="0" err="1" smtClean="0">
                <a:latin typeface="Times New Roman" pitchFamily="18" charset="0"/>
                <a:cs typeface="Times New Roman" pitchFamily="18" charset="0"/>
              </a:rPr>
              <a:t>num</a:t>
            </a:r>
            <a:r>
              <a:rPr lang="en-US" sz="2800" dirty="0" smtClean="0">
                <a:latin typeface="Times New Roman" pitchFamily="18" charset="0"/>
                <a:cs typeface="Times New Roman" pitchFamily="18" charset="0"/>
              </a:rPr>
              <a:t> &gt;= 0:</a:t>
            </a:r>
          </a:p>
          <a:p>
            <a:pPr marL="0" indent="0">
              <a:buNone/>
            </a:pPr>
            <a:r>
              <a:rPr lang="en-US" sz="2800" dirty="0" smtClean="0">
                <a:latin typeface="Times New Roman" pitchFamily="18" charset="0"/>
                <a:cs typeface="Times New Roman" pitchFamily="18" charset="0"/>
              </a:rPr>
              <a:t>    if </a:t>
            </a:r>
            <a:r>
              <a:rPr lang="en-US" sz="2800" dirty="0" err="1" smtClean="0">
                <a:latin typeface="Times New Roman" pitchFamily="18" charset="0"/>
                <a:cs typeface="Times New Roman" pitchFamily="18" charset="0"/>
              </a:rPr>
              <a:t>num</a:t>
            </a:r>
            <a:r>
              <a:rPr lang="en-US" sz="2800" dirty="0" smtClean="0">
                <a:latin typeface="Times New Roman" pitchFamily="18" charset="0"/>
                <a:cs typeface="Times New Roman" pitchFamily="18" charset="0"/>
              </a:rPr>
              <a:t> == 0:</a:t>
            </a:r>
          </a:p>
          <a:p>
            <a:pPr marL="0" indent="0">
              <a:buNone/>
            </a:pPr>
            <a:r>
              <a:rPr lang="en-US" sz="2800" dirty="0" smtClean="0">
                <a:latin typeface="Times New Roman" pitchFamily="18" charset="0"/>
                <a:cs typeface="Times New Roman" pitchFamily="18" charset="0"/>
              </a:rPr>
              <a:t>        print("Zero")</a:t>
            </a:r>
          </a:p>
          <a:p>
            <a:pPr marL="0" indent="0">
              <a:buNone/>
            </a:pPr>
            <a:r>
              <a:rPr lang="en-US" sz="2800" dirty="0" smtClean="0">
                <a:latin typeface="Times New Roman" pitchFamily="18" charset="0"/>
                <a:cs typeface="Times New Roman" pitchFamily="18" charset="0"/>
              </a:rPr>
              <a:t>    else:</a:t>
            </a:r>
          </a:p>
          <a:p>
            <a:pPr marL="0" indent="0">
              <a:buNone/>
            </a:pPr>
            <a:r>
              <a:rPr lang="en-US" sz="2800" dirty="0" smtClean="0">
                <a:latin typeface="Times New Roman" pitchFamily="18" charset="0"/>
                <a:cs typeface="Times New Roman" pitchFamily="18" charset="0"/>
              </a:rPr>
              <a:t>        print("Positive number")</a:t>
            </a:r>
          </a:p>
          <a:p>
            <a:pPr marL="0" indent="0">
              <a:buNone/>
            </a:pPr>
            <a:r>
              <a:rPr lang="en-US" sz="2800" dirty="0" smtClean="0">
                <a:latin typeface="Times New Roman" pitchFamily="18" charset="0"/>
                <a:cs typeface="Times New Roman" pitchFamily="18" charset="0"/>
              </a:rPr>
              <a:t>else:</a:t>
            </a:r>
          </a:p>
          <a:p>
            <a:pPr marL="0" indent="0">
              <a:buNone/>
            </a:pPr>
            <a:r>
              <a:rPr lang="en-US" sz="2800" dirty="0" smtClean="0">
                <a:latin typeface="Times New Roman" pitchFamily="18" charset="0"/>
                <a:cs typeface="Times New Roman" pitchFamily="18" charset="0"/>
              </a:rPr>
              <a:t>    print("Negative number")</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41745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Autofit/>
          </a:bodyPr>
          <a:lstStyle/>
          <a:p>
            <a:r>
              <a:rPr lang="en-US" sz="7200" b="1" dirty="0" smtClean="0">
                <a:latin typeface="Times New Roman" pitchFamily="18" charset="0"/>
                <a:cs typeface="Times New Roman" pitchFamily="18" charset="0"/>
              </a:rPr>
              <a:t>THANK YOU</a:t>
            </a:r>
            <a:endParaRPr lang="en-US" sz="7200" b="1" dirty="0">
              <a:latin typeface="Times New Roman" pitchFamily="18" charset="0"/>
              <a:cs typeface="Times New Roman" pitchFamily="18" charset="0"/>
            </a:endParaRPr>
          </a:p>
        </p:txBody>
      </p:sp>
    </p:spTree>
    <p:extLst>
      <p:ext uri="{BB962C8B-B14F-4D97-AF65-F5344CB8AC3E}">
        <p14:creationId xmlns:p14="http://schemas.microsoft.com/office/powerpoint/2010/main" val="350343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dirty="0" smtClean="0">
                <a:latin typeface="Times New Roman" pitchFamily="18" charset="0"/>
                <a:cs typeface="Times New Roman" pitchFamily="18" charset="0"/>
              </a:rPr>
              <a:t>PYTHON IF...ELSE STATEMENT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800" b="1" dirty="0" smtClean="0">
                <a:latin typeface="Times New Roman" pitchFamily="18" charset="0"/>
                <a:cs typeface="Times New Roman" pitchFamily="18" charset="0"/>
              </a:rPr>
              <a:t>What is if...else statement in Python?</a:t>
            </a:r>
          </a:p>
          <a:p>
            <a:r>
              <a:rPr lang="en-US" sz="2800" dirty="0" smtClean="0">
                <a:latin typeface="Times New Roman" pitchFamily="18" charset="0"/>
                <a:cs typeface="Times New Roman" pitchFamily="18" charset="0"/>
              </a:rPr>
              <a:t>Decision making is required when we want to execute a code only if a certain condition is satisfied.</a:t>
            </a:r>
          </a:p>
          <a:p>
            <a:r>
              <a:rPr lang="en-US" sz="2800" dirty="0" smtClean="0">
                <a:latin typeface="Times New Roman" pitchFamily="18" charset="0"/>
                <a:cs typeface="Times New Roman" pitchFamily="18" charset="0"/>
              </a:rPr>
              <a:t>The if…</a:t>
            </a:r>
            <a:r>
              <a:rPr lang="en-US" sz="2800" dirty="0" err="1" smtClean="0">
                <a:latin typeface="Times New Roman" pitchFamily="18" charset="0"/>
                <a:cs typeface="Times New Roman" pitchFamily="18" charset="0"/>
              </a:rPr>
              <a:t>elif</a:t>
            </a:r>
            <a:r>
              <a:rPr lang="en-US" sz="2800" dirty="0" smtClean="0">
                <a:latin typeface="Times New Roman" pitchFamily="18" charset="0"/>
                <a:cs typeface="Times New Roman" pitchFamily="18" charset="0"/>
              </a:rPr>
              <a:t>…else statement is used in Python for decision making.</a:t>
            </a:r>
          </a:p>
          <a:p>
            <a:pPr marL="0" indent="0">
              <a:buNone/>
            </a:pPr>
            <a:r>
              <a:rPr lang="en-US" sz="2800" b="1" dirty="0" smtClean="0">
                <a:latin typeface="Times New Roman" pitchFamily="18" charset="0"/>
                <a:cs typeface="Times New Roman" pitchFamily="18" charset="0"/>
              </a:rPr>
              <a:t>Python if Statement Syntax:</a:t>
            </a:r>
          </a:p>
          <a:p>
            <a:pPr marL="0" indent="0">
              <a:buNone/>
            </a:pPr>
            <a:r>
              <a:rPr lang="en-US" sz="2800" dirty="0" smtClean="0">
                <a:latin typeface="Times New Roman" pitchFamily="18" charset="0"/>
                <a:cs typeface="Times New Roman" pitchFamily="18" charset="0"/>
              </a:rPr>
              <a:t>if test expression:</a:t>
            </a:r>
          </a:p>
          <a:p>
            <a:pPr marL="0" indent="0">
              <a:buNone/>
            </a:pPr>
            <a:r>
              <a:rPr lang="en-US" sz="2800" dirty="0" smtClean="0">
                <a:latin typeface="Times New Roman" pitchFamily="18" charset="0"/>
                <a:cs typeface="Times New Roman" pitchFamily="18" charset="0"/>
              </a:rPr>
              <a:t>    statement(s)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325937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fontScale="90000"/>
          </a:bodyPr>
          <a:lstStyle/>
          <a:p>
            <a:r>
              <a:rPr lang="en-US" sz="3600" b="1" dirty="0" smtClean="0">
                <a:latin typeface="Times New Roman" pitchFamily="18" charset="0"/>
                <a:cs typeface="Times New Roman" pitchFamily="18" charset="0"/>
              </a:rPr>
              <a:t>PYTHON IF STATEMENT FLOWCHART</a:t>
            </a: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371600"/>
            <a:ext cx="6858000" cy="4800600"/>
          </a:xfrm>
        </p:spPr>
      </p:pic>
    </p:spTree>
    <p:extLst>
      <p:ext uri="{BB962C8B-B14F-4D97-AF65-F5344CB8AC3E}">
        <p14:creationId xmlns:p14="http://schemas.microsoft.com/office/powerpoint/2010/main" val="2554456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Times New Roman" pitchFamily="18" charset="0"/>
                <a:cs typeface="Times New Roman" pitchFamily="18" charset="0"/>
              </a:rPr>
              <a:t>EXAMPLE OF PYTHON IF STATEMENT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 3</a:t>
            </a:r>
          </a:p>
          <a:p>
            <a:pPr marL="0" indent="0">
              <a:buNone/>
            </a:pPr>
            <a:r>
              <a:rPr lang="en-US" dirty="0" smtClean="0">
                <a:latin typeface="Times New Roman" pitchFamily="18" charset="0"/>
                <a:cs typeface="Times New Roman" pitchFamily="18" charset="0"/>
              </a:rPr>
              <a:t>if </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&gt; 0:</a:t>
            </a:r>
          </a:p>
          <a:p>
            <a:pPr marL="0" indent="0">
              <a:buNone/>
            </a:pPr>
            <a:r>
              <a:rPr lang="en-US" dirty="0" smtClean="0">
                <a:latin typeface="Times New Roman" pitchFamily="18" charset="0"/>
                <a:cs typeface="Times New Roman" pitchFamily="18" charset="0"/>
              </a:rPr>
              <a:t>    print(</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"is a positive number.")</a:t>
            </a:r>
          </a:p>
          <a:p>
            <a:pPr marL="0" indent="0">
              <a:buNone/>
            </a:pPr>
            <a:r>
              <a:rPr lang="en-US" dirty="0" smtClean="0">
                <a:latin typeface="Times New Roman" pitchFamily="18" charset="0"/>
                <a:cs typeface="Times New Roman" pitchFamily="18" charset="0"/>
              </a:rPr>
              <a:t>print("This is always printed.")</a:t>
            </a:r>
          </a:p>
          <a:p>
            <a:pPr marL="0" indent="0">
              <a:buNone/>
            </a:pPr>
            <a:endParaRPr lang="en-US" dirty="0" smtClean="0">
              <a:latin typeface="Times New Roman" pitchFamily="18" charset="0"/>
              <a:cs typeface="Times New Roman" pitchFamily="18" charset="0"/>
            </a:endParaRPr>
          </a:p>
          <a:p>
            <a:pPr marL="0" indent="0">
              <a:buNone/>
            </a:pP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 -1</a:t>
            </a:r>
          </a:p>
          <a:p>
            <a:pPr marL="0" indent="0">
              <a:buNone/>
            </a:pPr>
            <a:r>
              <a:rPr lang="en-US" dirty="0" smtClean="0">
                <a:latin typeface="Times New Roman" pitchFamily="18" charset="0"/>
                <a:cs typeface="Times New Roman" pitchFamily="18" charset="0"/>
              </a:rPr>
              <a:t>if </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&gt; 0:</a:t>
            </a:r>
          </a:p>
          <a:p>
            <a:pPr marL="0" indent="0">
              <a:buNone/>
            </a:pPr>
            <a:r>
              <a:rPr lang="en-US" dirty="0" smtClean="0">
                <a:latin typeface="Times New Roman" pitchFamily="18" charset="0"/>
                <a:cs typeface="Times New Roman" pitchFamily="18" charset="0"/>
              </a:rPr>
              <a:t>    print(</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"is a positive number.")</a:t>
            </a:r>
          </a:p>
          <a:p>
            <a:pPr marL="0" indent="0">
              <a:buNone/>
            </a:pPr>
            <a:r>
              <a:rPr lang="en-US" dirty="0" smtClean="0">
                <a:latin typeface="Times New Roman" pitchFamily="18" charset="0"/>
                <a:cs typeface="Times New Roman" pitchFamily="18" charset="0"/>
              </a:rPr>
              <a:t>print("This is also always printed.")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91545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sz="3600" b="1" dirty="0" smtClean="0">
                <a:latin typeface="Times New Roman" pitchFamily="18" charset="0"/>
                <a:cs typeface="Times New Roman" pitchFamily="18" charset="0"/>
              </a:rPr>
              <a:t>PYTHON IF...ELSE STATEMENT</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4525963"/>
          </a:xfrm>
        </p:spPr>
        <p:txBody>
          <a:bodyPr>
            <a:noAutofit/>
          </a:bodyPr>
          <a:lstStyle/>
          <a:p>
            <a:pPr marL="0" indent="0">
              <a:buNone/>
            </a:pPr>
            <a:r>
              <a:rPr lang="en-US" sz="2600" b="1" dirty="0" smtClean="0">
                <a:latin typeface="Times New Roman" pitchFamily="18" charset="0"/>
                <a:cs typeface="Times New Roman" pitchFamily="18" charset="0"/>
              </a:rPr>
              <a:t>Syntax of if...else:</a:t>
            </a:r>
          </a:p>
          <a:p>
            <a:pPr marL="0" indent="0">
              <a:buNone/>
            </a:pPr>
            <a:r>
              <a:rPr lang="en-US" sz="2600" dirty="0" smtClean="0">
                <a:latin typeface="Times New Roman" pitchFamily="18" charset="0"/>
                <a:cs typeface="Times New Roman" pitchFamily="18" charset="0"/>
              </a:rPr>
              <a:t>if test expression:</a:t>
            </a:r>
          </a:p>
          <a:p>
            <a:pPr marL="0" indent="0">
              <a:buNone/>
            </a:pPr>
            <a:r>
              <a:rPr lang="en-US" sz="2600" dirty="0" smtClean="0">
                <a:latin typeface="Times New Roman" pitchFamily="18" charset="0"/>
                <a:cs typeface="Times New Roman" pitchFamily="18" charset="0"/>
              </a:rPr>
              <a:t>    Body of if</a:t>
            </a:r>
          </a:p>
          <a:p>
            <a:pPr marL="0" indent="0">
              <a:buNone/>
            </a:pPr>
            <a:r>
              <a:rPr lang="en-US" sz="2600" dirty="0" smtClean="0">
                <a:latin typeface="Times New Roman" pitchFamily="18" charset="0"/>
                <a:cs typeface="Times New Roman" pitchFamily="18" charset="0"/>
              </a:rPr>
              <a:t>else:</a:t>
            </a:r>
          </a:p>
          <a:p>
            <a:pPr marL="0" indent="0">
              <a:buNone/>
            </a:pPr>
            <a:r>
              <a:rPr lang="en-US" sz="2600" dirty="0" smtClean="0">
                <a:latin typeface="Times New Roman" pitchFamily="18" charset="0"/>
                <a:cs typeface="Times New Roman" pitchFamily="18" charset="0"/>
              </a:rPr>
              <a:t>   Body of else</a:t>
            </a:r>
          </a:p>
          <a:p>
            <a:r>
              <a:rPr lang="en-US" sz="2600" dirty="0" smtClean="0">
                <a:latin typeface="Times New Roman" pitchFamily="18" charset="0"/>
                <a:cs typeface="Times New Roman" pitchFamily="18" charset="0"/>
              </a:rPr>
              <a:t>The </a:t>
            </a:r>
            <a:r>
              <a:rPr lang="en-US" sz="2600" dirty="0" err="1" smtClean="0">
                <a:latin typeface="Times New Roman" pitchFamily="18" charset="0"/>
                <a:cs typeface="Times New Roman" pitchFamily="18" charset="0"/>
              </a:rPr>
              <a:t>if..else</a:t>
            </a:r>
            <a:r>
              <a:rPr lang="en-US" sz="2600" dirty="0" smtClean="0">
                <a:latin typeface="Times New Roman" pitchFamily="18" charset="0"/>
                <a:cs typeface="Times New Roman" pitchFamily="18" charset="0"/>
              </a:rPr>
              <a:t> statement evaluates test expression and will execute the body of if only when the test condition is True.</a:t>
            </a:r>
          </a:p>
          <a:p>
            <a:r>
              <a:rPr lang="en-US" sz="2600" dirty="0" smtClean="0">
                <a:latin typeface="Times New Roman" pitchFamily="18" charset="0"/>
                <a:cs typeface="Times New Roman" pitchFamily="18" charset="0"/>
              </a:rPr>
              <a:t>If the condition is False, the body of else is executed. Indentation is used to separate the blocks.</a:t>
            </a: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3423271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1143000"/>
          </a:xfrm>
        </p:spPr>
        <p:txBody>
          <a:bodyPr>
            <a:normAutofit/>
          </a:bodyPr>
          <a:lstStyle/>
          <a:p>
            <a:r>
              <a:rPr lang="en-US" sz="3200" b="1" dirty="0" smtClean="0">
                <a:latin typeface="Times New Roman" pitchFamily="18" charset="0"/>
                <a:cs typeface="Times New Roman" pitchFamily="18" charset="0"/>
              </a:rPr>
              <a:t>PYTHON IF..ELSE FLOWCHART</a:t>
            </a:r>
            <a:endParaRPr lang="en-US" sz="3200"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95400"/>
            <a:ext cx="7543800" cy="4648200"/>
          </a:xfrm>
        </p:spPr>
      </p:pic>
    </p:spTree>
    <p:extLst>
      <p:ext uri="{BB962C8B-B14F-4D97-AF65-F5344CB8AC3E}">
        <p14:creationId xmlns:p14="http://schemas.microsoft.com/office/powerpoint/2010/main" val="378808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a:bodyPr>
          <a:lstStyle/>
          <a:p>
            <a:r>
              <a:rPr lang="en-US" sz="3600" b="1" dirty="0" smtClean="0">
                <a:latin typeface="Times New Roman" pitchFamily="18" charset="0"/>
                <a:cs typeface="Times New Roman" pitchFamily="18" charset="0"/>
              </a:rPr>
              <a:t>EXAMPLE OF IF...ELSE</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762000" y="1600200"/>
            <a:ext cx="8229600" cy="4525963"/>
          </a:xfrm>
        </p:spPr>
        <p:txBody>
          <a:bodyPr>
            <a:normAutofit/>
          </a:bodyPr>
          <a:lstStyle/>
          <a:p>
            <a:pPr marL="0" indent="0">
              <a:buNone/>
            </a:pPr>
            <a:endParaRPr lang="en-US" dirty="0" smtClean="0">
              <a:latin typeface="Times New Roman" pitchFamily="18" charset="0"/>
              <a:cs typeface="Times New Roman" pitchFamily="18" charset="0"/>
            </a:endParaRPr>
          </a:p>
          <a:p>
            <a:pPr marL="0" indent="0">
              <a:buNone/>
            </a:pP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 3</a:t>
            </a:r>
          </a:p>
          <a:p>
            <a:pPr marL="0" indent="0">
              <a:buNone/>
            </a:pPr>
            <a:r>
              <a:rPr lang="en-US" dirty="0" smtClean="0">
                <a:latin typeface="Times New Roman" pitchFamily="18" charset="0"/>
                <a:cs typeface="Times New Roman" pitchFamily="18" charset="0"/>
              </a:rPr>
              <a:t>if </a:t>
            </a:r>
            <a:r>
              <a:rPr lang="en-US" dirty="0" err="1" smtClean="0">
                <a:latin typeface="Times New Roman" pitchFamily="18" charset="0"/>
                <a:cs typeface="Times New Roman" pitchFamily="18" charset="0"/>
              </a:rPr>
              <a:t>num</a:t>
            </a:r>
            <a:r>
              <a:rPr lang="en-US" dirty="0" smtClean="0">
                <a:latin typeface="Times New Roman" pitchFamily="18" charset="0"/>
                <a:cs typeface="Times New Roman" pitchFamily="18" charset="0"/>
              </a:rPr>
              <a:t> &gt;= 0:</a:t>
            </a:r>
          </a:p>
          <a:p>
            <a:pPr marL="0" indent="0">
              <a:buNone/>
            </a:pPr>
            <a:r>
              <a:rPr lang="en-US" dirty="0" smtClean="0">
                <a:latin typeface="Times New Roman" pitchFamily="18" charset="0"/>
                <a:cs typeface="Times New Roman" pitchFamily="18" charset="0"/>
              </a:rPr>
              <a:t>    print("Positive or Zero")</a:t>
            </a:r>
          </a:p>
          <a:p>
            <a:pPr marL="0" indent="0">
              <a:buNone/>
            </a:pPr>
            <a:r>
              <a:rPr lang="en-US" dirty="0" smtClean="0">
                <a:latin typeface="Times New Roman" pitchFamily="18" charset="0"/>
                <a:cs typeface="Times New Roman" pitchFamily="18" charset="0"/>
              </a:rPr>
              <a:t>else:</a:t>
            </a:r>
          </a:p>
          <a:p>
            <a:pPr marL="0" indent="0">
              <a:buNone/>
            </a:pPr>
            <a:r>
              <a:rPr lang="en-US" dirty="0" smtClean="0">
                <a:latin typeface="Times New Roman" pitchFamily="18" charset="0"/>
                <a:cs typeface="Times New Roman" pitchFamily="18" charset="0"/>
              </a:rPr>
              <a:t>    print("Negative number")</a:t>
            </a:r>
          </a:p>
        </p:txBody>
      </p:sp>
    </p:spTree>
    <p:extLst>
      <p:ext uri="{BB962C8B-B14F-4D97-AF65-F5344CB8AC3E}">
        <p14:creationId xmlns:p14="http://schemas.microsoft.com/office/powerpoint/2010/main" val="37486574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fontScale="90000"/>
          </a:bodyPr>
          <a:lstStyle/>
          <a:p>
            <a:r>
              <a:rPr lang="en-US" sz="3100" b="1" dirty="0" smtClean="0">
                <a:latin typeface="Times New Roman" pitchFamily="18" charset="0"/>
                <a:cs typeface="Times New Roman" pitchFamily="18" charset="0"/>
              </a:rPr>
              <a:t>PYTHON IF...ELIF...ELSE STATEMENT</a:t>
            </a:r>
            <a:r>
              <a:rPr lang="en-US" dirty="0" smtClean="0"/>
              <a:t/>
            </a:r>
            <a:br>
              <a:rPr lang="en-US" dirty="0" smtClean="0"/>
            </a:br>
            <a:endParaRPr lang="en-US" dirty="0"/>
          </a:p>
        </p:txBody>
      </p:sp>
      <p:sp>
        <p:nvSpPr>
          <p:cNvPr id="3" name="Content Placeholder 2"/>
          <p:cNvSpPr>
            <a:spLocks noGrp="1"/>
          </p:cNvSpPr>
          <p:nvPr>
            <p:ph idx="1"/>
          </p:nvPr>
        </p:nvSpPr>
        <p:spPr>
          <a:xfrm>
            <a:off x="533400" y="838200"/>
            <a:ext cx="8229600" cy="4800600"/>
          </a:xfrm>
        </p:spPr>
        <p:txBody>
          <a:bodyPr>
            <a:noAutofit/>
          </a:bodyPr>
          <a:lstStyle/>
          <a:p>
            <a:pPr marL="0" indent="0">
              <a:buNone/>
            </a:pPr>
            <a:r>
              <a:rPr lang="en-US" sz="2200" b="1" dirty="0" smtClean="0">
                <a:latin typeface="Times New Roman" pitchFamily="18" charset="0"/>
                <a:cs typeface="Times New Roman" pitchFamily="18" charset="0"/>
              </a:rPr>
              <a:t>Syntax of if...</a:t>
            </a:r>
            <a:r>
              <a:rPr lang="en-US" sz="2200" b="1" dirty="0" err="1" smtClean="0">
                <a:latin typeface="Times New Roman" pitchFamily="18" charset="0"/>
                <a:cs typeface="Times New Roman" pitchFamily="18" charset="0"/>
              </a:rPr>
              <a:t>elif</a:t>
            </a:r>
            <a:r>
              <a:rPr lang="en-US" sz="2200" b="1" dirty="0" smtClean="0">
                <a:latin typeface="Times New Roman" pitchFamily="18" charset="0"/>
                <a:cs typeface="Times New Roman" pitchFamily="18" charset="0"/>
              </a:rPr>
              <a:t>...else:</a:t>
            </a:r>
          </a:p>
          <a:p>
            <a:pPr marL="0" indent="0">
              <a:buNone/>
            </a:pPr>
            <a:r>
              <a:rPr lang="en-US" sz="2200" dirty="0" smtClean="0">
                <a:latin typeface="Times New Roman" pitchFamily="18" charset="0"/>
                <a:cs typeface="Times New Roman" pitchFamily="18" charset="0"/>
              </a:rPr>
              <a:t>if test expression:</a:t>
            </a:r>
          </a:p>
          <a:p>
            <a:pPr marL="0" indent="0">
              <a:buNone/>
            </a:pPr>
            <a:r>
              <a:rPr lang="en-US" sz="2200" dirty="0" smtClean="0">
                <a:latin typeface="Times New Roman" pitchFamily="18" charset="0"/>
                <a:cs typeface="Times New Roman" pitchFamily="18" charset="0"/>
              </a:rPr>
              <a:t>    Body of if</a:t>
            </a:r>
          </a:p>
          <a:p>
            <a:pPr marL="0" indent="0">
              <a:buNone/>
            </a:pPr>
            <a:r>
              <a:rPr lang="en-US" sz="2200" dirty="0" err="1" smtClean="0">
                <a:latin typeface="Times New Roman" pitchFamily="18" charset="0"/>
                <a:cs typeface="Times New Roman" pitchFamily="18" charset="0"/>
              </a:rPr>
              <a:t>elif</a:t>
            </a:r>
            <a:r>
              <a:rPr lang="en-US" sz="2200" dirty="0" smtClean="0">
                <a:latin typeface="Times New Roman" pitchFamily="18" charset="0"/>
                <a:cs typeface="Times New Roman" pitchFamily="18" charset="0"/>
              </a:rPr>
              <a:t> test expression:</a:t>
            </a:r>
          </a:p>
          <a:p>
            <a:pPr marL="0" indent="0">
              <a:buNone/>
            </a:pPr>
            <a:r>
              <a:rPr lang="en-US" sz="2200" dirty="0" smtClean="0">
                <a:latin typeface="Times New Roman" pitchFamily="18" charset="0"/>
                <a:cs typeface="Times New Roman" pitchFamily="18" charset="0"/>
              </a:rPr>
              <a:t>    Body of </a:t>
            </a:r>
            <a:r>
              <a:rPr lang="en-US" sz="2200" dirty="0" err="1" smtClean="0">
                <a:latin typeface="Times New Roman" pitchFamily="18" charset="0"/>
                <a:cs typeface="Times New Roman" pitchFamily="18" charset="0"/>
              </a:rPr>
              <a:t>elif</a:t>
            </a:r>
            <a:endParaRPr lang="en-US" sz="2200" dirty="0" smtClean="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else: </a:t>
            </a:r>
          </a:p>
          <a:p>
            <a:pPr marL="0" indent="0">
              <a:buNone/>
            </a:pPr>
            <a:r>
              <a:rPr lang="en-US" sz="2200" dirty="0" smtClean="0">
                <a:latin typeface="Times New Roman" pitchFamily="18" charset="0"/>
                <a:cs typeface="Times New Roman" pitchFamily="18" charset="0"/>
              </a:rPr>
              <a:t>    Body of else</a:t>
            </a:r>
          </a:p>
          <a:p>
            <a:r>
              <a:rPr lang="en-US" sz="2200" dirty="0" smtClean="0">
                <a:latin typeface="Times New Roman" pitchFamily="18" charset="0"/>
                <a:cs typeface="Times New Roman" pitchFamily="18" charset="0"/>
              </a:rPr>
              <a:t>The </a:t>
            </a:r>
            <a:r>
              <a:rPr lang="en-US" sz="2200" dirty="0" err="1" smtClean="0">
                <a:latin typeface="Times New Roman" pitchFamily="18" charset="0"/>
                <a:cs typeface="Times New Roman" pitchFamily="18" charset="0"/>
              </a:rPr>
              <a:t>elif</a:t>
            </a:r>
            <a:r>
              <a:rPr lang="en-US" sz="2200" dirty="0" smtClean="0">
                <a:latin typeface="Times New Roman" pitchFamily="18" charset="0"/>
                <a:cs typeface="Times New Roman" pitchFamily="18" charset="0"/>
              </a:rPr>
              <a:t> is short for else if. It allows us to check for multiple expressions.</a:t>
            </a:r>
          </a:p>
          <a:p>
            <a:r>
              <a:rPr lang="en-US" sz="2200" dirty="0" smtClean="0">
                <a:latin typeface="Times New Roman" pitchFamily="18" charset="0"/>
                <a:cs typeface="Times New Roman" pitchFamily="18" charset="0"/>
              </a:rPr>
              <a:t>If the condition for if is False, it checks the condition of the next </a:t>
            </a:r>
            <a:r>
              <a:rPr lang="en-US" sz="2200" dirty="0" err="1" smtClean="0">
                <a:latin typeface="Times New Roman" pitchFamily="18" charset="0"/>
                <a:cs typeface="Times New Roman" pitchFamily="18" charset="0"/>
              </a:rPr>
              <a:t>elif</a:t>
            </a:r>
            <a:r>
              <a:rPr lang="en-US" sz="2200" dirty="0" smtClean="0">
                <a:latin typeface="Times New Roman" pitchFamily="18" charset="0"/>
                <a:cs typeface="Times New Roman" pitchFamily="18" charset="0"/>
              </a:rPr>
              <a:t> block and so on If all the conditions are False, the body of else is executed.</a:t>
            </a:r>
          </a:p>
          <a:p>
            <a:r>
              <a:rPr lang="en-US" sz="2200" dirty="0" smtClean="0">
                <a:latin typeface="Times New Roman" pitchFamily="18" charset="0"/>
                <a:cs typeface="Times New Roman" pitchFamily="18" charset="0"/>
              </a:rPr>
              <a:t>Only one block among the several if...</a:t>
            </a:r>
            <a:r>
              <a:rPr lang="en-US" sz="2200" dirty="0" err="1" smtClean="0">
                <a:latin typeface="Times New Roman" pitchFamily="18" charset="0"/>
                <a:cs typeface="Times New Roman" pitchFamily="18" charset="0"/>
              </a:rPr>
              <a:t>elif</a:t>
            </a:r>
            <a:r>
              <a:rPr lang="en-US" sz="2200" dirty="0" smtClean="0">
                <a:latin typeface="Times New Roman" pitchFamily="18" charset="0"/>
                <a:cs typeface="Times New Roman" pitchFamily="18" charset="0"/>
              </a:rPr>
              <a:t>...else blocks is executed according to the condition.</a:t>
            </a:r>
          </a:p>
        </p:txBody>
      </p:sp>
    </p:spTree>
    <p:extLst>
      <p:ext uri="{BB962C8B-B14F-4D97-AF65-F5344CB8AC3E}">
        <p14:creationId xmlns:p14="http://schemas.microsoft.com/office/powerpoint/2010/main" val="23122044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FLOWCHART OF IF...ELIF...ELSE</a:t>
            </a:r>
            <a:endParaRPr lang="en-US" sz="32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315200" cy="471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70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490</Words>
  <Application>Microsoft Office PowerPoint</Application>
  <PresentationFormat>On-screen Show (4:3)</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PYTHON FLOW CONTROL</vt:lpstr>
      <vt:lpstr>PYTHON IF...ELSE STATEMENT</vt:lpstr>
      <vt:lpstr>PYTHON IF STATEMENT FLOWCHART </vt:lpstr>
      <vt:lpstr>EXAMPLE OF PYTHON IF STATEMENT</vt:lpstr>
      <vt:lpstr>PYTHON IF...ELSE STATEMENT </vt:lpstr>
      <vt:lpstr>PYTHON IF..ELSE FLOWCHART</vt:lpstr>
      <vt:lpstr>EXAMPLE OF IF...ELSE</vt:lpstr>
      <vt:lpstr>PYTHON IF...ELIF...ELSE STATEMENT </vt:lpstr>
      <vt:lpstr>FLOWCHART OF IF...ELIF...ELSE</vt:lpstr>
      <vt:lpstr>EXAMPLE OF IF...ELIF...ELSE</vt:lpstr>
      <vt:lpstr>PYTHON NESTED IF STATEMENTS </vt:lpstr>
      <vt:lpstr>PYTHON NESTED IF EXAMPLE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welcome</cp:lastModifiedBy>
  <cp:revision>4</cp:revision>
  <dcterms:created xsi:type="dcterms:W3CDTF">2020-04-29T17:26:37Z</dcterms:created>
  <dcterms:modified xsi:type="dcterms:W3CDTF">2020-04-29T18:04:22Z</dcterms:modified>
</cp:coreProperties>
</file>