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3F2E-5246-4144-9CAF-F59A696C773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CF9D-70FC-4746-A969-5D5B080C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7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3F2E-5246-4144-9CAF-F59A696C773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CF9D-70FC-4746-A969-5D5B080C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3F2E-5246-4144-9CAF-F59A696C773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CF9D-70FC-4746-A969-5D5B080C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6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3F2E-5246-4144-9CAF-F59A696C773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CF9D-70FC-4746-A969-5D5B080C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3F2E-5246-4144-9CAF-F59A696C773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CF9D-70FC-4746-A969-5D5B080C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8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3F2E-5246-4144-9CAF-F59A696C773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CF9D-70FC-4746-A969-5D5B080C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6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3F2E-5246-4144-9CAF-F59A696C773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CF9D-70FC-4746-A969-5D5B080C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7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3F2E-5246-4144-9CAF-F59A696C773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CF9D-70FC-4746-A969-5D5B080C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8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3F2E-5246-4144-9CAF-F59A696C773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CF9D-70FC-4746-A969-5D5B080C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9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3F2E-5246-4144-9CAF-F59A696C773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CF9D-70FC-4746-A969-5D5B080C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1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3F2E-5246-4144-9CAF-F59A696C773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CF9D-70FC-4746-A969-5D5B080C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3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03F2E-5246-4144-9CAF-F59A696C773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9CF9D-70FC-4746-A969-5D5B080CD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7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string_casefold.asp" TargetMode="External"/><Relationship Id="rId2" Type="http://schemas.openxmlformats.org/officeDocument/2006/relationships/hyperlink" Target="https://www.w3schools.com/python/ref_string_capitaliz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string_encode.asp" TargetMode="External"/><Relationship Id="rId5" Type="http://schemas.openxmlformats.org/officeDocument/2006/relationships/hyperlink" Target="https://www.w3schools.com/python/ref_string_count.asp" TargetMode="External"/><Relationship Id="rId4" Type="http://schemas.openxmlformats.org/officeDocument/2006/relationships/hyperlink" Target="https://www.w3schools.com/python/ref_string_center.asp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tring_isalpha.asp" TargetMode="External"/><Relationship Id="rId3" Type="http://schemas.openxmlformats.org/officeDocument/2006/relationships/hyperlink" Target="https://www.w3schools.com/python/ref_string_expandtabs.asp" TargetMode="External"/><Relationship Id="rId7" Type="http://schemas.openxmlformats.org/officeDocument/2006/relationships/hyperlink" Target="https://www.w3schools.com/python/ref_string_isalnum.asp" TargetMode="External"/><Relationship Id="rId2" Type="http://schemas.openxmlformats.org/officeDocument/2006/relationships/hyperlink" Target="https://www.w3schools.com/python/ref_string_endswith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string_index.asp" TargetMode="External"/><Relationship Id="rId11" Type="http://schemas.openxmlformats.org/officeDocument/2006/relationships/hyperlink" Target="https://www.w3schools.com/python/ref_string_isidentifier.asp" TargetMode="External"/><Relationship Id="rId5" Type="http://schemas.openxmlformats.org/officeDocument/2006/relationships/hyperlink" Target="https://www.w3schools.com/python/ref_string_format.asp" TargetMode="External"/><Relationship Id="rId10" Type="http://schemas.openxmlformats.org/officeDocument/2006/relationships/hyperlink" Target="https://www.w3schools.com/python/ref_string_isdigit.asp" TargetMode="External"/><Relationship Id="rId4" Type="http://schemas.openxmlformats.org/officeDocument/2006/relationships/hyperlink" Target="https://www.w3schools.com/python/ref_string_find.asp" TargetMode="External"/><Relationship Id="rId9" Type="http://schemas.openxmlformats.org/officeDocument/2006/relationships/hyperlink" Target="https://www.w3schools.com/python/ref_string_isdecimal.asp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tring_join.asp" TargetMode="External"/><Relationship Id="rId13" Type="http://schemas.openxmlformats.org/officeDocument/2006/relationships/hyperlink" Target="https://www.w3schools.com/python/ref_string_replace.asp" TargetMode="External"/><Relationship Id="rId3" Type="http://schemas.openxmlformats.org/officeDocument/2006/relationships/hyperlink" Target="https://www.w3schools.com/python/ref_string_isnumeric.asp" TargetMode="External"/><Relationship Id="rId7" Type="http://schemas.openxmlformats.org/officeDocument/2006/relationships/hyperlink" Target="https://www.w3schools.com/python/ref_string_isupper.asp" TargetMode="External"/><Relationship Id="rId12" Type="http://schemas.openxmlformats.org/officeDocument/2006/relationships/hyperlink" Target="https://www.w3schools.com/python/ref_string_partition.asp" TargetMode="External"/><Relationship Id="rId2" Type="http://schemas.openxmlformats.org/officeDocument/2006/relationships/hyperlink" Target="https://www.w3schools.com/python/ref_string_islowe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string_istitle.asp" TargetMode="External"/><Relationship Id="rId11" Type="http://schemas.openxmlformats.org/officeDocument/2006/relationships/hyperlink" Target="https://www.w3schools.com/python/ref_string_lstrip.asp" TargetMode="External"/><Relationship Id="rId5" Type="http://schemas.openxmlformats.org/officeDocument/2006/relationships/hyperlink" Target="https://www.w3schools.com/python/ref_string_isspace.asp" TargetMode="External"/><Relationship Id="rId10" Type="http://schemas.openxmlformats.org/officeDocument/2006/relationships/hyperlink" Target="https://www.w3schools.com/python/ref_string_lower.asp" TargetMode="External"/><Relationship Id="rId4" Type="http://schemas.openxmlformats.org/officeDocument/2006/relationships/hyperlink" Target="https://www.w3schools.com/python/ref_string_isprintable.asp" TargetMode="External"/><Relationship Id="rId9" Type="http://schemas.openxmlformats.org/officeDocument/2006/relationships/hyperlink" Target="https://www.w3schools.com/python/ref_string_ljust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tring_split.asp" TargetMode="External"/><Relationship Id="rId3" Type="http://schemas.openxmlformats.org/officeDocument/2006/relationships/hyperlink" Target="https://www.w3schools.com/python/ref_string_rindex.asp" TargetMode="External"/><Relationship Id="rId7" Type="http://schemas.openxmlformats.org/officeDocument/2006/relationships/hyperlink" Target="https://www.w3schools.com/python/ref_string_rstrip.asp" TargetMode="External"/><Relationship Id="rId2" Type="http://schemas.openxmlformats.org/officeDocument/2006/relationships/hyperlink" Target="https://www.w3schools.com/python/ref_string_rfin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string_rsplit.asp" TargetMode="External"/><Relationship Id="rId5" Type="http://schemas.openxmlformats.org/officeDocument/2006/relationships/hyperlink" Target="https://www.w3schools.com/python/ref_string_rpartition.asp" TargetMode="External"/><Relationship Id="rId4" Type="http://schemas.openxmlformats.org/officeDocument/2006/relationships/hyperlink" Target="https://www.w3schools.com/python/ref_string_rjust.asp" TargetMode="External"/><Relationship Id="rId9" Type="http://schemas.openxmlformats.org/officeDocument/2006/relationships/hyperlink" Target="https://www.w3schools.com/python/ref_string_splitlines.asp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string_strip.asp" TargetMode="External"/><Relationship Id="rId7" Type="http://schemas.openxmlformats.org/officeDocument/2006/relationships/hyperlink" Target="https://www.w3schools.com/python/ref_string_zfill.asp" TargetMode="External"/><Relationship Id="rId2" Type="http://schemas.openxmlformats.org/officeDocument/2006/relationships/hyperlink" Target="https://www.w3schools.com/python/ref_string_startswith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string_upper.asp" TargetMode="External"/><Relationship Id="rId5" Type="http://schemas.openxmlformats.org/officeDocument/2006/relationships/hyperlink" Target="https://www.w3schools.com/python/ref_string_title.asp" TargetMode="External"/><Relationship Id="rId4" Type="http://schemas.openxmlformats.org/officeDocument/2006/relationships/hyperlink" Target="https://www.w3schools.com/python/ref_string_swapcase.as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12317"/>
          </a:xfrm>
        </p:spPr>
        <p:txBody>
          <a:bodyPr>
            <a:normAutofit/>
          </a:bodyPr>
          <a:lstStyle/>
          <a:p>
            <a:r>
              <a:rPr lang="en-US" b="1" dirty="0" smtClean="0"/>
              <a:t>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</a:t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                        Python Strings</a:t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59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  String Methods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has a set of built-in methods that you can use on strings.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The strip() method removes any whitespace from the beginning or the end:</a:t>
            </a:r>
          </a:p>
          <a:p>
            <a:pPr marL="0" indent="0">
              <a:buNone/>
            </a:pPr>
            <a:r>
              <a:rPr lang="en-US" dirty="0" smtClean="0"/>
              <a:t>                      a = " Hello, World! "</a:t>
            </a:r>
          </a:p>
          <a:p>
            <a:pPr marL="0" indent="0">
              <a:buNone/>
            </a:pPr>
            <a:r>
              <a:rPr lang="en-US" dirty="0" smtClean="0"/>
              <a:t>                      print(</a:t>
            </a:r>
            <a:r>
              <a:rPr lang="en-US" dirty="0" err="1" smtClean="0"/>
              <a:t>a.strip</a:t>
            </a:r>
            <a:r>
              <a:rPr lang="en-US" dirty="0" smtClean="0"/>
              <a:t>()) # returns "Hello, World!"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1613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7419"/>
            <a:ext cx="10515600" cy="5909544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</a:p>
          <a:p>
            <a:r>
              <a:rPr lang="en-US" dirty="0" smtClean="0"/>
              <a:t>The upper() method returns the string in upper case: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a = "Hello, World!"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print(</a:t>
            </a:r>
            <a:r>
              <a:rPr lang="en-US" dirty="0" err="1" smtClean="0"/>
              <a:t>a.upper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The replace() method replaces a string with another string:</a:t>
            </a:r>
          </a:p>
          <a:p>
            <a:pPr marL="0" indent="0">
              <a:buNone/>
            </a:pPr>
            <a:r>
              <a:rPr lang="en-US" dirty="0" smtClean="0"/>
              <a:t>                      a = "Hello, World!"</a:t>
            </a:r>
          </a:p>
          <a:p>
            <a:pPr marL="0" indent="0">
              <a:buNone/>
            </a:pPr>
            <a:r>
              <a:rPr lang="en-US" dirty="0" smtClean="0"/>
              <a:t>                      print(</a:t>
            </a:r>
            <a:r>
              <a:rPr lang="en-US" dirty="0" err="1" smtClean="0"/>
              <a:t>a.replace</a:t>
            </a:r>
            <a:r>
              <a:rPr lang="en-US" dirty="0" smtClean="0"/>
              <a:t>("H", "J"))</a:t>
            </a:r>
          </a:p>
          <a:p>
            <a:r>
              <a:rPr lang="en-US" dirty="0" smtClean="0"/>
              <a:t>The split() method splits the string into substrings if it finds instances of the separator:</a:t>
            </a:r>
          </a:p>
          <a:p>
            <a:pPr marL="0" indent="0">
              <a:buNone/>
            </a:pPr>
            <a:r>
              <a:rPr lang="en-US" dirty="0" smtClean="0"/>
              <a:t>                       a = "Hello, World!"</a:t>
            </a:r>
          </a:p>
          <a:p>
            <a:pPr marL="0" indent="0">
              <a:buNone/>
            </a:pPr>
            <a:r>
              <a:rPr lang="en-US" dirty="0" smtClean="0"/>
              <a:t>                       print(</a:t>
            </a:r>
            <a:r>
              <a:rPr lang="en-US" dirty="0" err="1" smtClean="0"/>
              <a:t>a.split</a:t>
            </a:r>
            <a:r>
              <a:rPr lang="en-US" dirty="0" smtClean="0"/>
              <a:t>(",")) # returns ['Hello', ' World!']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0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    Check String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623"/>
            <a:ext cx="10515600" cy="49515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check if a certain phrase or character is present in a string, we can use the keywords in or not in.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Check if the phrase "</a:t>
            </a:r>
            <a:r>
              <a:rPr lang="en-US" dirty="0" err="1" smtClean="0"/>
              <a:t>ain</a:t>
            </a:r>
            <a:r>
              <a:rPr lang="en-US" dirty="0" smtClean="0"/>
              <a:t>" is present in the following text: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txt = "The rain in Spain stays mainly in the plain"</a:t>
            </a:r>
          </a:p>
          <a:p>
            <a:pPr marL="0" indent="0">
              <a:buNone/>
            </a:pPr>
            <a:r>
              <a:rPr lang="en-US" dirty="0" smtClean="0"/>
              <a:t>                       x = "</a:t>
            </a:r>
            <a:r>
              <a:rPr lang="en-US" dirty="0" err="1" smtClean="0"/>
              <a:t>ain</a:t>
            </a:r>
            <a:r>
              <a:rPr lang="en-US" dirty="0" smtClean="0"/>
              <a:t>" in txt</a:t>
            </a:r>
          </a:p>
          <a:p>
            <a:pPr marL="0" indent="0">
              <a:buNone/>
            </a:pPr>
            <a:r>
              <a:rPr lang="en-US" dirty="0" smtClean="0"/>
              <a:t>                       print(x)</a:t>
            </a:r>
          </a:p>
          <a:p>
            <a:r>
              <a:rPr lang="en-US" dirty="0" smtClean="0"/>
              <a:t>Check if the phrase "</a:t>
            </a:r>
            <a:r>
              <a:rPr lang="en-US" dirty="0" err="1" smtClean="0"/>
              <a:t>ain</a:t>
            </a:r>
            <a:r>
              <a:rPr lang="en-US" dirty="0" smtClean="0"/>
              <a:t>" is NOT present in the following text:</a:t>
            </a:r>
          </a:p>
          <a:p>
            <a:pPr marL="0" indent="0">
              <a:buNone/>
            </a:pPr>
            <a:r>
              <a:rPr lang="en-US" dirty="0" smtClean="0"/>
              <a:t>                       txt </a:t>
            </a:r>
            <a:r>
              <a:rPr lang="en-US" dirty="0"/>
              <a:t>= "The rain in Spain stays mainly in the plain"</a:t>
            </a:r>
            <a:br>
              <a:rPr lang="en-US" dirty="0"/>
            </a:br>
            <a:r>
              <a:rPr lang="en-US" dirty="0" smtClean="0"/>
              <a:t>                       x </a:t>
            </a:r>
            <a:r>
              <a:rPr lang="en-US" dirty="0"/>
              <a:t>= "</a:t>
            </a:r>
            <a:r>
              <a:rPr lang="en-US" dirty="0" err="1"/>
              <a:t>ain</a:t>
            </a:r>
            <a:r>
              <a:rPr lang="en-US" dirty="0"/>
              <a:t>" not in txt</a:t>
            </a:r>
            <a:br>
              <a:rPr lang="en-US" dirty="0"/>
            </a:br>
            <a:r>
              <a:rPr lang="en-US" dirty="0" smtClean="0"/>
              <a:t>                       print(x</a:t>
            </a:r>
            <a:r>
              <a:rPr lang="en-US" dirty="0"/>
              <a:t>) 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6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529"/>
            <a:ext cx="10515600" cy="1518160"/>
          </a:xfrm>
        </p:spPr>
        <p:txBody>
          <a:bodyPr/>
          <a:lstStyle/>
          <a:p>
            <a:r>
              <a:rPr lang="en-US" b="1" dirty="0" smtClean="0"/>
              <a:t>                     String Concatenation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0445"/>
            <a:ext cx="10515600" cy="560717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concatenate, or combine, two strings you can use the + operator.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Merge variable a with variable b into variable c:</a:t>
            </a:r>
          </a:p>
          <a:p>
            <a:pPr marL="0" indent="0">
              <a:buNone/>
            </a:pPr>
            <a:r>
              <a:rPr lang="en-US" dirty="0" smtClean="0"/>
              <a:t>                         a = "Hello"</a:t>
            </a:r>
          </a:p>
          <a:p>
            <a:pPr marL="0" indent="0">
              <a:buNone/>
            </a:pPr>
            <a:r>
              <a:rPr lang="en-US" dirty="0" smtClean="0"/>
              <a:t>                         b = "World"</a:t>
            </a:r>
          </a:p>
          <a:p>
            <a:pPr marL="0" indent="0">
              <a:buNone/>
            </a:pPr>
            <a:r>
              <a:rPr lang="en-US" dirty="0" smtClean="0"/>
              <a:t>                         c = a + b</a:t>
            </a:r>
          </a:p>
          <a:p>
            <a:pPr marL="0" indent="0">
              <a:buNone/>
            </a:pPr>
            <a:r>
              <a:rPr lang="en-US" dirty="0" smtClean="0"/>
              <a:t>                         print(c)</a:t>
            </a:r>
            <a:endParaRPr lang="en-US" dirty="0"/>
          </a:p>
          <a:p>
            <a:r>
              <a:rPr lang="en-US" dirty="0" smtClean="0"/>
              <a:t>To add a space between them, add a " ":</a:t>
            </a:r>
          </a:p>
          <a:p>
            <a:pPr marL="0" indent="0">
              <a:buNone/>
            </a:pPr>
            <a:r>
              <a:rPr lang="en-US" dirty="0" smtClean="0"/>
              <a:t>                          a = "Hello"</a:t>
            </a:r>
          </a:p>
          <a:p>
            <a:pPr marL="0" indent="0">
              <a:buNone/>
            </a:pPr>
            <a:r>
              <a:rPr lang="en-US" dirty="0" smtClean="0"/>
              <a:t>                          b = "World"</a:t>
            </a:r>
          </a:p>
          <a:p>
            <a:pPr marL="0" indent="0">
              <a:buNone/>
            </a:pPr>
            <a:r>
              <a:rPr lang="en-US" dirty="0" smtClean="0"/>
              <a:t>                          c = a + " " + b</a:t>
            </a:r>
          </a:p>
          <a:p>
            <a:pPr marL="0" indent="0">
              <a:buNone/>
            </a:pPr>
            <a:r>
              <a:rPr lang="en-US" dirty="0" smtClean="0"/>
              <a:t>                          print(c)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756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   String Format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0669"/>
          </a:xfrm>
        </p:spPr>
        <p:txBody>
          <a:bodyPr>
            <a:normAutofit/>
          </a:bodyPr>
          <a:lstStyle/>
          <a:p>
            <a:r>
              <a:rPr lang="en-US" dirty="0" smtClean="0"/>
              <a:t>As we learned in the Python Variables chapter, we cannot combine strings and numbers like this:</a:t>
            </a:r>
          </a:p>
          <a:p>
            <a:r>
              <a:rPr lang="en-US" b="1" dirty="0" smtClean="0"/>
              <a:t>Example</a:t>
            </a:r>
          </a:p>
          <a:p>
            <a:r>
              <a:rPr lang="en-US" dirty="0"/>
              <a:t>age = 36</a:t>
            </a:r>
            <a:br>
              <a:rPr lang="en-US" dirty="0"/>
            </a:br>
            <a:r>
              <a:rPr lang="en-US" dirty="0"/>
              <a:t>txt = "My name is John, I am " + age</a:t>
            </a:r>
            <a:br>
              <a:rPr lang="en-US" dirty="0"/>
            </a:br>
            <a:r>
              <a:rPr lang="en-US" dirty="0"/>
              <a:t>print(txt)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 we can combine strings and numbers by using the format() method!</a:t>
            </a:r>
          </a:p>
          <a:p>
            <a:pPr marL="0" indent="0">
              <a:buNone/>
            </a:pPr>
            <a:r>
              <a:rPr lang="en-US" dirty="0" smtClean="0"/>
              <a:t>The format() method takes the passed arguments, formats them, and places them in the string where the placeholders {} are: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9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9177"/>
            <a:ext cx="10515600" cy="5857786"/>
          </a:xfrm>
        </p:spPr>
        <p:txBody>
          <a:bodyPr/>
          <a:lstStyle/>
          <a:p>
            <a:r>
              <a:rPr lang="en-US" dirty="0" smtClean="0"/>
              <a:t>Example</a:t>
            </a:r>
          </a:p>
          <a:p>
            <a:r>
              <a:rPr lang="en-US" dirty="0" smtClean="0"/>
              <a:t>Use the format() method to insert numbers into strings:</a:t>
            </a:r>
          </a:p>
          <a:p>
            <a:pPr marL="0" indent="0">
              <a:buNone/>
            </a:pPr>
            <a:r>
              <a:rPr lang="en-US" dirty="0" smtClean="0"/>
              <a:t>                      age = 36</a:t>
            </a:r>
          </a:p>
          <a:p>
            <a:pPr marL="0" indent="0">
              <a:buNone/>
            </a:pPr>
            <a:r>
              <a:rPr lang="en-US" dirty="0" smtClean="0"/>
              <a:t>                      txt = "My name is John, and I am {}"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txt.format</a:t>
            </a:r>
            <a:r>
              <a:rPr lang="en-US" dirty="0" smtClean="0"/>
              <a:t>(age)) The format() method takes unlimited number of arguments, and are placed into the respective placeholders: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</a:t>
            </a:r>
            <a:r>
              <a:rPr lang="en-US" dirty="0" smtClean="0"/>
              <a:t>quantity = </a:t>
            </a:r>
            <a:r>
              <a:rPr lang="en-US" dirty="0"/>
              <a:t>3</a:t>
            </a:r>
            <a:br>
              <a:rPr lang="en-US" dirty="0"/>
            </a:br>
            <a:r>
              <a:rPr lang="en-US" dirty="0" smtClean="0"/>
              <a:t>                       </a:t>
            </a:r>
            <a:r>
              <a:rPr lang="en-US" dirty="0" err="1" smtClean="0"/>
              <a:t>itemno</a:t>
            </a:r>
            <a:r>
              <a:rPr lang="en-US" dirty="0" smtClean="0"/>
              <a:t> </a:t>
            </a:r>
            <a:r>
              <a:rPr lang="en-US" dirty="0"/>
              <a:t>= 567</a:t>
            </a:r>
            <a:br>
              <a:rPr lang="en-US" dirty="0"/>
            </a:br>
            <a:r>
              <a:rPr lang="en-US" dirty="0" smtClean="0"/>
              <a:t>                       price </a:t>
            </a:r>
            <a:r>
              <a:rPr lang="en-US" dirty="0"/>
              <a:t>= 49.95</a:t>
            </a:r>
            <a:br>
              <a:rPr lang="en-US" dirty="0"/>
            </a:br>
            <a:r>
              <a:rPr lang="en-US" dirty="0" smtClean="0"/>
              <a:t>                       </a:t>
            </a:r>
            <a:r>
              <a:rPr lang="en-US" dirty="0" err="1" smtClean="0"/>
              <a:t>myorder</a:t>
            </a:r>
            <a:r>
              <a:rPr lang="en-US" dirty="0" smtClean="0"/>
              <a:t> </a:t>
            </a:r>
            <a:r>
              <a:rPr lang="en-US" dirty="0"/>
              <a:t>= "I want {} pieces of item {} for {} dollars."</a:t>
            </a:r>
            <a:br>
              <a:rPr lang="en-US" dirty="0"/>
            </a:br>
            <a:r>
              <a:rPr lang="en-US" dirty="0" smtClean="0"/>
              <a:t>                       print(</a:t>
            </a:r>
            <a:r>
              <a:rPr lang="en-US" dirty="0" err="1" smtClean="0"/>
              <a:t>myorder.format</a:t>
            </a:r>
            <a:r>
              <a:rPr lang="en-US" dirty="0" smtClean="0"/>
              <a:t>(quantity</a:t>
            </a:r>
            <a:r>
              <a:rPr lang="en-US" dirty="0"/>
              <a:t>, </a:t>
            </a:r>
            <a:r>
              <a:rPr lang="en-US" dirty="0" err="1"/>
              <a:t>itemno</a:t>
            </a:r>
            <a:r>
              <a:rPr lang="en-US" dirty="0"/>
              <a:t>, price))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5981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   Escape Character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358"/>
            <a:ext cx="10515600" cy="5141343"/>
          </a:xfrm>
        </p:spPr>
        <p:txBody>
          <a:bodyPr>
            <a:normAutofit/>
          </a:bodyPr>
          <a:lstStyle/>
          <a:p>
            <a:r>
              <a:rPr lang="en-US" dirty="0" smtClean="0"/>
              <a:t>To insert characters that are illegal in a string, use an escape character.</a:t>
            </a:r>
          </a:p>
          <a:p>
            <a:r>
              <a:rPr lang="en-US" dirty="0" smtClean="0"/>
              <a:t>An escape character is a backslash \ followed by the character you want to insert.</a:t>
            </a:r>
          </a:p>
          <a:p>
            <a:r>
              <a:rPr lang="en-US" dirty="0" smtClean="0"/>
              <a:t>An example of an illegal character is a double quote inside a string that is surrounded by double quotes: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You will get an error if you use double quotes inside a string that is surrounded by double quotes:</a:t>
            </a:r>
          </a:p>
          <a:p>
            <a:pPr marL="0" indent="0">
              <a:buNone/>
            </a:pPr>
            <a:r>
              <a:rPr lang="en-US" dirty="0" smtClean="0"/>
              <a:t>              txt = "We are the so-called "Vikings" from the north."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61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  String Methods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3678"/>
            <a:ext cx="10515600" cy="5324156"/>
          </a:xfrm>
        </p:spPr>
        <p:txBody>
          <a:bodyPr>
            <a:normAutofit/>
          </a:bodyPr>
          <a:lstStyle/>
          <a:p>
            <a:r>
              <a:rPr lang="en-US" dirty="0" smtClean="0"/>
              <a:t>Python has a set of built-in methods that you can use on strings.</a:t>
            </a:r>
          </a:p>
          <a:p>
            <a:r>
              <a:rPr lang="en-US" b="1" dirty="0" smtClean="0"/>
              <a:t>Note:</a:t>
            </a:r>
            <a:r>
              <a:rPr lang="en-US" dirty="0" smtClean="0"/>
              <a:t> All string methods returns new values. They do not change the original string.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21518"/>
              </p:ext>
            </p:extLst>
          </p:nvPr>
        </p:nvGraphicFramePr>
        <p:xfrm>
          <a:off x="838200" y="2949734"/>
          <a:ext cx="10515600" cy="3763335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624651">
                <a:tc>
                  <a:txBody>
                    <a:bodyPr/>
                    <a:lstStyle/>
                    <a:p>
                      <a:r>
                        <a:rPr lang="en-US" sz="2800" dirty="0"/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651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capitalize()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Converts the first character to upper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651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casefold</a:t>
                      </a:r>
                      <a:r>
                        <a:rPr lang="en-US" dirty="0">
                          <a:hlinkClick r:id="rId3"/>
                        </a:rPr>
                        <a:t>()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string into lower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651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center()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centered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651">
                <a:tc>
                  <a:txBody>
                    <a:bodyPr/>
                    <a:lstStyle/>
                    <a:p>
                      <a:r>
                        <a:rPr lang="en-US">
                          <a:hlinkClick r:id="rId5"/>
                        </a:rPr>
                        <a:t>count()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number of times a specified value occurs in a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651">
                <a:tc>
                  <a:txBody>
                    <a:bodyPr/>
                    <a:lstStyle/>
                    <a:p>
                      <a:r>
                        <a:rPr lang="en-US">
                          <a:hlinkClick r:id="rId6"/>
                        </a:rPr>
                        <a:t>encode()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an encoded version of the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520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407923"/>
              </p:ext>
            </p:extLst>
          </p:nvPr>
        </p:nvGraphicFramePr>
        <p:xfrm>
          <a:off x="838200" y="172529"/>
          <a:ext cx="10515600" cy="6512942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46521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endswith</a:t>
                      </a:r>
                      <a:r>
                        <a:rPr lang="en-US" dirty="0">
                          <a:hlinkClick r:id="rId2"/>
                        </a:rPr>
                        <a:t>()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true if the string ends with the specified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21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expandtabs</a:t>
                      </a:r>
                      <a:r>
                        <a:rPr lang="en-US" dirty="0">
                          <a:hlinkClick r:id="rId3"/>
                        </a:rPr>
                        <a:t>()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tab size of the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4118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find()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Searches the string for a specified value and returns the position of where it was found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210">
                <a:tc>
                  <a:txBody>
                    <a:bodyPr/>
                    <a:lstStyle/>
                    <a:p>
                      <a:r>
                        <a:rPr lang="en-US">
                          <a:hlinkClick r:id="rId5"/>
                        </a:rPr>
                        <a:t>format()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Formats specified values in a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210">
                <a:tc>
                  <a:txBody>
                    <a:bodyPr/>
                    <a:lstStyle/>
                    <a:p>
                      <a:r>
                        <a:rPr lang="en-US"/>
                        <a:t>format_map()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Formats specified values in a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4118">
                <a:tc>
                  <a:txBody>
                    <a:bodyPr/>
                    <a:lstStyle/>
                    <a:p>
                      <a:r>
                        <a:rPr lang="en-US">
                          <a:hlinkClick r:id="rId6"/>
                        </a:rPr>
                        <a:t>index()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Searches the string for a specified value and returns the position of where it was found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4118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isalnum</a:t>
                      </a:r>
                      <a:r>
                        <a:rPr lang="en-US" dirty="0">
                          <a:hlinkClick r:id="rId7"/>
                        </a:rPr>
                        <a:t>()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True if all characters in the string are alphanumeric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4118">
                <a:tc>
                  <a:txBody>
                    <a:bodyPr/>
                    <a:lstStyle/>
                    <a:p>
                      <a:r>
                        <a:rPr lang="en-US">
                          <a:hlinkClick r:id="rId8"/>
                        </a:rPr>
                        <a:t>isalpha()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True if all characters in the string are in the alphabet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21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9"/>
                        </a:rPr>
                        <a:t>isdecimal</a:t>
                      </a:r>
                      <a:r>
                        <a:rPr lang="en-US" dirty="0">
                          <a:hlinkClick r:id="rId9"/>
                        </a:rPr>
                        <a:t>()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True if all characters in the string are decimals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210">
                <a:tc>
                  <a:txBody>
                    <a:bodyPr/>
                    <a:lstStyle/>
                    <a:p>
                      <a:r>
                        <a:rPr lang="en-US">
                          <a:hlinkClick r:id="rId10"/>
                        </a:rPr>
                        <a:t>isdigit()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True if all characters in the string are digits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210">
                <a:tc>
                  <a:txBody>
                    <a:bodyPr/>
                    <a:lstStyle/>
                    <a:p>
                      <a:r>
                        <a:rPr lang="en-US">
                          <a:hlinkClick r:id="rId11"/>
                        </a:rPr>
                        <a:t>isidentifier()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the string is an identifier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005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427001"/>
              </p:ext>
            </p:extLst>
          </p:nvPr>
        </p:nvGraphicFramePr>
        <p:xfrm>
          <a:off x="448574" y="159765"/>
          <a:ext cx="11386868" cy="6603343"/>
        </p:xfrm>
        <a:graphic>
          <a:graphicData uri="http://schemas.openxmlformats.org/drawingml/2006/table">
            <a:tbl>
              <a:tblPr/>
              <a:tblGrid>
                <a:gridCol w="5693434"/>
                <a:gridCol w="5693434"/>
              </a:tblGrid>
              <a:tr h="658939">
                <a:tc>
                  <a:txBody>
                    <a:bodyPr/>
                    <a:lstStyle/>
                    <a:p>
                      <a:r>
                        <a:rPr lang="en-US" sz="1800" dirty="0" err="1">
                          <a:hlinkClick r:id="rId2"/>
                        </a:rPr>
                        <a:t>islower</a:t>
                      </a:r>
                      <a:r>
                        <a:rPr lang="en-US" sz="1800" dirty="0">
                          <a:hlinkClick r:id="rId2"/>
                        </a:rPr>
                        <a:t>()</a:t>
                      </a:r>
                      <a:endParaRPr lang="en-US" sz="1800" dirty="0"/>
                    </a:p>
                  </a:txBody>
                  <a:tcPr marL="90941" marR="90941" marT="45471" marB="454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True if all characters in the string are lower case</a:t>
                      </a:r>
                    </a:p>
                  </a:txBody>
                  <a:tcPr marL="90941" marR="90941" marT="45471" marB="454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87">
                <a:tc>
                  <a:txBody>
                    <a:bodyPr/>
                    <a:lstStyle/>
                    <a:p>
                      <a:r>
                        <a:rPr lang="en-US" sz="1800">
                          <a:hlinkClick r:id="rId3"/>
                        </a:rPr>
                        <a:t>isnumeric()</a:t>
                      </a:r>
                      <a:endParaRPr lang="en-US" sz="1800"/>
                    </a:p>
                  </a:txBody>
                  <a:tcPr marL="90941" marR="90941" marT="45471" marB="454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True if all characters in the string are numeric</a:t>
                      </a:r>
                    </a:p>
                  </a:txBody>
                  <a:tcPr marL="90941" marR="90941" marT="45471" marB="454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87">
                <a:tc>
                  <a:txBody>
                    <a:bodyPr/>
                    <a:lstStyle/>
                    <a:p>
                      <a:r>
                        <a:rPr lang="en-US" sz="1800">
                          <a:hlinkClick r:id="rId4"/>
                        </a:rPr>
                        <a:t>isprintable()</a:t>
                      </a:r>
                      <a:endParaRPr lang="en-US" sz="1800"/>
                    </a:p>
                  </a:txBody>
                  <a:tcPr marL="90941" marR="90941" marT="45471" marB="454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True if all characters in the string are printable</a:t>
                      </a:r>
                    </a:p>
                  </a:txBody>
                  <a:tcPr marL="90941" marR="90941" marT="45471" marB="454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939">
                <a:tc>
                  <a:txBody>
                    <a:bodyPr/>
                    <a:lstStyle/>
                    <a:p>
                      <a:r>
                        <a:rPr lang="en-US" sz="1800">
                          <a:hlinkClick r:id="rId5"/>
                        </a:rPr>
                        <a:t>isspace()</a:t>
                      </a:r>
                      <a:endParaRPr lang="en-US" sz="1800"/>
                    </a:p>
                  </a:txBody>
                  <a:tcPr marL="90941" marR="90941" marT="45471" marB="454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True if all characters in the string are whitespaces</a:t>
                      </a:r>
                    </a:p>
                  </a:txBody>
                  <a:tcPr marL="90941" marR="90941" marT="45471" marB="454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87">
                <a:tc>
                  <a:txBody>
                    <a:bodyPr/>
                    <a:lstStyle/>
                    <a:p>
                      <a:r>
                        <a:rPr lang="en-US" sz="1800">
                          <a:hlinkClick r:id="rId6"/>
                        </a:rPr>
                        <a:t>istitle()</a:t>
                      </a:r>
                      <a:endParaRPr lang="en-US" sz="1800"/>
                    </a:p>
                  </a:txBody>
                  <a:tcPr marL="90941" marR="90941" marT="45471" marB="454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True if the string follows the rules of a title</a:t>
                      </a:r>
                    </a:p>
                  </a:txBody>
                  <a:tcPr marL="90941" marR="90941" marT="45471" marB="454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939">
                <a:tc>
                  <a:txBody>
                    <a:bodyPr/>
                    <a:lstStyle/>
                    <a:p>
                      <a:r>
                        <a:rPr lang="en-US" sz="1800" dirty="0" err="1">
                          <a:hlinkClick r:id="rId7"/>
                        </a:rPr>
                        <a:t>isupper</a:t>
                      </a:r>
                      <a:r>
                        <a:rPr lang="en-US" sz="1800" dirty="0">
                          <a:hlinkClick r:id="rId7"/>
                        </a:rPr>
                        <a:t>()</a:t>
                      </a:r>
                      <a:endParaRPr lang="en-US" sz="1800" dirty="0"/>
                    </a:p>
                  </a:txBody>
                  <a:tcPr marL="90941" marR="90941" marT="45471" marB="454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True if all characters in the string are upper case</a:t>
                      </a:r>
                    </a:p>
                  </a:txBody>
                  <a:tcPr marL="90941" marR="90941" marT="45471" marB="454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939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8"/>
                        </a:rPr>
                        <a:t>join()</a:t>
                      </a:r>
                      <a:endParaRPr lang="en-US" sz="1800" dirty="0"/>
                    </a:p>
                  </a:txBody>
                  <a:tcPr marL="90941" marR="90941" marT="45471" marB="454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Joins the elements of an iterable to the end of the string</a:t>
                      </a:r>
                    </a:p>
                  </a:txBody>
                  <a:tcPr marL="90941" marR="90941" marT="45471" marB="454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87">
                <a:tc>
                  <a:txBody>
                    <a:bodyPr/>
                    <a:lstStyle/>
                    <a:p>
                      <a:r>
                        <a:rPr lang="en-US" sz="1800" dirty="0" err="1">
                          <a:hlinkClick r:id="rId9"/>
                        </a:rPr>
                        <a:t>ljust</a:t>
                      </a:r>
                      <a:r>
                        <a:rPr lang="en-US" sz="1800" dirty="0">
                          <a:hlinkClick r:id="rId9"/>
                        </a:rPr>
                        <a:t>()</a:t>
                      </a:r>
                      <a:endParaRPr lang="en-US" sz="1800" dirty="0"/>
                    </a:p>
                  </a:txBody>
                  <a:tcPr marL="90941" marR="90941" marT="45471" marB="454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a left justified version of the string</a:t>
                      </a:r>
                    </a:p>
                  </a:txBody>
                  <a:tcPr marL="90941" marR="90941" marT="45471" marB="454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87">
                <a:tc>
                  <a:txBody>
                    <a:bodyPr/>
                    <a:lstStyle/>
                    <a:p>
                      <a:r>
                        <a:rPr lang="en-US" sz="1800">
                          <a:hlinkClick r:id="rId10"/>
                        </a:rPr>
                        <a:t>lower()</a:t>
                      </a:r>
                      <a:endParaRPr lang="en-US" sz="1800"/>
                    </a:p>
                  </a:txBody>
                  <a:tcPr marL="90941" marR="90941" marT="45471" marB="454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Converts a string into lower case</a:t>
                      </a:r>
                    </a:p>
                  </a:txBody>
                  <a:tcPr marL="90941" marR="90941" marT="45471" marB="454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87">
                <a:tc>
                  <a:txBody>
                    <a:bodyPr/>
                    <a:lstStyle/>
                    <a:p>
                      <a:r>
                        <a:rPr lang="en-US" sz="1800">
                          <a:hlinkClick r:id="rId11"/>
                        </a:rPr>
                        <a:t>lstrip()</a:t>
                      </a:r>
                      <a:endParaRPr lang="en-US" sz="1800"/>
                    </a:p>
                  </a:txBody>
                  <a:tcPr marL="90941" marR="90941" marT="45471" marB="454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a left trim version of the string</a:t>
                      </a:r>
                    </a:p>
                  </a:txBody>
                  <a:tcPr marL="90941" marR="90941" marT="45471" marB="454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87">
                <a:tc>
                  <a:txBody>
                    <a:bodyPr/>
                    <a:lstStyle/>
                    <a:p>
                      <a:r>
                        <a:rPr lang="en-US" sz="1800"/>
                        <a:t>maketrans()</a:t>
                      </a:r>
                    </a:p>
                  </a:txBody>
                  <a:tcPr marL="90941" marR="90941" marT="45471" marB="454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a translation table to be used in translations</a:t>
                      </a:r>
                    </a:p>
                  </a:txBody>
                  <a:tcPr marL="90941" marR="90941" marT="45471" marB="454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939">
                <a:tc>
                  <a:txBody>
                    <a:bodyPr/>
                    <a:lstStyle/>
                    <a:p>
                      <a:r>
                        <a:rPr lang="en-US" sz="1800">
                          <a:hlinkClick r:id="rId12"/>
                        </a:rPr>
                        <a:t>partition()</a:t>
                      </a:r>
                      <a:endParaRPr lang="en-US" sz="1800"/>
                    </a:p>
                  </a:txBody>
                  <a:tcPr marL="90941" marR="90941" marT="45471" marB="454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a tuple where the string is parted into three parts</a:t>
                      </a:r>
                    </a:p>
                  </a:txBody>
                  <a:tcPr marL="90941" marR="90941" marT="45471" marB="454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039">
                <a:tc>
                  <a:txBody>
                    <a:bodyPr/>
                    <a:lstStyle/>
                    <a:p>
                      <a:r>
                        <a:rPr lang="en-US" sz="1800">
                          <a:hlinkClick r:id="rId13"/>
                        </a:rPr>
                        <a:t>replace()</a:t>
                      </a:r>
                      <a:endParaRPr lang="en-US" sz="1800"/>
                    </a:p>
                  </a:txBody>
                  <a:tcPr marL="90941" marR="90941" marT="45471" marB="454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a string where a specified value is replaced with a specified value</a:t>
                      </a:r>
                    </a:p>
                  </a:txBody>
                  <a:tcPr marL="90941" marR="90941" marT="45471" marB="454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8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</a:t>
            </a:r>
            <a:r>
              <a:rPr lang="en-US" dirty="0" smtClean="0">
                <a:latin typeface="+mn-lt"/>
              </a:rPr>
              <a:t>String Literals</a:t>
            </a:r>
            <a:endParaRPr lang="en-US" dirty="0"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2191109"/>
            <a:ext cx="10515600" cy="3985854"/>
          </a:xfrm>
        </p:spPr>
        <p:txBody>
          <a:bodyPr/>
          <a:lstStyle/>
          <a:p>
            <a:r>
              <a:rPr lang="en-US" dirty="0" smtClean="0"/>
              <a:t>String literals in python are surrounded by either single quotation marks, or double quotation marks.</a:t>
            </a:r>
          </a:p>
          <a:p>
            <a:r>
              <a:rPr lang="en-US" dirty="0" smtClean="0"/>
              <a:t>'hello' is the same as "hello".</a:t>
            </a:r>
          </a:p>
          <a:p>
            <a:r>
              <a:rPr lang="en-US" dirty="0" smtClean="0"/>
              <a:t>You can display a string literal with the print() function:</a:t>
            </a:r>
          </a:p>
          <a:p>
            <a:r>
              <a:rPr lang="en-US" b="1" dirty="0" smtClean="0"/>
              <a:t>Example</a:t>
            </a:r>
          </a:p>
          <a:p>
            <a:r>
              <a:rPr lang="en-US" dirty="0"/>
              <a:t>print("Hello")</a:t>
            </a:r>
            <a:br>
              <a:rPr lang="en-US" dirty="0"/>
            </a:br>
            <a:r>
              <a:rPr lang="en-US" dirty="0"/>
              <a:t>print('Hello')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4005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854443"/>
              </p:ext>
            </p:extLst>
          </p:nvPr>
        </p:nvGraphicFramePr>
        <p:xfrm>
          <a:off x="854015" y="115559"/>
          <a:ext cx="10308566" cy="6354253"/>
        </p:xfrm>
        <a:graphic>
          <a:graphicData uri="http://schemas.openxmlformats.org/drawingml/2006/table">
            <a:tbl>
              <a:tblPr/>
              <a:tblGrid>
                <a:gridCol w="5154283"/>
                <a:gridCol w="5154283"/>
              </a:tblGrid>
              <a:tr h="982359">
                <a:tc>
                  <a:txBody>
                    <a:bodyPr/>
                    <a:lstStyle/>
                    <a:p>
                      <a:r>
                        <a:rPr lang="en-US" sz="1800" dirty="0" err="1">
                          <a:hlinkClick r:id="rId2"/>
                        </a:rPr>
                        <a:t>rfind</a:t>
                      </a:r>
                      <a:r>
                        <a:rPr lang="en-US" sz="1800" dirty="0">
                          <a:hlinkClick r:id="rId2"/>
                        </a:rPr>
                        <a:t>()</a:t>
                      </a:r>
                      <a:endParaRPr lang="en-US" sz="1800" dirty="0"/>
                    </a:p>
                  </a:txBody>
                  <a:tcPr marL="74868" marR="74868" marT="37434" marB="374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Searches the string for a specified value and returns the last position of where it was found</a:t>
                      </a:r>
                    </a:p>
                  </a:txBody>
                  <a:tcPr marL="74868" marR="74868" marT="37434" marB="374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82359">
                <a:tc>
                  <a:txBody>
                    <a:bodyPr/>
                    <a:lstStyle/>
                    <a:p>
                      <a:r>
                        <a:rPr lang="en-US" sz="1800" dirty="0" err="1">
                          <a:hlinkClick r:id="rId3"/>
                        </a:rPr>
                        <a:t>rindex</a:t>
                      </a:r>
                      <a:r>
                        <a:rPr lang="en-US" sz="1800" dirty="0">
                          <a:hlinkClick r:id="rId3"/>
                        </a:rPr>
                        <a:t>()</a:t>
                      </a:r>
                      <a:endParaRPr lang="en-US" sz="1800" dirty="0"/>
                    </a:p>
                  </a:txBody>
                  <a:tcPr marL="74868" marR="74868" marT="37434" marB="374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Searches the string for a specified value and returns the last position of where it was found</a:t>
                      </a:r>
                    </a:p>
                  </a:txBody>
                  <a:tcPr marL="74868" marR="74868" marT="37434" marB="374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0659">
                <a:tc>
                  <a:txBody>
                    <a:bodyPr/>
                    <a:lstStyle/>
                    <a:p>
                      <a:r>
                        <a:rPr lang="en-US" sz="1800" dirty="0" err="1">
                          <a:hlinkClick r:id="rId4"/>
                        </a:rPr>
                        <a:t>rjust</a:t>
                      </a:r>
                      <a:r>
                        <a:rPr lang="en-US" sz="1800" dirty="0">
                          <a:hlinkClick r:id="rId4"/>
                        </a:rPr>
                        <a:t>()</a:t>
                      </a:r>
                      <a:endParaRPr lang="en-US" sz="1800" dirty="0"/>
                    </a:p>
                  </a:txBody>
                  <a:tcPr marL="74868" marR="74868" marT="37434" marB="374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a right justified version of the string</a:t>
                      </a:r>
                    </a:p>
                  </a:txBody>
                  <a:tcPr marL="74868" marR="74868" marT="37434" marB="374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5335">
                <a:tc>
                  <a:txBody>
                    <a:bodyPr/>
                    <a:lstStyle/>
                    <a:p>
                      <a:r>
                        <a:rPr lang="en-US" sz="1800" dirty="0" err="1">
                          <a:hlinkClick r:id="rId5"/>
                        </a:rPr>
                        <a:t>rpartition</a:t>
                      </a:r>
                      <a:r>
                        <a:rPr lang="en-US" sz="1800" dirty="0">
                          <a:hlinkClick r:id="rId5"/>
                        </a:rPr>
                        <a:t>()</a:t>
                      </a:r>
                      <a:endParaRPr lang="en-US" sz="1800" dirty="0"/>
                    </a:p>
                  </a:txBody>
                  <a:tcPr marL="74868" marR="74868" marT="37434" marB="374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a tuple where the string is parted into three parts</a:t>
                      </a:r>
                    </a:p>
                  </a:txBody>
                  <a:tcPr marL="74868" marR="74868" marT="37434" marB="374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5335">
                <a:tc>
                  <a:txBody>
                    <a:bodyPr/>
                    <a:lstStyle/>
                    <a:p>
                      <a:r>
                        <a:rPr lang="en-US" sz="1800" dirty="0" err="1">
                          <a:hlinkClick r:id="rId6"/>
                        </a:rPr>
                        <a:t>rsplit</a:t>
                      </a:r>
                      <a:r>
                        <a:rPr lang="en-US" sz="1800" dirty="0">
                          <a:hlinkClick r:id="rId6"/>
                        </a:rPr>
                        <a:t>()</a:t>
                      </a:r>
                      <a:endParaRPr lang="en-US" sz="1800" dirty="0"/>
                    </a:p>
                  </a:txBody>
                  <a:tcPr marL="74868" marR="74868" marT="37434" marB="374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Splits the string at the specified separator, and returns a list</a:t>
                      </a:r>
                    </a:p>
                  </a:txBody>
                  <a:tcPr marL="74868" marR="74868" marT="37434" marB="374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0659">
                <a:tc>
                  <a:txBody>
                    <a:bodyPr/>
                    <a:lstStyle/>
                    <a:p>
                      <a:r>
                        <a:rPr lang="en-US" sz="1800">
                          <a:hlinkClick r:id="rId7"/>
                        </a:rPr>
                        <a:t>rstrip()</a:t>
                      </a:r>
                      <a:endParaRPr lang="en-US" sz="1800"/>
                    </a:p>
                  </a:txBody>
                  <a:tcPr marL="74868" marR="74868" marT="37434" marB="374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a right trim version of the string</a:t>
                      </a:r>
                    </a:p>
                  </a:txBody>
                  <a:tcPr marL="74868" marR="74868" marT="37434" marB="374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5335">
                <a:tc>
                  <a:txBody>
                    <a:bodyPr/>
                    <a:lstStyle/>
                    <a:p>
                      <a:r>
                        <a:rPr lang="en-US" sz="1800">
                          <a:hlinkClick r:id="rId8"/>
                        </a:rPr>
                        <a:t>split()</a:t>
                      </a:r>
                      <a:endParaRPr lang="en-US" sz="1800"/>
                    </a:p>
                  </a:txBody>
                  <a:tcPr marL="74868" marR="74868" marT="37434" marB="374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Splits the string at the specified separator, and returns a list</a:t>
                      </a:r>
                    </a:p>
                  </a:txBody>
                  <a:tcPr marL="74868" marR="74868" marT="37434" marB="374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2212">
                <a:tc>
                  <a:txBody>
                    <a:bodyPr/>
                    <a:lstStyle/>
                    <a:p>
                      <a:r>
                        <a:rPr lang="en-US" sz="1800">
                          <a:hlinkClick r:id="rId9"/>
                        </a:rPr>
                        <a:t>splitlines()</a:t>
                      </a:r>
                      <a:endParaRPr lang="en-US" sz="1800"/>
                    </a:p>
                  </a:txBody>
                  <a:tcPr marL="74868" marR="74868" marT="37434" marB="374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Splits the string at line breaks and returns a list</a:t>
                      </a:r>
                    </a:p>
                  </a:txBody>
                  <a:tcPr marL="74868" marR="74868" marT="37434" marB="374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302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570274"/>
              </p:ext>
            </p:extLst>
          </p:nvPr>
        </p:nvGraphicFramePr>
        <p:xfrm>
          <a:off x="543464" y="595220"/>
          <a:ext cx="10810336" cy="5477775"/>
        </p:xfrm>
        <a:graphic>
          <a:graphicData uri="http://schemas.openxmlformats.org/drawingml/2006/table">
            <a:tbl>
              <a:tblPr/>
              <a:tblGrid>
                <a:gridCol w="5399256"/>
                <a:gridCol w="5411080"/>
              </a:tblGrid>
              <a:tr h="958611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startswith</a:t>
                      </a:r>
                      <a:r>
                        <a:rPr lang="en-US" dirty="0">
                          <a:hlinkClick r:id="rId2"/>
                        </a:rPr>
                        <a:t>()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true if the string starts with the specified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77">
                <a:tc>
                  <a:txBody>
                    <a:bodyPr/>
                    <a:lstStyle/>
                    <a:p>
                      <a:r>
                        <a:rPr lang="en-US">
                          <a:hlinkClick r:id="rId3"/>
                        </a:rPr>
                        <a:t>strip()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a trimmed version of the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8611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swapcase</a:t>
                      </a:r>
                      <a:r>
                        <a:rPr lang="en-US" dirty="0">
                          <a:hlinkClick r:id="rId4"/>
                        </a:rPr>
                        <a:t>()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Swaps cases, lower case becomes upper case and vice versa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8611">
                <a:tc>
                  <a:txBody>
                    <a:bodyPr/>
                    <a:lstStyle/>
                    <a:p>
                      <a:r>
                        <a:rPr lang="en-US">
                          <a:hlinkClick r:id="rId5"/>
                        </a:rPr>
                        <a:t>title()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Converts the first character of each word to upper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77">
                <a:tc>
                  <a:txBody>
                    <a:bodyPr/>
                    <a:lstStyle/>
                    <a:p>
                      <a:r>
                        <a:rPr lang="en-US"/>
                        <a:t>translate()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a translated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77">
                <a:tc>
                  <a:txBody>
                    <a:bodyPr/>
                    <a:lstStyle/>
                    <a:p>
                      <a:r>
                        <a:rPr lang="en-US">
                          <a:hlinkClick r:id="rId6"/>
                        </a:rPr>
                        <a:t>upper()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Converts a string into upper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8611">
                <a:tc>
                  <a:txBody>
                    <a:bodyPr/>
                    <a:lstStyle/>
                    <a:p>
                      <a:r>
                        <a:rPr lang="en-US">
                          <a:hlinkClick r:id="rId7"/>
                        </a:rPr>
                        <a:t>zfill()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Fills the string with a specified number of 0 values at the beginning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388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10392"/>
          </a:xfrm>
        </p:spPr>
        <p:txBody>
          <a:bodyPr/>
          <a:lstStyle/>
          <a:p>
            <a:r>
              <a:rPr lang="en-US" dirty="0" smtClean="0"/>
              <a:t>                        </a:t>
            </a:r>
            <a:br>
              <a:rPr lang="en-US" dirty="0" smtClean="0"/>
            </a:br>
            <a:r>
              <a:rPr lang="en-US" dirty="0" smtClean="0"/>
              <a:t>                        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3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Assign String to a Variable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4845"/>
            <a:ext cx="10515600" cy="4072118"/>
          </a:xfrm>
        </p:spPr>
        <p:txBody>
          <a:bodyPr/>
          <a:lstStyle/>
          <a:p>
            <a:r>
              <a:rPr lang="en-US" dirty="0" smtClean="0"/>
              <a:t>Assigning a string to a variable is done with the variable name followed by an equal sign and the string:</a:t>
            </a:r>
          </a:p>
          <a:p>
            <a:r>
              <a:rPr lang="en-US" b="1" dirty="0" smtClean="0"/>
              <a:t>Example</a:t>
            </a:r>
          </a:p>
          <a:p>
            <a:r>
              <a:rPr lang="en-US" dirty="0"/>
              <a:t>a = "Hello"</a:t>
            </a:r>
            <a:br>
              <a:rPr lang="en-US" dirty="0"/>
            </a:br>
            <a:r>
              <a:rPr lang="en-US" dirty="0"/>
              <a:t>print(a)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b="1" dirty="0" smtClean="0"/>
              <a:t>                            Multiline Strings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assign a multiline string to a variable by using three quotes:</a:t>
            </a:r>
          </a:p>
          <a:p>
            <a:r>
              <a:rPr lang="en-US" b="1" dirty="0" smtClean="0"/>
              <a:t>Example</a:t>
            </a:r>
          </a:p>
          <a:p>
            <a:r>
              <a:rPr lang="en-US" dirty="0" smtClean="0"/>
              <a:t>You can use three double quotes:</a:t>
            </a:r>
          </a:p>
          <a:p>
            <a:r>
              <a:rPr lang="en-US" dirty="0"/>
              <a:t>a = """Lorem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."""</a:t>
            </a:r>
            <a:br>
              <a:rPr lang="en-US" dirty="0"/>
            </a:br>
            <a:r>
              <a:rPr lang="en-US" dirty="0"/>
              <a:t>print(a)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268" y="862642"/>
            <a:ext cx="10482532" cy="5314321"/>
          </a:xfrm>
        </p:spPr>
        <p:txBody>
          <a:bodyPr/>
          <a:lstStyle/>
          <a:p>
            <a:r>
              <a:rPr lang="en-US" dirty="0" smtClean="0"/>
              <a:t>Or three single quotes:</a:t>
            </a:r>
          </a:p>
          <a:p>
            <a:r>
              <a:rPr lang="en-US" b="1" dirty="0" smtClean="0"/>
              <a:t>Example</a:t>
            </a:r>
          </a:p>
          <a:p>
            <a:r>
              <a:rPr lang="en-US" dirty="0"/>
              <a:t>a = '''Lorem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.'''</a:t>
            </a:r>
            <a:br>
              <a:rPr lang="en-US" dirty="0"/>
            </a:br>
            <a:r>
              <a:rPr lang="en-US" dirty="0"/>
              <a:t>print(a)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Note:</a:t>
            </a:r>
            <a:r>
              <a:rPr lang="en-US" dirty="0" smtClean="0"/>
              <a:t> in the result, the line breaks are inserted at the same position as in the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8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                       </a:t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                       Strings are Arrays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Like many other popular programming languages, strings in Python are arrays of bytes representing </a:t>
            </a:r>
            <a:r>
              <a:rPr lang="en-US" dirty="0" err="1" smtClean="0"/>
              <a:t>unicode</a:t>
            </a:r>
            <a:r>
              <a:rPr lang="en-US" dirty="0" smtClean="0"/>
              <a:t> characters.</a:t>
            </a:r>
          </a:p>
          <a:p>
            <a:r>
              <a:rPr lang="en-US" dirty="0" smtClean="0"/>
              <a:t>However, Python does not have a character data type, a single character is simply a string with a length of 1.</a:t>
            </a:r>
          </a:p>
          <a:p>
            <a:r>
              <a:rPr lang="en-US" dirty="0" smtClean="0"/>
              <a:t>Square brackets can be used to access elements of the string.</a:t>
            </a:r>
          </a:p>
          <a:p>
            <a:r>
              <a:rPr lang="en-US" b="1" dirty="0" smtClean="0"/>
              <a:t>Example</a:t>
            </a:r>
          </a:p>
          <a:p>
            <a:r>
              <a:rPr lang="en-US" dirty="0" smtClean="0"/>
              <a:t>Get the character at position 1 (remember that the first character has the position 0):</a:t>
            </a:r>
          </a:p>
          <a:p>
            <a:r>
              <a:rPr lang="en-US" dirty="0"/>
              <a:t>a = "Hello, World!"</a:t>
            </a:r>
            <a:br>
              <a:rPr lang="en-US" dirty="0"/>
            </a:br>
            <a:r>
              <a:rPr lang="en-US" dirty="0"/>
              <a:t>print(a[1])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8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           Slicing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return a range of characters by using the slice syntax.</a:t>
            </a:r>
          </a:p>
          <a:p>
            <a:r>
              <a:rPr lang="en-US" dirty="0" smtClean="0"/>
              <a:t>Specify the start index and the end index, separated by a colon, to return a part of the string.</a:t>
            </a:r>
          </a:p>
          <a:p>
            <a:r>
              <a:rPr lang="en-US" b="1" dirty="0" smtClean="0"/>
              <a:t>Example</a:t>
            </a:r>
          </a:p>
          <a:p>
            <a:r>
              <a:rPr lang="en-US" dirty="0" smtClean="0"/>
              <a:t>Get the characters from position 2 to position 5 (not included):</a:t>
            </a:r>
          </a:p>
          <a:p>
            <a:r>
              <a:rPr lang="en-US" dirty="0"/>
              <a:t>b = "Hello, World!"</a:t>
            </a:r>
            <a:br>
              <a:rPr lang="en-US" dirty="0"/>
            </a:br>
            <a:r>
              <a:rPr lang="en-US" dirty="0"/>
              <a:t>print(b[2:5])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6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 Negative Indexing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negative indexes to start the slice from the end of the string: </a:t>
            </a:r>
          </a:p>
          <a:p>
            <a:endParaRPr lang="en-US" b="1" dirty="0"/>
          </a:p>
          <a:p>
            <a:r>
              <a:rPr lang="en-US" b="1" dirty="0" smtClean="0"/>
              <a:t>Example</a:t>
            </a:r>
          </a:p>
          <a:p>
            <a:r>
              <a:rPr lang="en-US" dirty="0" smtClean="0"/>
              <a:t>Get the characters from position 5 to position 1, starting the count from the end of the string:</a:t>
            </a:r>
          </a:p>
          <a:p>
            <a:r>
              <a:rPr lang="en-US" dirty="0"/>
              <a:t>b = "Hello, World!"</a:t>
            </a:r>
            <a:br>
              <a:rPr lang="en-US" dirty="0"/>
            </a:br>
            <a:r>
              <a:rPr lang="en-US" dirty="0"/>
              <a:t>print(b[-5:-2])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00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     String Length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the length of a string, use the </a:t>
            </a:r>
            <a:r>
              <a:rPr lang="en-US" dirty="0" err="1" smtClean="0"/>
              <a:t>len</a:t>
            </a:r>
            <a:r>
              <a:rPr lang="en-US" dirty="0" smtClean="0"/>
              <a:t>() function.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len</a:t>
            </a:r>
            <a:r>
              <a:rPr lang="en-US" dirty="0" smtClean="0"/>
              <a:t>() function returns the length of a string:</a:t>
            </a:r>
          </a:p>
          <a:p>
            <a:r>
              <a:rPr lang="en-US" dirty="0" smtClean="0"/>
              <a:t>a = "Hello, World!"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len</a:t>
            </a:r>
            <a:r>
              <a:rPr lang="en-US" dirty="0" smtClean="0"/>
              <a:t>(a))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410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1387</Words>
  <Application>Microsoft Office PowerPoint</Application>
  <PresentationFormat>Widescreen</PresentationFormat>
  <Paragraphs>199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                                                                                 Python Strings </vt:lpstr>
      <vt:lpstr>                            String Literals</vt:lpstr>
      <vt:lpstr>                   Assign String to a Variable</vt:lpstr>
      <vt:lpstr>                               Multiline Strings  </vt:lpstr>
      <vt:lpstr>PowerPoint Presentation</vt:lpstr>
      <vt:lpstr>                                                  Strings are Arrays </vt:lpstr>
      <vt:lpstr>                                   Slicing </vt:lpstr>
      <vt:lpstr>                         Negative Indexing </vt:lpstr>
      <vt:lpstr>                             String Length </vt:lpstr>
      <vt:lpstr>                          String Methods </vt:lpstr>
      <vt:lpstr>PowerPoint Presentation</vt:lpstr>
      <vt:lpstr>                            Check String </vt:lpstr>
      <vt:lpstr>                     String Concatenation </vt:lpstr>
      <vt:lpstr>                           String Format </vt:lpstr>
      <vt:lpstr>PowerPoint Presentation</vt:lpstr>
      <vt:lpstr>                           Escape Character </vt:lpstr>
      <vt:lpstr>                          String Methods </vt:lpstr>
      <vt:lpstr>PowerPoint Presentation</vt:lpstr>
      <vt:lpstr>PowerPoint Presentation</vt:lpstr>
      <vt:lpstr>PowerPoint Presentation</vt:lpstr>
      <vt:lpstr>PowerPoint Presentation</vt:lpstr>
      <vt:lpstr>                                                                      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Strings</dc:title>
  <dc:creator>muralidevandla@gmail.com</dc:creator>
  <cp:lastModifiedBy>muralidevandla@gmail.com</cp:lastModifiedBy>
  <cp:revision>12</cp:revision>
  <dcterms:created xsi:type="dcterms:W3CDTF">2020-04-20T12:12:48Z</dcterms:created>
  <dcterms:modified xsi:type="dcterms:W3CDTF">2020-04-20T13:53:58Z</dcterms:modified>
</cp:coreProperties>
</file>