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263D58-29AB-4843-B132-CA36B423C79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4809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63D58-29AB-4843-B132-CA36B423C79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169647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63D58-29AB-4843-B132-CA36B423C79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340813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63D58-29AB-4843-B132-CA36B423C79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17305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263D58-29AB-4843-B132-CA36B423C79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427949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263D58-29AB-4843-B132-CA36B423C79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32466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263D58-29AB-4843-B132-CA36B423C794}"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172523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263D58-29AB-4843-B132-CA36B423C794}"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50666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63D58-29AB-4843-B132-CA36B423C794}"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100534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63D58-29AB-4843-B132-CA36B423C79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149417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63D58-29AB-4843-B132-CA36B423C79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BBD5-FAC6-4388-93A6-FE9A21B594D5}" type="slidenum">
              <a:rPr lang="en-US" smtClean="0"/>
              <a:t>‹#›</a:t>
            </a:fld>
            <a:endParaRPr lang="en-US"/>
          </a:p>
        </p:txBody>
      </p:sp>
    </p:spTree>
    <p:extLst>
      <p:ext uri="{BB962C8B-B14F-4D97-AF65-F5344CB8AC3E}">
        <p14:creationId xmlns:p14="http://schemas.microsoft.com/office/powerpoint/2010/main" val="345984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63D58-29AB-4843-B132-CA36B423C794}" type="datetimeFigureOut">
              <a:rPr lang="en-US" smtClean="0"/>
              <a:t>4/30/2020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7BBD5-FAC6-4388-93A6-FE9A21B594D5}" type="slidenum">
              <a:rPr lang="en-US" smtClean="0"/>
              <a:t>‹#›</a:t>
            </a:fld>
            <a:endParaRPr lang="en-US"/>
          </a:p>
        </p:txBody>
      </p:sp>
    </p:spTree>
    <p:extLst>
      <p:ext uri="{BB962C8B-B14F-4D97-AF65-F5344CB8AC3E}">
        <p14:creationId xmlns:p14="http://schemas.microsoft.com/office/powerpoint/2010/main" val="949286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python/ref_set_clear.asp" TargetMode="External"/><Relationship Id="rId2" Type="http://schemas.openxmlformats.org/officeDocument/2006/relationships/hyperlink" Target="https://www.w3schools.com/python/ref_set_add.asp" TargetMode="External"/><Relationship Id="rId1" Type="http://schemas.openxmlformats.org/officeDocument/2006/relationships/slideLayout" Target="../slideLayouts/slideLayout2.xml"/><Relationship Id="rId5" Type="http://schemas.openxmlformats.org/officeDocument/2006/relationships/hyperlink" Target="https://www.w3schools.com/python/ref_set_difference.asp" TargetMode="External"/><Relationship Id="rId4" Type="http://schemas.openxmlformats.org/officeDocument/2006/relationships/hyperlink" Target="https://www.w3schools.com/python/ref_set_copy.as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python/ref_set_discard.asp" TargetMode="External"/><Relationship Id="rId7" Type="http://schemas.openxmlformats.org/officeDocument/2006/relationships/hyperlink" Target="https://www.w3schools.com/python/ref_set_issubset.asp" TargetMode="External"/><Relationship Id="rId2" Type="http://schemas.openxmlformats.org/officeDocument/2006/relationships/hyperlink" Target="https://www.w3schools.com/python/ref_set_difference_update.asp" TargetMode="External"/><Relationship Id="rId1" Type="http://schemas.openxmlformats.org/officeDocument/2006/relationships/slideLayout" Target="../slideLayouts/slideLayout2.xml"/><Relationship Id="rId6" Type="http://schemas.openxmlformats.org/officeDocument/2006/relationships/hyperlink" Target="https://www.w3schools.com/python/ref_set_isdisjoint.asp" TargetMode="External"/><Relationship Id="rId5" Type="http://schemas.openxmlformats.org/officeDocument/2006/relationships/hyperlink" Target="https://www.w3schools.com/python/ref_set_intersection_update.asp" TargetMode="External"/><Relationship Id="rId4" Type="http://schemas.openxmlformats.org/officeDocument/2006/relationships/hyperlink" Target="https://www.w3schools.com/python/ref_set_intersection.asp"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w3schools.com/python/ref_set_update.asp" TargetMode="External"/><Relationship Id="rId3" Type="http://schemas.openxmlformats.org/officeDocument/2006/relationships/hyperlink" Target="https://www.w3schools.com/python/ref_set_pop.asp" TargetMode="External"/><Relationship Id="rId7" Type="http://schemas.openxmlformats.org/officeDocument/2006/relationships/hyperlink" Target="https://www.w3schools.com/python/ref_set_union.asp" TargetMode="External"/><Relationship Id="rId2" Type="http://schemas.openxmlformats.org/officeDocument/2006/relationships/hyperlink" Target="https://www.w3schools.com/python/ref_set_issuperset.asp" TargetMode="External"/><Relationship Id="rId1" Type="http://schemas.openxmlformats.org/officeDocument/2006/relationships/slideLayout" Target="../slideLayouts/slideLayout2.xml"/><Relationship Id="rId6" Type="http://schemas.openxmlformats.org/officeDocument/2006/relationships/hyperlink" Target="https://www.w3schools.com/python/ref_set_symmetric_difference_update.asp" TargetMode="External"/><Relationship Id="rId5" Type="http://schemas.openxmlformats.org/officeDocument/2006/relationships/hyperlink" Target="https://www.w3schools.com/python/ref_set_symmetric_difference.asp" TargetMode="External"/><Relationship Id="rId4" Type="http://schemas.openxmlformats.org/officeDocument/2006/relationships/hyperlink" Target="https://www.w3schools.com/python/ref_set_remove.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02762"/>
          </a:xfrm>
        </p:spPr>
        <p:txBody>
          <a:bodyPr/>
          <a:lstStyle/>
          <a:p>
            <a:r>
              <a:rPr lang="en-US" b="1" dirty="0" smtClean="0"/>
              <a:t>                            Python Sets</a:t>
            </a:r>
            <a:br>
              <a:rPr lang="en-US" b="1" dirty="0" smtClean="0"/>
            </a:br>
            <a:endParaRPr lang="en-US" dirty="0"/>
          </a:p>
        </p:txBody>
      </p:sp>
    </p:spTree>
    <p:extLst>
      <p:ext uri="{BB962C8B-B14F-4D97-AF65-F5344CB8AC3E}">
        <p14:creationId xmlns:p14="http://schemas.microsoft.com/office/powerpoint/2010/main" val="2596381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142"/>
            <a:ext cx="10515600" cy="6616461"/>
          </a:xfrm>
        </p:spPr>
        <p:txBody>
          <a:bodyPr/>
          <a:lstStyle/>
          <a:p>
            <a:r>
              <a:rPr lang="en-US" b="1" dirty="0" smtClean="0"/>
              <a:t>Example</a:t>
            </a:r>
            <a:endParaRPr lang="en-US" dirty="0" smtClean="0"/>
          </a:p>
          <a:p>
            <a:r>
              <a:rPr lang="en-US" dirty="0" smtClean="0"/>
              <a:t>The update() method inserts the items in set2 into set1:</a:t>
            </a:r>
          </a:p>
          <a:p>
            <a:r>
              <a:rPr lang="en-US" dirty="0" smtClean="0"/>
              <a:t>set1 = {"a", "b" , "c"}</a:t>
            </a:r>
          </a:p>
          <a:p>
            <a:r>
              <a:rPr lang="en-US" dirty="0" smtClean="0"/>
              <a:t>set2 = {1, 2, 3}</a:t>
            </a:r>
          </a:p>
          <a:p>
            <a:r>
              <a:rPr lang="en-US" dirty="0" smtClean="0"/>
              <a:t>set1.update(set2)</a:t>
            </a:r>
          </a:p>
          <a:p>
            <a:r>
              <a:rPr lang="en-US" dirty="0" smtClean="0"/>
              <a:t>print(set1) </a:t>
            </a:r>
          </a:p>
          <a:p>
            <a:pPr marL="0" indent="0">
              <a:buNone/>
            </a:pPr>
            <a:endParaRPr lang="en-US" dirty="0" smtClean="0"/>
          </a:p>
          <a:p>
            <a:r>
              <a:rPr lang="en-US" dirty="0" smtClean="0"/>
              <a:t>Note: Both union() and update() will exclude any duplicate items.</a:t>
            </a:r>
          </a:p>
          <a:p>
            <a:pPr marL="0" indent="0">
              <a:buNone/>
            </a:pPr>
            <a:endParaRPr lang="en-US" dirty="0" smtClean="0"/>
          </a:p>
          <a:p>
            <a:r>
              <a:rPr lang="en-US" dirty="0" smtClean="0"/>
              <a:t>There are other methods that joins two sets and keeps ONLY the duplicates, or NEVER the duplicates, check the full list of set methods in the bottom of this page.</a:t>
            </a:r>
            <a:endParaRPr lang="en-US" dirty="0"/>
          </a:p>
        </p:txBody>
      </p:sp>
    </p:spTree>
    <p:extLst>
      <p:ext uri="{BB962C8B-B14F-4D97-AF65-F5344CB8AC3E}">
        <p14:creationId xmlns:p14="http://schemas.microsoft.com/office/powerpoint/2010/main" val="301175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The set() Constructor</a:t>
            </a:r>
            <a:br>
              <a:rPr lang="en-US" b="1" dirty="0" smtClean="0"/>
            </a:br>
            <a:endParaRPr lang="en-US" dirty="0"/>
          </a:p>
        </p:txBody>
      </p:sp>
      <p:sp>
        <p:nvSpPr>
          <p:cNvPr id="3" name="Content Placeholder 2"/>
          <p:cNvSpPr>
            <a:spLocks noGrp="1"/>
          </p:cNvSpPr>
          <p:nvPr>
            <p:ph idx="1"/>
          </p:nvPr>
        </p:nvSpPr>
        <p:spPr/>
        <p:txBody>
          <a:bodyPr/>
          <a:lstStyle/>
          <a:p>
            <a:r>
              <a:rPr lang="en-US" dirty="0" smtClean="0"/>
              <a:t>It is also possible to use the set() constructor to make a set.</a:t>
            </a:r>
          </a:p>
          <a:p>
            <a:endParaRPr lang="en-US" dirty="0" smtClean="0"/>
          </a:p>
          <a:p>
            <a:r>
              <a:rPr lang="en-US" b="1" dirty="0" smtClean="0"/>
              <a:t>Example</a:t>
            </a:r>
          </a:p>
          <a:p>
            <a:r>
              <a:rPr lang="en-US" dirty="0" smtClean="0"/>
              <a:t>Using the set() constructor to make a set:</a:t>
            </a:r>
          </a:p>
          <a:p>
            <a:r>
              <a:rPr lang="en-US" dirty="0" err="1"/>
              <a:t>thisset</a:t>
            </a:r>
            <a:r>
              <a:rPr lang="en-US" dirty="0"/>
              <a:t> = set(("apple", "banana", "cherry")) # note the double round-brackets</a:t>
            </a:r>
            <a:br>
              <a:rPr lang="en-US" dirty="0"/>
            </a:br>
            <a:r>
              <a:rPr lang="en-US" dirty="0"/>
              <a:t>print(</a:t>
            </a:r>
            <a:r>
              <a:rPr lang="en-US" dirty="0" err="1"/>
              <a:t>thisset</a:t>
            </a:r>
            <a:r>
              <a:rPr lang="en-US" dirty="0"/>
              <a:t>) </a:t>
            </a:r>
            <a:endParaRPr lang="en-US" dirty="0" smtClean="0"/>
          </a:p>
          <a:p>
            <a:endParaRPr lang="en-US" dirty="0"/>
          </a:p>
        </p:txBody>
      </p:sp>
    </p:spTree>
    <p:extLst>
      <p:ext uri="{BB962C8B-B14F-4D97-AF65-F5344CB8AC3E}">
        <p14:creationId xmlns:p14="http://schemas.microsoft.com/office/powerpoint/2010/main" val="338183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Set Methods</a:t>
            </a:r>
            <a:br>
              <a:rPr lang="en-US" b="1" dirty="0" smtClean="0"/>
            </a:br>
            <a:endParaRPr lang="en-US" dirty="0"/>
          </a:p>
        </p:txBody>
      </p:sp>
      <p:sp>
        <p:nvSpPr>
          <p:cNvPr id="3" name="Content Placeholder 2"/>
          <p:cNvSpPr>
            <a:spLocks noGrp="1"/>
          </p:cNvSpPr>
          <p:nvPr>
            <p:ph idx="1"/>
          </p:nvPr>
        </p:nvSpPr>
        <p:spPr/>
        <p:txBody>
          <a:bodyPr/>
          <a:lstStyle/>
          <a:p>
            <a:r>
              <a:rPr lang="en-US" dirty="0" smtClean="0"/>
              <a:t>Python has a set of built-in methods that you can use on sets.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8282597"/>
              </p:ext>
            </p:extLst>
          </p:nvPr>
        </p:nvGraphicFramePr>
        <p:xfrm>
          <a:off x="838200" y="2629694"/>
          <a:ext cx="10515600" cy="3870960"/>
        </p:xfrm>
        <a:graphic>
          <a:graphicData uri="http://schemas.openxmlformats.org/drawingml/2006/table">
            <a:tbl>
              <a:tblPr/>
              <a:tblGrid>
                <a:gridCol w="5257800"/>
                <a:gridCol w="5257800"/>
              </a:tblGrid>
              <a:tr h="0">
                <a:tc>
                  <a:txBody>
                    <a:bodyPr/>
                    <a:lstStyle/>
                    <a:p>
                      <a:r>
                        <a:rPr lang="en-US" sz="2800" dirty="0"/>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800" dirty="0">
                          <a:hlinkClick r:id="rId2"/>
                        </a:rPr>
                        <a:t>add()</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Adds an element to the 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800" dirty="0">
                          <a:hlinkClick r:id="rId3"/>
                        </a:rPr>
                        <a:t>clear()</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Removes all the elements from the 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800" dirty="0">
                          <a:hlinkClick r:id="rId4"/>
                        </a:rPr>
                        <a:t>copy()</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Returns a copy of the 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800" dirty="0">
                          <a:hlinkClick r:id="rId5"/>
                        </a:rPr>
                        <a:t>difference()</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Returns a set containing the difference between two or more sets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60887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27855975"/>
              </p:ext>
            </p:extLst>
          </p:nvPr>
        </p:nvGraphicFramePr>
        <p:xfrm>
          <a:off x="690112" y="284671"/>
          <a:ext cx="10517038" cy="6030159"/>
        </p:xfrm>
        <a:graphic>
          <a:graphicData uri="http://schemas.openxmlformats.org/drawingml/2006/table">
            <a:tbl>
              <a:tblPr/>
              <a:tblGrid>
                <a:gridCol w="5258519"/>
                <a:gridCol w="5258519"/>
              </a:tblGrid>
              <a:tr h="1095554">
                <a:tc>
                  <a:txBody>
                    <a:bodyPr/>
                    <a:lstStyle/>
                    <a:p>
                      <a:r>
                        <a:rPr lang="en-US" sz="2400" dirty="0" err="1">
                          <a:hlinkClick r:id="rId2"/>
                        </a:rPr>
                        <a:t>difference_update</a:t>
                      </a:r>
                      <a:r>
                        <a:rPr lang="en-US" sz="2400" dirty="0">
                          <a:hlinkClick r:id="rId2"/>
                        </a:rPr>
                        <a:t>()</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Removes the items in this set that are also included in another, specified 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5474">
                <a:tc>
                  <a:txBody>
                    <a:bodyPr/>
                    <a:lstStyle/>
                    <a:p>
                      <a:r>
                        <a:rPr lang="en-US" sz="2400" dirty="0">
                          <a:hlinkClick r:id="rId3"/>
                        </a:rPr>
                        <a:t>discard()</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Remove the specified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2983">
                <a:tc>
                  <a:txBody>
                    <a:bodyPr/>
                    <a:lstStyle/>
                    <a:p>
                      <a:r>
                        <a:rPr lang="en-US" sz="2400" dirty="0">
                          <a:hlinkClick r:id="rId4"/>
                        </a:rPr>
                        <a:t>intersection()</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Returns a set, that is the intersection of two other sets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01478">
                <a:tc>
                  <a:txBody>
                    <a:bodyPr/>
                    <a:lstStyle/>
                    <a:p>
                      <a:r>
                        <a:rPr lang="en-US" sz="2400" dirty="0" err="1">
                          <a:hlinkClick r:id="rId5"/>
                        </a:rPr>
                        <a:t>intersection_update</a:t>
                      </a:r>
                      <a:r>
                        <a:rPr lang="en-US" sz="2400" dirty="0">
                          <a:hlinkClick r:id="rId5"/>
                        </a:rPr>
                        <a:t>()</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Removes the items in this set that are not present in other, specified set(s)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2335">
                <a:tc>
                  <a:txBody>
                    <a:bodyPr/>
                    <a:lstStyle/>
                    <a:p>
                      <a:r>
                        <a:rPr lang="en-US" sz="2400">
                          <a:hlinkClick r:id="rId6"/>
                        </a:rPr>
                        <a:t>isdisjoint()</a:t>
                      </a:r>
                      <a:endParaRPr 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Returns whether two sets have a intersection or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2335">
                <a:tc>
                  <a:txBody>
                    <a:bodyPr/>
                    <a:lstStyle/>
                    <a:p>
                      <a:r>
                        <a:rPr lang="en-US" sz="2400" dirty="0" err="1">
                          <a:hlinkClick r:id="rId7"/>
                        </a:rPr>
                        <a:t>issubset</a:t>
                      </a:r>
                      <a:r>
                        <a:rPr lang="en-US" sz="2400" dirty="0">
                          <a:hlinkClick r:id="rId7"/>
                        </a:rPr>
                        <a:t>()</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Returns whether another set contains this set or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04052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323002"/>
              </p:ext>
            </p:extLst>
          </p:nvPr>
        </p:nvGraphicFramePr>
        <p:xfrm>
          <a:off x="596660" y="386493"/>
          <a:ext cx="10515600" cy="5760720"/>
        </p:xfrm>
        <a:graphic>
          <a:graphicData uri="http://schemas.openxmlformats.org/drawingml/2006/table">
            <a:tbl>
              <a:tblPr/>
              <a:tblGrid>
                <a:gridCol w="5257800"/>
                <a:gridCol w="5257800"/>
              </a:tblGrid>
              <a:tr h="0">
                <a:tc>
                  <a:txBody>
                    <a:bodyPr/>
                    <a:lstStyle/>
                    <a:p>
                      <a:r>
                        <a:rPr lang="en-US" sz="2800" dirty="0" err="1">
                          <a:hlinkClick r:id="rId2"/>
                        </a:rPr>
                        <a:t>issuperset</a:t>
                      </a:r>
                      <a:r>
                        <a:rPr lang="en-US" sz="2800" dirty="0">
                          <a:hlinkClick r:id="rId2"/>
                        </a:rPr>
                        <a:t>()</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Returns whether this set contains another set or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800" dirty="0">
                          <a:hlinkClick r:id="rId3"/>
                        </a:rPr>
                        <a:t>pop()</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Removes an element from the 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800" dirty="0">
                          <a:hlinkClick r:id="rId4"/>
                        </a:rPr>
                        <a:t>remove()</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Removes the specified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800" dirty="0" err="1">
                          <a:hlinkClick r:id="rId5"/>
                        </a:rPr>
                        <a:t>symmetric_difference</a:t>
                      </a:r>
                      <a:r>
                        <a:rPr lang="en-US" sz="2800" dirty="0">
                          <a:hlinkClick r:id="rId5"/>
                        </a:rPr>
                        <a:t>()</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Returns a set with the symmetric differences of two sets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800" dirty="0" err="1">
                          <a:hlinkClick r:id="rId6"/>
                        </a:rPr>
                        <a:t>symmetric_difference_update</a:t>
                      </a:r>
                      <a:r>
                        <a:rPr lang="en-US" sz="2800" dirty="0">
                          <a:hlinkClick r:id="rId6"/>
                        </a:rPr>
                        <a:t>()</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inserts the symmetric differences from this set and another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800" dirty="0">
                          <a:hlinkClick r:id="rId7"/>
                        </a:rPr>
                        <a:t>union()</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Return a set containing the union of sets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800">
                          <a:hlinkClick r:id="rId8"/>
                        </a:rPr>
                        <a:t>update()</a:t>
                      </a:r>
                      <a:endParaRPr lang="en-US" sz="2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Update the set with the union of this set and others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1457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smtClean="0"/>
              <a:t>                                    Set</a:t>
            </a:r>
            <a:br>
              <a:rPr lang="en-US" b="1" dirty="0" smtClean="0"/>
            </a:br>
            <a:endParaRPr lang="en-US" dirty="0"/>
          </a:p>
        </p:txBody>
      </p:sp>
      <p:sp>
        <p:nvSpPr>
          <p:cNvPr id="3" name="Content Placeholder 2"/>
          <p:cNvSpPr>
            <a:spLocks noGrp="1"/>
          </p:cNvSpPr>
          <p:nvPr>
            <p:ph idx="1"/>
          </p:nvPr>
        </p:nvSpPr>
        <p:spPr>
          <a:xfrm>
            <a:off x="838200" y="1061050"/>
            <a:ext cx="10515600" cy="5719312"/>
          </a:xfrm>
        </p:spPr>
        <p:txBody>
          <a:bodyPr>
            <a:normAutofit lnSpcReduction="10000"/>
          </a:bodyPr>
          <a:lstStyle/>
          <a:p>
            <a:r>
              <a:rPr lang="en-US" dirty="0" smtClean="0"/>
              <a:t>A set is a collection which is unordered and unindexed. In Python sets are written with curly brackets.</a:t>
            </a:r>
          </a:p>
          <a:p>
            <a:r>
              <a:rPr lang="en-US" b="1" dirty="0" smtClean="0"/>
              <a:t>Example</a:t>
            </a:r>
          </a:p>
          <a:p>
            <a:r>
              <a:rPr lang="en-US" dirty="0" smtClean="0"/>
              <a:t>Create a Set:</a:t>
            </a:r>
          </a:p>
          <a:p>
            <a:r>
              <a:rPr lang="en-US" dirty="0" err="1"/>
              <a:t>thisset</a:t>
            </a:r>
            <a:r>
              <a:rPr lang="en-US" dirty="0"/>
              <a:t> = {"apple", "banana", "cherry"}</a:t>
            </a:r>
            <a:br>
              <a:rPr lang="en-US" dirty="0"/>
            </a:br>
            <a:r>
              <a:rPr lang="en-US" dirty="0"/>
              <a:t>print(</a:t>
            </a:r>
            <a:r>
              <a:rPr lang="en-US" dirty="0" err="1"/>
              <a:t>thisset</a:t>
            </a:r>
            <a:r>
              <a:rPr lang="en-US" dirty="0"/>
              <a:t>) </a:t>
            </a:r>
            <a:endParaRPr lang="en-US" dirty="0" smtClean="0"/>
          </a:p>
          <a:p>
            <a:r>
              <a:rPr lang="en-US" dirty="0" smtClean="0"/>
              <a:t>Note: Sets are unordered, so you cannot be sure in which order the items will appear.</a:t>
            </a:r>
          </a:p>
          <a:p>
            <a:r>
              <a:rPr lang="en-US" b="1" dirty="0" smtClean="0"/>
              <a:t>Access Items</a:t>
            </a:r>
          </a:p>
          <a:p>
            <a:r>
              <a:rPr lang="en-US" dirty="0" smtClean="0"/>
              <a:t>You cannot access items in a set by referring to an index, since sets are unordered the items has no index.</a:t>
            </a:r>
          </a:p>
          <a:p>
            <a:r>
              <a:rPr lang="en-US" dirty="0" smtClean="0"/>
              <a:t>But you can loop through the set items using a for loop, or ask if a specified value is present in a set, by using the in keyword.</a:t>
            </a:r>
          </a:p>
          <a:p>
            <a:endParaRPr lang="en-US" dirty="0" smtClean="0"/>
          </a:p>
          <a:p>
            <a:endParaRPr lang="en-US" dirty="0" smtClean="0"/>
          </a:p>
        </p:txBody>
      </p:sp>
    </p:spTree>
    <p:extLst>
      <p:ext uri="{BB962C8B-B14F-4D97-AF65-F5344CB8AC3E}">
        <p14:creationId xmlns:p14="http://schemas.microsoft.com/office/powerpoint/2010/main" val="244039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034"/>
            <a:ext cx="10515600" cy="5969929"/>
          </a:xfrm>
        </p:spPr>
        <p:txBody>
          <a:bodyPr>
            <a:normAutofit/>
          </a:bodyPr>
          <a:lstStyle/>
          <a:p>
            <a:r>
              <a:rPr lang="en-US" b="1" dirty="0" smtClean="0"/>
              <a:t>Example</a:t>
            </a:r>
          </a:p>
          <a:p>
            <a:r>
              <a:rPr lang="en-US" dirty="0" smtClean="0"/>
              <a:t>Loop through the set, and print the values:</a:t>
            </a:r>
          </a:p>
          <a:p>
            <a:r>
              <a:rPr lang="en-US" dirty="0" err="1"/>
              <a:t>thisset</a:t>
            </a:r>
            <a:r>
              <a:rPr lang="en-US" dirty="0"/>
              <a:t> = {"apple", "banana", "cherry"}</a:t>
            </a:r>
            <a:br>
              <a:rPr lang="en-US" dirty="0"/>
            </a:br>
            <a:r>
              <a:rPr lang="en-US" dirty="0"/>
              <a:t/>
            </a:r>
            <a:br>
              <a:rPr lang="en-US" dirty="0"/>
            </a:br>
            <a:r>
              <a:rPr lang="en-US" dirty="0"/>
              <a:t>for x in </a:t>
            </a:r>
            <a:r>
              <a:rPr lang="en-US" dirty="0" err="1"/>
              <a:t>thisset</a:t>
            </a:r>
            <a:r>
              <a:rPr lang="en-US" dirty="0"/>
              <a:t>:</a:t>
            </a:r>
            <a:br>
              <a:rPr lang="en-US" dirty="0"/>
            </a:br>
            <a:r>
              <a:rPr lang="en-US" dirty="0"/>
              <a:t>  print(x) </a:t>
            </a:r>
            <a:endParaRPr lang="en-US" dirty="0" smtClean="0"/>
          </a:p>
          <a:p>
            <a:pPr marL="0" indent="0">
              <a:buNone/>
            </a:pPr>
            <a:endParaRPr lang="en-US" dirty="0" smtClean="0"/>
          </a:p>
          <a:p>
            <a:r>
              <a:rPr lang="en-US" b="1" dirty="0" smtClean="0"/>
              <a:t>Example</a:t>
            </a:r>
          </a:p>
          <a:p>
            <a:r>
              <a:rPr lang="en-US" dirty="0" smtClean="0"/>
              <a:t>Check if "banana" is present in the set:</a:t>
            </a:r>
          </a:p>
          <a:p>
            <a:r>
              <a:rPr lang="en-US" dirty="0" err="1"/>
              <a:t>thisset</a:t>
            </a:r>
            <a:r>
              <a:rPr lang="en-US" dirty="0"/>
              <a:t> = {"apple", "banana", "cherry"}</a:t>
            </a:r>
            <a:br>
              <a:rPr lang="en-US" dirty="0"/>
            </a:br>
            <a:r>
              <a:rPr lang="en-US" dirty="0"/>
              <a:t/>
            </a:r>
            <a:br>
              <a:rPr lang="en-US" dirty="0"/>
            </a:br>
            <a:r>
              <a:rPr lang="en-US" dirty="0"/>
              <a:t>print("banana" in </a:t>
            </a:r>
            <a:r>
              <a:rPr lang="en-US" dirty="0" err="1"/>
              <a:t>thisset</a:t>
            </a:r>
            <a:r>
              <a:rPr lang="en-US" dirty="0"/>
              <a:t>) </a:t>
            </a:r>
            <a:endParaRPr lang="en-US" dirty="0" smtClean="0"/>
          </a:p>
          <a:p>
            <a:endParaRPr lang="en-US" dirty="0"/>
          </a:p>
        </p:txBody>
      </p:sp>
    </p:spTree>
    <p:extLst>
      <p:ext uri="{BB962C8B-B14F-4D97-AF65-F5344CB8AC3E}">
        <p14:creationId xmlns:p14="http://schemas.microsoft.com/office/powerpoint/2010/main" val="188347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Change Items</a:t>
            </a:r>
            <a:br>
              <a:rPr lang="en-US" b="1" dirty="0" smtClean="0"/>
            </a:br>
            <a:endParaRPr lang="en-US" dirty="0"/>
          </a:p>
        </p:txBody>
      </p:sp>
      <p:sp>
        <p:nvSpPr>
          <p:cNvPr id="3" name="Content Placeholder 2"/>
          <p:cNvSpPr>
            <a:spLocks noGrp="1"/>
          </p:cNvSpPr>
          <p:nvPr>
            <p:ph idx="1"/>
          </p:nvPr>
        </p:nvSpPr>
        <p:spPr>
          <a:xfrm>
            <a:off x="838200" y="1224950"/>
            <a:ext cx="10515600" cy="5469147"/>
          </a:xfrm>
        </p:spPr>
        <p:txBody>
          <a:bodyPr>
            <a:normAutofit/>
          </a:bodyPr>
          <a:lstStyle/>
          <a:p>
            <a:r>
              <a:rPr lang="en-US" dirty="0" smtClean="0"/>
              <a:t>Once a set is created, you cannot change its items, but you can add new items.</a:t>
            </a:r>
          </a:p>
          <a:p>
            <a:pPr marL="0" indent="0">
              <a:buNone/>
            </a:pPr>
            <a:endParaRPr lang="en-US" dirty="0" smtClean="0"/>
          </a:p>
          <a:p>
            <a:r>
              <a:rPr lang="en-US" b="1" dirty="0" smtClean="0"/>
              <a:t>Add Items</a:t>
            </a:r>
          </a:p>
          <a:p>
            <a:r>
              <a:rPr lang="en-US" dirty="0" smtClean="0"/>
              <a:t>To add one item to a set use the add() method.</a:t>
            </a:r>
          </a:p>
          <a:p>
            <a:r>
              <a:rPr lang="en-US" dirty="0" smtClean="0"/>
              <a:t>To add more than one item to a set use the update() method.</a:t>
            </a:r>
          </a:p>
          <a:p>
            <a:r>
              <a:rPr lang="en-US" b="1" dirty="0" smtClean="0"/>
              <a:t>Example</a:t>
            </a:r>
            <a:endParaRPr lang="en-US" dirty="0" smtClean="0"/>
          </a:p>
          <a:p>
            <a:r>
              <a:rPr lang="en-US" dirty="0" smtClean="0"/>
              <a:t>Add an item to a set, using the add() method:</a:t>
            </a:r>
          </a:p>
          <a:p>
            <a:pPr marL="0" indent="0">
              <a:buNone/>
            </a:pPr>
            <a:r>
              <a:rPr lang="en-US" dirty="0" smtClean="0"/>
              <a:t>      </a:t>
            </a:r>
            <a:r>
              <a:rPr lang="en-US" dirty="0" err="1" smtClean="0"/>
              <a:t>thisset</a:t>
            </a:r>
            <a:r>
              <a:rPr lang="en-US" dirty="0" smtClean="0"/>
              <a:t> = {"apple", "banana", "cherry"}</a:t>
            </a:r>
          </a:p>
          <a:p>
            <a:pPr marL="0" indent="0">
              <a:buNone/>
            </a:pPr>
            <a:r>
              <a:rPr lang="en-US" dirty="0" smtClean="0"/>
              <a:t>      </a:t>
            </a:r>
            <a:r>
              <a:rPr lang="en-US" dirty="0" err="1" smtClean="0"/>
              <a:t>thisset.add</a:t>
            </a:r>
            <a:r>
              <a:rPr lang="en-US" dirty="0" smtClean="0"/>
              <a:t>("orange")</a:t>
            </a:r>
          </a:p>
          <a:p>
            <a:pPr marL="0" indent="0">
              <a:buNone/>
            </a:pPr>
            <a:r>
              <a:rPr lang="en-US" dirty="0" smtClean="0"/>
              <a:t>      print(</a:t>
            </a:r>
            <a:r>
              <a:rPr lang="en-US" dirty="0" err="1" smtClean="0"/>
              <a:t>thisset</a:t>
            </a:r>
            <a:r>
              <a:rPr lang="en-US" dirty="0" smtClean="0"/>
              <a:t>) </a:t>
            </a:r>
            <a:endParaRPr lang="en-US" dirty="0"/>
          </a:p>
        </p:txBody>
      </p:sp>
    </p:spTree>
    <p:extLst>
      <p:ext uri="{BB962C8B-B14F-4D97-AF65-F5344CB8AC3E}">
        <p14:creationId xmlns:p14="http://schemas.microsoft.com/office/powerpoint/2010/main" val="313754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528"/>
            <a:ext cx="10515600" cy="6530197"/>
          </a:xfrm>
        </p:spPr>
        <p:txBody>
          <a:bodyPr>
            <a:normAutofit/>
          </a:bodyPr>
          <a:lstStyle/>
          <a:p>
            <a:r>
              <a:rPr lang="en-US" b="1" dirty="0" smtClean="0"/>
              <a:t>Example</a:t>
            </a:r>
            <a:endParaRPr lang="en-US" dirty="0" smtClean="0"/>
          </a:p>
          <a:p>
            <a:r>
              <a:rPr lang="en-US" dirty="0" smtClean="0"/>
              <a:t>Add multiple items to a set, using the update() method:</a:t>
            </a:r>
          </a:p>
          <a:p>
            <a:r>
              <a:rPr lang="en-US" dirty="0" err="1" smtClean="0"/>
              <a:t>thisset</a:t>
            </a:r>
            <a:r>
              <a:rPr lang="en-US" dirty="0" smtClean="0"/>
              <a:t> = {"apple", "banana", "cherry"}</a:t>
            </a:r>
          </a:p>
          <a:p>
            <a:r>
              <a:rPr lang="en-US" dirty="0" err="1" smtClean="0"/>
              <a:t>thisset.update</a:t>
            </a:r>
            <a:r>
              <a:rPr lang="en-US" dirty="0" smtClean="0"/>
              <a:t>(["orange", "mango", "grapes"])</a:t>
            </a:r>
          </a:p>
          <a:p>
            <a:r>
              <a:rPr lang="en-US" dirty="0" smtClean="0"/>
              <a:t>print(</a:t>
            </a:r>
            <a:r>
              <a:rPr lang="en-US" dirty="0" err="1" smtClean="0"/>
              <a:t>thisset</a:t>
            </a:r>
            <a:r>
              <a:rPr lang="en-US" dirty="0" smtClean="0"/>
              <a:t>)</a:t>
            </a:r>
          </a:p>
          <a:p>
            <a:pPr marL="0" indent="0">
              <a:buNone/>
            </a:pPr>
            <a:r>
              <a:rPr lang="en-US" dirty="0" smtClean="0"/>
              <a:t> </a:t>
            </a:r>
          </a:p>
          <a:p>
            <a:r>
              <a:rPr lang="en-US" b="1" dirty="0" smtClean="0"/>
              <a:t>Get the Length of a Set</a:t>
            </a:r>
            <a:endParaRPr lang="en-US" dirty="0" smtClean="0"/>
          </a:p>
          <a:p>
            <a:r>
              <a:rPr lang="en-US" dirty="0" smtClean="0"/>
              <a:t>To determine how many items a set has, use the </a:t>
            </a:r>
            <a:r>
              <a:rPr lang="en-US" dirty="0" err="1" smtClean="0"/>
              <a:t>len</a:t>
            </a:r>
            <a:r>
              <a:rPr lang="en-US" dirty="0" smtClean="0"/>
              <a:t>() method.</a:t>
            </a:r>
          </a:p>
          <a:p>
            <a:r>
              <a:rPr lang="en-US" b="1" dirty="0" smtClean="0"/>
              <a:t>Example</a:t>
            </a:r>
          </a:p>
          <a:p>
            <a:r>
              <a:rPr lang="en-US" dirty="0" smtClean="0"/>
              <a:t>Get the number of items in a set:</a:t>
            </a:r>
          </a:p>
          <a:p>
            <a:r>
              <a:rPr lang="en-US" dirty="0" err="1" smtClean="0"/>
              <a:t>thisset</a:t>
            </a:r>
            <a:r>
              <a:rPr lang="en-US" dirty="0" smtClean="0"/>
              <a:t> = {"apple", "banana", "cherry"}</a:t>
            </a:r>
          </a:p>
          <a:p>
            <a:r>
              <a:rPr lang="en-US" dirty="0" smtClean="0"/>
              <a:t>print(</a:t>
            </a:r>
            <a:r>
              <a:rPr lang="en-US" dirty="0" err="1" smtClean="0"/>
              <a:t>len</a:t>
            </a:r>
            <a:r>
              <a:rPr lang="en-US" dirty="0" smtClean="0"/>
              <a:t>(</a:t>
            </a:r>
            <a:r>
              <a:rPr lang="en-US" dirty="0" err="1" smtClean="0"/>
              <a:t>thisset</a:t>
            </a:r>
            <a:r>
              <a:rPr lang="en-US" dirty="0" smtClean="0"/>
              <a:t>)) </a:t>
            </a:r>
            <a:endParaRPr lang="en-US" dirty="0"/>
          </a:p>
        </p:txBody>
      </p:sp>
    </p:spTree>
    <p:extLst>
      <p:ext uri="{BB962C8B-B14F-4D97-AF65-F5344CB8AC3E}">
        <p14:creationId xmlns:p14="http://schemas.microsoft.com/office/powerpoint/2010/main" val="276005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Remove Item</a:t>
            </a:r>
            <a:br>
              <a:rPr lang="en-US" b="1" dirty="0" smtClean="0"/>
            </a:br>
            <a:endParaRPr lang="en-US" dirty="0"/>
          </a:p>
        </p:txBody>
      </p:sp>
      <p:sp>
        <p:nvSpPr>
          <p:cNvPr id="3" name="Content Placeholder 2"/>
          <p:cNvSpPr>
            <a:spLocks noGrp="1"/>
          </p:cNvSpPr>
          <p:nvPr>
            <p:ph idx="1"/>
          </p:nvPr>
        </p:nvSpPr>
        <p:spPr>
          <a:xfrm>
            <a:off x="838200" y="1061049"/>
            <a:ext cx="10515600" cy="5736566"/>
          </a:xfrm>
        </p:spPr>
        <p:txBody>
          <a:bodyPr>
            <a:normAutofit fontScale="92500" lnSpcReduction="10000"/>
          </a:bodyPr>
          <a:lstStyle/>
          <a:p>
            <a:r>
              <a:rPr lang="en-US" dirty="0" smtClean="0"/>
              <a:t>To remove an item in a set, use the remove(), or the discard() method.</a:t>
            </a:r>
          </a:p>
          <a:p>
            <a:r>
              <a:rPr lang="en-US" b="1" dirty="0" smtClean="0"/>
              <a:t>Example</a:t>
            </a:r>
            <a:endParaRPr lang="en-US" dirty="0" smtClean="0"/>
          </a:p>
          <a:p>
            <a:r>
              <a:rPr lang="en-US" dirty="0" smtClean="0"/>
              <a:t>Remove "banana" by using the remove() method:</a:t>
            </a:r>
          </a:p>
          <a:p>
            <a:pPr marL="0" indent="0">
              <a:buNone/>
            </a:pPr>
            <a:r>
              <a:rPr lang="en-US" dirty="0" smtClean="0"/>
              <a:t>               </a:t>
            </a:r>
            <a:r>
              <a:rPr lang="en-US" dirty="0" err="1" smtClean="0"/>
              <a:t>thisset</a:t>
            </a:r>
            <a:r>
              <a:rPr lang="en-US" dirty="0" smtClean="0"/>
              <a:t> = {"apple", "banana", "cherry"}</a:t>
            </a:r>
          </a:p>
          <a:p>
            <a:pPr marL="0" indent="0">
              <a:buNone/>
            </a:pPr>
            <a:r>
              <a:rPr lang="en-US" dirty="0" smtClean="0"/>
              <a:t>               </a:t>
            </a:r>
            <a:r>
              <a:rPr lang="en-US" dirty="0" err="1" smtClean="0"/>
              <a:t>thisset.remove</a:t>
            </a:r>
            <a:r>
              <a:rPr lang="en-US" dirty="0" smtClean="0"/>
              <a:t>("banana")</a:t>
            </a:r>
          </a:p>
          <a:p>
            <a:pPr marL="0" indent="0">
              <a:buNone/>
            </a:pPr>
            <a:r>
              <a:rPr lang="en-US" dirty="0" smtClean="0"/>
              <a:t>               print(</a:t>
            </a:r>
            <a:r>
              <a:rPr lang="en-US" dirty="0" err="1" smtClean="0"/>
              <a:t>thisset</a:t>
            </a:r>
            <a:r>
              <a:rPr lang="en-US" dirty="0" smtClean="0"/>
              <a:t>) </a:t>
            </a:r>
          </a:p>
          <a:p>
            <a:r>
              <a:rPr lang="en-US" dirty="0" smtClean="0"/>
              <a:t>Note: If the item to remove does not exist, remove() will raise an error.</a:t>
            </a:r>
          </a:p>
          <a:p>
            <a:r>
              <a:rPr lang="en-US" b="1" dirty="0" smtClean="0"/>
              <a:t>Example</a:t>
            </a:r>
          </a:p>
          <a:p>
            <a:r>
              <a:rPr lang="en-US" dirty="0" smtClean="0"/>
              <a:t>Remove "banana" by using the discard() method:</a:t>
            </a:r>
          </a:p>
          <a:p>
            <a:pPr marL="0" indent="0">
              <a:buNone/>
            </a:pPr>
            <a:r>
              <a:rPr lang="en-US" dirty="0" smtClean="0"/>
              <a:t>              </a:t>
            </a:r>
            <a:r>
              <a:rPr lang="en-US" dirty="0" err="1" smtClean="0"/>
              <a:t>thisset</a:t>
            </a:r>
            <a:r>
              <a:rPr lang="en-US" dirty="0" smtClean="0"/>
              <a:t> = {"apple", "banana", "cherry"}</a:t>
            </a:r>
          </a:p>
          <a:p>
            <a:pPr marL="0" indent="0">
              <a:buNone/>
            </a:pPr>
            <a:r>
              <a:rPr lang="en-US" dirty="0" smtClean="0"/>
              <a:t>              </a:t>
            </a:r>
            <a:r>
              <a:rPr lang="en-US" dirty="0" err="1" smtClean="0"/>
              <a:t>thisset.discard</a:t>
            </a:r>
            <a:r>
              <a:rPr lang="en-US" dirty="0" smtClean="0"/>
              <a:t>("banana")</a:t>
            </a:r>
          </a:p>
          <a:p>
            <a:pPr marL="0" indent="0">
              <a:buNone/>
            </a:pPr>
            <a:r>
              <a:rPr lang="en-US" dirty="0" smtClean="0"/>
              <a:t>              Print(</a:t>
            </a:r>
            <a:r>
              <a:rPr lang="en-US" dirty="0" err="1" smtClean="0"/>
              <a:t>thisset</a:t>
            </a:r>
            <a:r>
              <a:rPr lang="en-US" dirty="0" smtClean="0"/>
              <a:t>) </a:t>
            </a:r>
          </a:p>
          <a:p>
            <a:endParaRPr lang="en-US" dirty="0"/>
          </a:p>
        </p:txBody>
      </p:sp>
    </p:spTree>
    <p:extLst>
      <p:ext uri="{BB962C8B-B14F-4D97-AF65-F5344CB8AC3E}">
        <p14:creationId xmlns:p14="http://schemas.microsoft.com/office/powerpoint/2010/main" val="2123960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770"/>
            <a:ext cx="10515600" cy="6616460"/>
          </a:xfrm>
        </p:spPr>
        <p:txBody>
          <a:bodyPr>
            <a:normAutofit/>
          </a:bodyPr>
          <a:lstStyle/>
          <a:p>
            <a:r>
              <a:rPr lang="en-US" dirty="0" smtClean="0"/>
              <a:t>Note: If the item to remove does not exist, discard() will NOT raise an error.</a:t>
            </a:r>
          </a:p>
          <a:p>
            <a:r>
              <a:rPr lang="en-US" dirty="0" smtClean="0"/>
              <a:t>You can also use the pop(), method to remove an item, but this method will remove the last item. Remember that sets are unordered, so you will not know what item that gets removed.</a:t>
            </a:r>
          </a:p>
          <a:p>
            <a:r>
              <a:rPr lang="en-US" dirty="0" smtClean="0"/>
              <a:t>The return value of the pop() method is the removed item.</a:t>
            </a:r>
          </a:p>
          <a:p>
            <a:r>
              <a:rPr lang="en-US" b="1" dirty="0" smtClean="0"/>
              <a:t>Example</a:t>
            </a:r>
          </a:p>
          <a:p>
            <a:r>
              <a:rPr lang="en-US" dirty="0" smtClean="0"/>
              <a:t>Remove the last item by using the pop() method:</a:t>
            </a:r>
          </a:p>
          <a:p>
            <a:r>
              <a:rPr lang="en-US" dirty="0" err="1" smtClean="0"/>
              <a:t>thisset</a:t>
            </a:r>
            <a:r>
              <a:rPr lang="en-US" dirty="0" smtClean="0"/>
              <a:t> = {"apple", "banana", "cherry"}</a:t>
            </a:r>
          </a:p>
          <a:p>
            <a:r>
              <a:rPr lang="en-US" dirty="0" smtClean="0"/>
              <a:t>x = </a:t>
            </a:r>
            <a:r>
              <a:rPr lang="en-US" dirty="0" err="1" smtClean="0"/>
              <a:t>thisset.pop</a:t>
            </a:r>
            <a:r>
              <a:rPr lang="en-US" dirty="0" smtClean="0"/>
              <a:t>()</a:t>
            </a:r>
          </a:p>
          <a:p>
            <a:r>
              <a:rPr lang="en-US" dirty="0" smtClean="0"/>
              <a:t>print(x)</a:t>
            </a:r>
          </a:p>
          <a:p>
            <a:r>
              <a:rPr lang="en-US" dirty="0" smtClean="0"/>
              <a:t>print(</a:t>
            </a:r>
            <a:r>
              <a:rPr lang="en-US" dirty="0" err="1" smtClean="0"/>
              <a:t>thisset</a:t>
            </a:r>
            <a:r>
              <a:rPr lang="en-US" dirty="0" smtClean="0"/>
              <a:t>) </a:t>
            </a:r>
            <a:endParaRPr lang="en-US" dirty="0"/>
          </a:p>
        </p:txBody>
      </p:sp>
    </p:spTree>
    <p:extLst>
      <p:ext uri="{BB962C8B-B14F-4D97-AF65-F5344CB8AC3E}">
        <p14:creationId xmlns:p14="http://schemas.microsoft.com/office/powerpoint/2010/main" val="19014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770"/>
            <a:ext cx="10515600" cy="6659592"/>
          </a:xfrm>
        </p:spPr>
        <p:txBody>
          <a:bodyPr>
            <a:normAutofit/>
          </a:bodyPr>
          <a:lstStyle/>
          <a:p>
            <a:r>
              <a:rPr lang="en-US" dirty="0" smtClean="0"/>
              <a:t>Note: Sets are unordered, so when using the pop() method, you will not know which item that gets removed.</a:t>
            </a:r>
          </a:p>
          <a:p>
            <a:r>
              <a:rPr lang="en-US" b="1" dirty="0" smtClean="0"/>
              <a:t>Example</a:t>
            </a:r>
            <a:endParaRPr lang="en-US" dirty="0" smtClean="0"/>
          </a:p>
          <a:p>
            <a:r>
              <a:rPr lang="en-US" dirty="0" smtClean="0"/>
              <a:t>The clear() method empties the set:</a:t>
            </a:r>
          </a:p>
          <a:p>
            <a:pPr marL="0" indent="0">
              <a:buNone/>
            </a:pPr>
            <a:r>
              <a:rPr lang="en-US" dirty="0" smtClean="0"/>
              <a:t>             </a:t>
            </a:r>
            <a:r>
              <a:rPr lang="en-US" dirty="0" err="1" smtClean="0"/>
              <a:t>thisset</a:t>
            </a:r>
            <a:r>
              <a:rPr lang="en-US" dirty="0" smtClean="0"/>
              <a:t> = {"apple", "banana", "cherry"}</a:t>
            </a:r>
          </a:p>
          <a:p>
            <a:pPr marL="0" indent="0">
              <a:buNone/>
            </a:pPr>
            <a:r>
              <a:rPr lang="en-US" dirty="0" smtClean="0"/>
              <a:t>             </a:t>
            </a:r>
            <a:r>
              <a:rPr lang="en-US" dirty="0" err="1" smtClean="0"/>
              <a:t>thisset.clear</a:t>
            </a:r>
            <a:r>
              <a:rPr lang="en-US" dirty="0" smtClean="0"/>
              <a:t>()</a:t>
            </a:r>
          </a:p>
          <a:p>
            <a:pPr marL="0" indent="0">
              <a:buNone/>
            </a:pPr>
            <a:r>
              <a:rPr lang="en-US" dirty="0"/>
              <a:t> </a:t>
            </a:r>
            <a:r>
              <a:rPr lang="en-US" dirty="0" smtClean="0"/>
              <a:t>            print(</a:t>
            </a:r>
            <a:r>
              <a:rPr lang="en-US" dirty="0" err="1" smtClean="0"/>
              <a:t>thisset</a:t>
            </a:r>
            <a:r>
              <a:rPr lang="en-US" dirty="0" smtClean="0"/>
              <a:t>) </a:t>
            </a:r>
          </a:p>
          <a:p>
            <a:r>
              <a:rPr lang="en-US" b="1" dirty="0" smtClean="0"/>
              <a:t>Example</a:t>
            </a:r>
          </a:p>
          <a:p>
            <a:r>
              <a:rPr lang="en-US" dirty="0" smtClean="0"/>
              <a:t>The del keyword will delete the set completely:</a:t>
            </a:r>
          </a:p>
          <a:p>
            <a:pPr marL="0" indent="0">
              <a:buNone/>
            </a:pPr>
            <a:r>
              <a:rPr lang="en-US" dirty="0" smtClean="0"/>
              <a:t>            </a:t>
            </a:r>
            <a:r>
              <a:rPr lang="en-US" dirty="0" err="1" smtClean="0"/>
              <a:t>thisset</a:t>
            </a:r>
            <a:r>
              <a:rPr lang="en-US" dirty="0" smtClean="0"/>
              <a:t> = {"apple", "banana", "cherry"}</a:t>
            </a:r>
          </a:p>
          <a:p>
            <a:pPr marL="0" indent="0">
              <a:buNone/>
            </a:pPr>
            <a:r>
              <a:rPr lang="en-US" dirty="0"/>
              <a:t> </a:t>
            </a:r>
            <a:r>
              <a:rPr lang="en-US" dirty="0" smtClean="0"/>
              <a:t>           del </a:t>
            </a:r>
            <a:r>
              <a:rPr lang="en-US" dirty="0" err="1" smtClean="0"/>
              <a:t>thisset</a:t>
            </a:r>
            <a:endParaRPr lang="en-US" dirty="0" smtClean="0"/>
          </a:p>
          <a:p>
            <a:pPr marL="0" indent="0">
              <a:buNone/>
            </a:pPr>
            <a:r>
              <a:rPr lang="en-US" dirty="0"/>
              <a:t> </a:t>
            </a:r>
            <a:r>
              <a:rPr lang="en-US" dirty="0" smtClean="0"/>
              <a:t>           print(</a:t>
            </a:r>
            <a:r>
              <a:rPr lang="en-US" dirty="0" err="1" smtClean="0"/>
              <a:t>thisset</a:t>
            </a:r>
            <a:r>
              <a:rPr lang="en-US" dirty="0" smtClean="0"/>
              <a:t>) </a:t>
            </a:r>
            <a:endParaRPr lang="en-US" dirty="0"/>
          </a:p>
        </p:txBody>
      </p:sp>
    </p:spTree>
    <p:extLst>
      <p:ext uri="{BB962C8B-B14F-4D97-AF65-F5344CB8AC3E}">
        <p14:creationId xmlns:p14="http://schemas.microsoft.com/office/powerpoint/2010/main" val="2938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Join Two Sets</a:t>
            </a:r>
            <a:br>
              <a:rPr lang="en-US" b="1" dirty="0" smtClean="0"/>
            </a:br>
            <a:endParaRPr lang="en-US" dirty="0"/>
          </a:p>
        </p:txBody>
      </p:sp>
      <p:sp>
        <p:nvSpPr>
          <p:cNvPr id="3" name="Content Placeholder 2"/>
          <p:cNvSpPr>
            <a:spLocks noGrp="1"/>
          </p:cNvSpPr>
          <p:nvPr>
            <p:ph idx="1"/>
          </p:nvPr>
        </p:nvSpPr>
        <p:spPr>
          <a:xfrm>
            <a:off x="838200" y="1224951"/>
            <a:ext cx="10515600" cy="5520906"/>
          </a:xfrm>
        </p:spPr>
        <p:txBody>
          <a:bodyPr>
            <a:normAutofit/>
          </a:bodyPr>
          <a:lstStyle/>
          <a:p>
            <a:r>
              <a:rPr lang="en-US" dirty="0" smtClean="0"/>
              <a:t>There are several ways to join two or more sets in Python.</a:t>
            </a:r>
          </a:p>
          <a:p>
            <a:r>
              <a:rPr lang="en-US" dirty="0" smtClean="0"/>
              <a:t>You can use the union() method that returns a new set containing all items from both sets, or the update() method that inserts all the items from one set into another:</a:t>
            </a:r>
          </a:p>
          <a:p>
            <a:pPr marL="0" indent="0">
              <a:buNone/>
            </a:pPr>
            <a:endParaRPr lang="en-US" dirty="0" smtClean="0"/>
          </a:p>
          <a:p>
            <a:r>
              <a:rPr lang="en-US" b="1" dirty="0" smtClean="0"/>
              <a:t>Example</a:t>
            </a:r>
          </a:p>
          <a:p>
            <a:r>
              <a:rPr lang="en-US" dirty="0" smtClean="0"/>
              <a:t>The union() method returns a new set with all items from both sets:</a:t>
            </a:r>
          </a:p>
          <a:p>
            <a:r>
              <a:rPr lang="en-US" dirty="0" smtClean="0"/>
              <a:t>set1 = {"a", "b" , "c"}</a:t>
            </a:r>
          </a:p>
          <a:p>
            <a:r>
              <a:rPr lang="en-US" dirty="0" smtClean="0"/>
              <a:t>set2 = {1, 2, 3}</a:t>
            </a:r>
          </a:p>
          <a:p>
            <a:r>
              <a:rPr lang="en-US" dirty="0" smtClean="0"/>
              <a:t>set3 = set1.union(set2)</a:t>
            </a:r>
          </a:p>
          <a:p>
            <a:r>
              <a:rPr lang="en-US" dirty="0" smtClean="0"/>
              <a:t>print(set3) </a:t>
            </a:r>
            <a:endParaRPr lang="en-US" dirty="0"/>
          </a:p>
        </p:txBody>
      </p:sp>
    </p:spTree>
    <p:extLst>
      <p:ext uri="{BB962C8B-B14F-4D97-AF65-F5344CB8AC3E}">
        <p14:creationId xmlns:p14="http://schemas.microsoft.com/office/powerpoint/2010/main" val="64055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948</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Python Sets </vt:lpstr>
      <vt:lpstr>                                    Set </vt:lpstr>
      <vt:lpstr>PowerPoint Presentation</vt:lpstr>
      <vt:lpstr>                          Change Items </vt:lpstr>
      <vt:lpstr>PowerPoint Presentation</vt:lpstr>
      <vt:lpstr>                           Remove Item </vt:lpstr>
      <vt:lpstr>PowerPoint Presentation</vt:lpstr>
      <vt:lpstr>PowerPoint Presentation</vt:lpstr>
      <vt:lpstr>                           Join Two Sets </vt:lpstr>
      <vt:lpstr>PowerPoint Presentation</vt:lpstr>
      <vt:lpstr>                     The set() Constructor </vt:lpstr>
      <vt:lpstr>                            Set Methods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Sets</dc:title>
  <dc:creator>muralidevandla@gmail.com</dc:creator>
  <cp:lastModifiedBy>muralidevandla@gmail.com</cp:lastModifiedBy>
  <cp:revision>5</cp:revision>
  <dcterms:created xsi:type="dcterms:W3CDTF">2020-04-30T17:03:51Z</dcterms:created>
  <dcterms:modified xsi:type="dcterms:W3CDTF">2020-04-30T17:31:56Z</dcterms:modified>
</cp:coreProperties>
</file>