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CB954E-8628-497B-9642-9DAF63A1C1FF}"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95319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CB954E-8628-497B-9642-9DAF63A1C1FF}"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355532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CB954E-8628-497B-9642-9DAF63A1C1FF}"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343105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CB954E-8628-497B-9642-9DAF63A1C1FF}"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239445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B954E-8628-497B-9642-9DAF63A1C1FF}"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298976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CB954E-8628-497B-9642-9DAF63A1C1FF}"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293223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CB954E-8628-497B-9642-9DAF63A1C1FF}" type="datetimeFigureOut">
              <a:rPr lang="en-IN" smtClean="0"/>
              <a:t>17-04-2020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173004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CB954E-8628-497B-9642-9DAF63A1C1FF}" type="datetimeFigureOut">
              <a:rPr lang="en-IN" smtClean="0"/>
              <a:t>17-04-2020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355156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B954E-8628-497B-9642-9DAF63A1C1FF}" type="datetimeFigureOut">
              <a:rPr lang="en-IN" smtClean="0"/>
              <a:t>17-04-2020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351460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B954E-8628-497B-9642-9DAF63A1C1FF}"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126497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B954E-8628-497B-9642-9DAF63A1C1FF}"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AE45E-574A-458B-847A-DAC08D41844A}" type="slidenum">
              <a:rPr lang="en-IN" smtClean="0"/>
              <a:t>‹#›</a:t>
            </a:fld>
            <a:endParaRPr lang="en-IN"/>
          </a:p>
        </p:txBody>
      </p:sp>
    </p:spTree>
    <p:extLst>
      <p:ext uri="{BB962C8B-B14F-4D97-AF65-F5344CB8AC3E}">
        <p14:creationId xmlns:p14="http://schemas.microsoft.com/office/powerpoint/2010/main" val="300894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B954E-8628-497B-9642-9DAF63A1C1FF}" type="datetimeFigureOut">
              <a:rPr lang="en-IN" smtClean="0"/>
              <a:t>17-04-2020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AE45E-574A-458B-847A-DAC08D41844A}" type="slidenum">
              <a:rPr lang="en-IN" smtClean="0"/>
              <a:t>‹#›</a:t>
            </a:fld>
            <a:endParaRPr lang="en-IN"/>
          </a:p>
        </p:txBody>
      </p:sp>
    </p:spTree>
    <p:extLst>
      <p:ext uri="{BB962C8B-B14F-4D97-AF65-F5344CB8AC3E}">
        <p14:creationId xmlns:p14="http://schemas.microsoft.com/office/powerpoint/2010/main" val="27662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classification-of-programming-languag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latin typeface="Times New Roman" panose="02020603050405020304" pitchFamily="18" charset="0"/>
                <a:cs typeface="Times New Roman" panose="02020603050405020304" pitchFamily="18" charset="0"/>
              </a:rPr>
              <a:t>PYTHON BASICS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17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smtClean="0"/>
              <a:t># Example on Arithmetic Operators:</a:t>
            </a:r>
          </a:p>
          <a:p>
            <a:pPr marL="0" indent="0">
              <a:buNone/>
            </a:pPr>
            <a:endParaRPr lang="en-US" dirty="0" smtClean="0"/>
          </a:p>
          <a:p>
            <a:pPr marL="0" indent="0">
              <a:buNone/>
            </a:pPr>
            <a:r>
              <a:rPr lang="en-US" dirty="0" smtClean="0"/>
              <a:t>a = 10</a:t>
            </a:r>
          </a:p>
          <a:p>
            <a:pPr marL="0" indent="0">
              <a:buNone/>
            </a:pPr>
            <a:r>
              <a:rPr lang="en-US" dirty="0" smtClean="0"/>
              <a:t>b = 5</a:t>
            </a:r>
          </a:p>
          <a:p>
            <a:pPr marL="0" indent="0">
              <a:buNone/>
            </a:pPr>
            <a:r>
              <a:rPr lang="en-US" dirty="0" smtClean="0"/>
              <a:t>print("a :", a)</a:t>
            </a:r>
          </a:p>
          <a:p>
            <a:pPr marL="0" indent="0">
              <a:buNone/>
            </a:pPr>
            <a:r>
              <a:rPr lang="en-US" dirty="0" smtClean="0"/>
              <a:t>print("b :", b)</a:t>
            </a:r>
          </a:p>
          <a:p>
            <a:pPr marL="0" indent="0">
              <a:buNone/>
            </a:pPr>
            <a:r>
              <a:rPr lang="en-US" dirty="0" smtClean="0"/>
              <a:t>print("</a:t>
            </a:r>
            <a:r>
              <a:rPr lang="en-US" dirty="0" err="1" smtClean="0"/>
              <a:t>a+b</a:t>
            </a:r>
            <a:r>
              <a:rPr lang="en-US" dirty="0" smtClean="0"/>
              <a:t> :", </a:t>
            </a:r>
            <a:r>
              <a:rPr lang="en-US" dirty="0" err="1" smtClean="0"/>
              <a:t>a+b</a:t>
            </a:r>
            <a:r>
              <a:rPr lang="en-US" dirty="0" smtClean="0"/>
              <a:t>)</a:t>
            </a:r>
          </a:p>
          <a:p>
            <a:pPr marL="0" indent="0">
              <a:buNone/>
            </a:pPr>
            <a:r>
              <a:rPr lang="en-US" dirty="0" smtClean="0"/>
              <a:t>print("a-b :", a-b)</a:t>
            </a:r>
          </a:p>
          <a:p>
            <a:pPr marL="0" indent="0">
              <a:buNone/>
            </a:pPr>
            <a:r>
              <a:rPr lang="en-US" dirty="0" smtClean="0"/>
              <a:t>print("a*b :", a*b)</a:t>
            </a:r>
          </a:p>
          <a:p>
            <a:pPr marL="0" indent="0">
              <a:buNone/>
            </a:pPr>
            <a:r>
              <a:rPr lang="en-US" dirty="0" smtClean="0"/>
              <a:t>print("a/b :", a/b) </a:t>
            </a:r>
            <a:endParaRPr lang="en-IN" dirty="0"/>
          </a:p>
        </p:txBody>
      </p:sp>
    </p:spTree>
    <p:extLst>
      <p:ext uri="{BB962C8B-B14F-4D97-AF65-F5344CB8AC3E}">
        <p14:creationId xmlns:p14="http://schemas.microsoft.com/office/powerpoint/2010/main" val="355327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#Example on Logical Bitwise Operators</a:t>
            </a:r>
          </a:p>
          <a:p>
            <a:pPr marL="0" indent="0">
              <a:buNone/>
            </a:pPr>
            <a:r>
              <a:rPr lang="en-US" dirty="0" smtClean="0"/>
              <a:t>a = 10</a:t>
            </a:r>
          </a:p>
          <a:p>
            <a:pPr marL="0" indent="0">
              <a:buNone/>
            </a:pPr>
            <a:r>
              <a:rPr lang="en-US" dirty="0" smtClean="0"/>
              <a:t>b = 2</a:t>
            </a:r>
          </a:p>
          <a:p>
            <a:pPr marL="0" indent="0">
              <a:buNone/>
            </a:pPr>
            <a:r>
              <a:rPr lang="en-US" dirty="0" smtClean="0"/>
              <a:t>print(a &amp; b)</a:t>
            </a:r>
          </a:p>
          <a:p>
            <a:pPr marL="0" indent="0">
              <a:buNone/>
            </a:pPr>
            <a:r>
              <a:rPr lang="en-US" dirty="0" smtClean="0"/>
              <a:t>print(a | b)</a:t>
            </a:r>
          </a:p>
          <a:p>
            <a:pPr marL="0" indent="0">
              <a:buNone/>
            </a:pPr>
            <a:r>
              <a:rPr lang="en-US" dirty="0" smtClean="0"/>
              <a:t>print(a ^ b)</a:t>
            </a:r>
          </a:p>
          <a:p>
            <a:pPr marL="0" indent="0">
              <a:buNone/>
            </a:pPr>
            <a:r>
              <a:rPr lang="en-US" dirty="0" smtClean="0"/>
              <a:t>print(~a)</a:t>
            </a:r>
          </a:p>
          <a:p>
            <a:pPr marL="0" indent="0">
              <a:buNone/>
            </a:pPr>
            <a:r>
              <a:rPr lang="en-US" dirty="0" smtClean="0"/>
              <a:t>print(a &lt;&lt; b)</a:t>
            </a:r>
          </a:p>
          <a:p>
            <a:pPr marL="0" indent="0">
              <a:buNone/>
            </a:pPr>
            <a:r>
              <a:rPr lang="en-US" dirty="0" smtClean="0"/>
              <a:t>print(a &gt;&gt; b)</a:t>
            </a:r>
          </a:p>
          <a:p>
            <a:endParaRPr lang="en-IN" dirty="0"/>
          </a:p>
        </p:txBody>
      </p:sp>
    </p:spTree>
    <p:extLst>
      <p:ext uri="{BB962C8B-B14F-4D97-AF65-F5344CB8AC3E}">
        <p14:creationId xmlns:p14="http://schemas.microsoft.com/office/powerpoint/2010/main" val="189981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dirty="0" smtClean="0"/>
              <a:t># Example on Identity Operators</a:t>
            </a:r>
            <a:endParaRPr lang="en-US" dirty="0" smtClean="0"/>
          </a:p>
          <a:p>
            <a:pPr marL="0" indent="0">
              <a:buNone/>
            </a:pPr>
            <a:r>
              <a:rPr lang="en-US" dirty="0" smtClean="0"/>
              <a:t>a = 10</a:t>
            </a:r>
          </a:p>
          <a:p>
            <a:pPr marL="0" indent="0">
              <a:buNone/>
            </a:pPr>
            <a:r>
              <a:rPr lang="en-US" dirty="0" smtClean="0"/>
              <a:t>b = 10</a:t>
            </a:r>
          </a:p>
          <a:p>
            <a:pPr marL="0" indent="0">
              <a:buNone/>
            </a:pPr>
            <a:r>
              <a:rPr lang="en-US" dirty="0" smtClean="0"/>
              <a:t>c = 20</a:t>
            </a:r>
          </a:p>
          <a:p>
            <a:pPr marL="0" indent="0">
              <a:buNone/>
            </a:pPr>
            <a:r>
              <a:rPr lang="en-US" dirty="0" smtClean="0"/>
              <a:t>print(a is b)</a:t>
            </a:r>
          </a:p>
          <a:p>
            <a:pPr marL="0" indent="0">
              <a:buNone/>
            </a:pPr>
            <a:r>
              <a:rPr lang="en-US" dirty="0" smtClean="0"/>
              <a:t>print(a is c)</a:t>
            </a:r>
          </a:p>
          <a:p>
            <a:pPr marL="0" indent="0">
              <a:buNone/>
            </a:pPr>
            <a:r>
              <a:rPr lang="en-US" dirty="0" smtClean="0"/>
              <a:t>print(a is not b)</a:t>
            </a:r>
          </a:p>
          <a:p>
            <a:pPr marL="0" indent="0">
              <a:buNone/>
            </a:pPr>
            <a:r>
              <a:rPr lang="en-US" dirty="0" smtClean="0"/>
              <a:t>print(a is not c)</a:t>
            </a:r>
            <a:endParaRPr lang="en-IN" dirty="0"/>
          </a:p>
        </p:txBody>
      </p:sp>
    </p:spTree>
    <p:extLst>
      <p:ext uri="{BB962C8B-B14F-4D97-AF65-F5344CB8AC3E}">
        <p14:creationId xmlns:p14="http://schemas.microsoft.com/office/powerpoint/2010/main" val="291941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 Example on Membership Operators</a:t>
            </a:r>
          </a:p>
          <a:p>
            <a:pPr marL="0" indent="0">
              <a:buNone/>
            </a:pPr>
            <a:r>
              <a:rPr lang="en-US" dirty="0" smtClean="0"/>
              <a:t>There are two types member ship operators in Python.</a:t>
            </a:r>
          </a:p>
          <a:p>
            <a:pPr marL="0" indent="0">
              <a:buNone/>
            </a:pPr>
            <a:r>
              <a:rPr lang="en-US" dirty="0" smtClean="0"/>
              <a:t>1.In</a:t>
            </a:r>
          </a:p>
          <a:p>
            <a:pPr marL="0" indent="0">
              <a:buNone/>
            </a:pPr>
            <a:r>
              <a:rPr lang="en-US" dirty="0" smtClean="0"/>
              <a:t>2.not in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477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 = [1,2,3,4,5]</a:t>
            </a:r>
          </a:p>
          <a:p>
            <a:pPr marL="0" indent="0">
              <a:buNone/>
            </a:pPr>
            <a:r>
              <a:rPr lang="en-US" dirty="0" smtClean="0"/>
              <a:t>print(1 in l)</a:t>
            </a:r>
          </a:p>
          <a:p>
            <a:pPr marL="0" indent="0">
              <a:buNone/>
            </a:pPr>
            <a:r>
              <a:rPr lang="en-US" dirty="0" smtClean="0"/>
              <a:t>print(10 in l)</a:t>
            </a:r>
          </a:p>
          <a:p>
            <a:pPr marL="0" indent="0">
              <a:buNone/>
            </a:pPr>
            <a:r>
              <a:rPr lang="en-US" dirty="0" smtClean="0"/>
              <a:t>print(5 not in l)</a:t>
            </a:r>
          </a:p>
          <a:p>
            <a:pPr marL="0" indent="0">
              <a:buNone/>
            </a:pPr>
            <a:r>
              <a:rPr lang="en-US" dirty="0" smtClean="0"/>
              <a:t>print(10 not in l)</a:t>
            </a:r>
            <a:endParaRPr lang="en-IN" dirty="0"/>
          </a:p>
        </p:txBody>
      </p:sp>
    </p:spTree>
    <p:extLst>
      <p:ext uri="{BB962C8B-B14F-4D97-AF65-F5344CB8AC3E}">
        <p14:creationId xmlns:p14="http://schemas.microsoft.com/office/powerpoint/2010/main" val="127161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a:t>
            </a:r>
            <a:endParaRPr lang="en-IN" dirty="0"/>
          </a:p>
        </p:txBody>
      </p:sp>
      <p:graphicFrame>
        <p:nvGraphicFramePr>
          <p:cNvPr id="5" name="Content Placeholder 4"/>
          <p:cNvGraphicFramePr>
            <a:graphicFrameLocks noGrp="1"/>
          </p:cNvGraphicFramePr>
          <p:nvPr>
            <p:ph idx="1"/>
          </p:nvPr>
        </p:nvGraphicFramePr>
        <p:xfrm>
          <a:off x="1129193" y="1596799"/>
          <a:ext cx="6885614" cy="4532766"/>
        </p:xfrm>
        <a:graphic>
          <a:graphicData uri="http://schemas.openxmlformats.org/drawingml/2006/table">
            <a:tbl>
              <a:tblPr/>
              <a:tblGrid>
                <a:gridCol w="3442807"/>
                <a:gridCol w="3442807"/>
              </a:tblGrid>
              <a:tr h="418366">
                <a:tc>
                  <a:txBody>
                    <a:bodyPr/>
                    <a:lstStyle/>
                    <a:p>
                      <a:pPr algn="l" fontAlgn="t"/>
                      <a:r>
                        <a:rPr lang="en-IN" sz="1500">
                          <a:solidFill>
                            <a:srgbClr val="000000"/>
                          </a:solidFill>
                          <a:effectLst/>
                          <a:latin typeface="times new roman"/>
                        </a:rPr>
                        <a:t>Statement</a:t>
                      </a:r>
                    </a:p>
                  </a:txBody>
                  <a:tcPr marL="95083" marR="95083" marT="95083" marB="95083">
                    <a:lnL w="9525" cap="flat" cmpd="sng" algn="ctr">
                      <a:solidFill>
                        <a:srgbClr val="90DC8D"/>
                      </a:solidFill>
                      <a:prstDash val="solid"/>
                      <a:round/>
                      <a:headEnd type="none" w="med" len="med"/>
                      <a:tailEnd type="none" w="med" len="med"/>
                    </a:lnL>
                    <a:lnR w="9525" cap="flat" cmpd="sng" algn="ctr">
                      <a:solidFill>
                        <a:srgbClr val="90DC8D"/>
                      </a:solidFill>
                      <a:prstDash val="solid"/>
                      <a:round/>
                      <a:headEnd type="none" w="med" len="med"/>
                      <a:tailEnd type="none" w="med" len="med"/>
                    </a:lnR>
                    <a:lnT w="9525" cap="flat" cmpd="sng" algn="ctr">
                      <a:solidFill>
                        <a:srgbClr val="90DC8D"/>
                      </a:solidFill>
                      <a:prstDash val="solid"/>
                      <a:round/>
                      <a:headEnd type="none" w="med" len="med"/>
                      <a:tailEnd type="none" w="med" len="med"/>
                    </a:lnT>
                    <a:lnB w="9525" cap="flat" cmpd="sng" algn="ctr">
                      <a:solidFill>
                        <a:srgbClr val="90DC8D"/>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a:rPr>
                        <a:t>Description</a:t>
                      </a:r>
                    </a:p>
                  </a:txBody>
                  <a:tcPr marL="95083" marR="95083" marT="95083" marB="95083">
                    <a:lnL w="9525" cap="flat" cmpd="sng" algn="ctr">
                      <a:solidFill>
                        <a:srgbClr val="90DC8D"/>
                      </a:solidFill>
                      <a:prstDash val="solid"/>
                      <a:round/>
                      <a:headEnd type="none" w="med" len="med"/>
                      <a:tailEnd type="none" w="med" len="med"/>
                    </a:lnL>
                    <a:lnR w="9525" cap="flat" cmpd="sng" algn="ctr">
                      <a:solidFill>
                        <a:srgbClr val="90DC8D"/>
                      </a:solidFill>
                      <a:prstDash val="solid"/>
                      <a:round/>
                      <a:headEnd type="none" w="med" len="med"/>
                      <a:tailEnd type="none" w="med" len="med"/>
                    </a:lnR>
                    <a:lnT w="9525" cap="flat" cmpd="sng" algn="ctr">
                      <a:solidFill>
                        <a:srgbClr val="90DC8D"/>
                      </a:solidFill>
                      <a:prstDash val="solid"/>
                      <a:round/>
                      <a:headEnd type="none" w="med" len="med"/>
                      <a:tailEnd type="none" w="med" len="med"/>
                    </a:lnT>
                    <a:lnB w="9525" cap="flat" cmpd="sng" algn="ctr">
                      <a:solidFill>
                        <a:srgbClr val="90DC8D"/>
                      </a:solidFill>
                      <a:prstDash val="solid"/>
                      <a:round/>
                      <a:headEnd type="none" w="med" len="med"/>
                      <a:tailEnd type="none" w="med" len="med"/>
                    </a:lnB>
                    <a:solidFill>
                      <a:srgbClr val="C7CCBE"/>
                    </a:solidFill>
                  </a:tcPr>
                </a:tc>
              </a:tr>
              <a:tr h="304266">
                <a:tc>
                  <a:txBody>
                    <a:bodyPr/>
                    <a:lstStyle/>
                    <a:p>
                      <a:endParaRPr lang="en-IN" sz="1500"/>
                    </a:p>
                  </a:txBody>
                  <a:tcPr marL="76067" marR="76067" marT="38033" marB="38033">
                    <a:lnT w="9525" cap="flat" cmpd="sng" algn="ctr">
                      <a:solidFill>
                        <a:srgbClr val="90DC8D"/>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c>
                  <a:txBody>
                    <a:bodyPr/>
                    <a:lstStyle/>
                    <a:p>
                      <a:endParaRPr lang="en-IN" sz="1500"/>
                    </a:p>
                  </a:txBody>
                  <a:tcPr marL="76067" marR="76067" marT="38033" marB="38033">
                    <a:lnT w="9525" cap="flat" cmpd="sng" algn="ctr">
                      <a:solidFill>
                        <a:srgbClr val="90DC8D"/>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tr>
              <a:tr h="1039577">
                <a:tc>
                  <a:txBody>
                    <a:bodyPr/>
                    <a:lstStyle/>
                    <a:p>
                      <a:pPr algn="l" fontAlgn="t"/>
                      <a:r>
                        <a:rPr lang="en-IN" sz="1500">
                          <a:solidFill>
                            <a:srgbClr val="000000"/>
                          </a:solidFill>
                          <a:effectLst/>
                          <a:latin typeface="verdana"/>
                        </a:rPr>
                        <a:t>If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a:rPr>
                        <a:t>The if statement is used to test a specific condition. If the condition is true, a block of code (if-block) will be executed.</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52376">
                <a:tc>
                  <a:txBody>
                    <a:bodyPr/>
                    <a:lstStyle/>
                    <a:p>
                      <a:pPr algn="l" fontAlgn="t"/>
                      <a:r>
                        <a:rPr lang="en-IN" sz="1500">
                          <a:solidFill>
                            <a:srgbClr val="000000"/>
                          </a:solidFill>
                          <a:effectLst/>
                          <a:latin typeface="verdana"/>
                        </a:rPr>
                        <a:t>If - else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a:rPr>
                        <a:t>The if-else statement is similar to if statement except the fact that, it also provides the block of the code for the false case of the condition to be checked. If the condition provided in the if statement is false, then the else statement will be executed.</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1377">
                <a:tc>
                  <a:txBody>
                    <a:bodyPr/>
                    <a:lstStyle/>
                    <a:p>
                      <a:pPr algn="l" fontAlgn="t"/>
                      <a:r>
                        <a:rPr lang="en-IN" sz="1500">
                          <a:solidFill>
                            <a:srgbClr val="000000"/>
                          </a:solidFill>
                          <a:effectLst/>
                          <a:latin typeface="verdana"/>
                        </a:rPr>
                        <a:t>Nested if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a:rPr>
                        <a:t>Nested if statements enable us to use if ? else statement inside an outer if statement.</a:t>
                      </a:r>
                    </a:p>
                  </a:txBody>
                  <a:tcPr marL="63389" marR="63389" marT="63389" marB="633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16381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number = </a:t>
            </a:r>
            <a:r>
              <a:rPr lang="en-US" dirty="0" err="1"/>
              <a:t>int</a:t>
            </a:r>
            <a:r>
              <a:rPr lang="en-US" dirty="0"/>
              <a:t>(input("Enter the number?"))  </a:t>
            </a:r>
          </a:p>
          <a:p>
            <a:pPr marL="0" indent="0">
              <a:buNone/>
            </a:pPr>
            <a:r>
              <a:rPr lang="en-US" b="1" dirty="0"/>
              <a:t>if</a:t>
            </a:r>
            <a:r>
              <a:rPr lang="en-US" dirty="0"/>
              <a:t> number==10:  </a:t>
            </a:r>
          </a:p>
          <a:p>
            <a:pPr marL="0" indent="0">
              <a:buNone/>
            </a:pPr>
            <a:r>
              <a:rPr lang="en-US" dirty="0"/>
              <a:t>    </a:t>
            </a:r>
            <a:r>
              <a:rPr lang="en-US" b="1" dirty="0"/>
              <a:t>print</a:t>
            </a:r>
            <a:r>
              <a:rPr lang="en-US" dirty="0"/>
              <a:t>("number is equals to 10")  </a:t>
            </a:r>
          </a:p>
          <a:p>
            <a:pPr marL="0" indent="0">
              <a:buNone/>
            </a:pPr>
            <a:r>
              <a:rPr lang="en-US" b="1" dirty="0" err="1"/>
              <a:t>elif</a:t>
            </a:r>
            <a:r>
              <a:rPr lang="en-US" dirty="0"/>
              <a:t> number==50:  </a:t>
            </a:r>
          </a:p>
          <a:p>
            <a:pPr marL="0" indent="0">
              <a:buNone/>
            </a:pPr>
            <a:r>
              <a:rPr lang="en-US" dirty="0"/>
              <a:t>    </a:t>
            </a:r>
            <a:r>
              <a:rPr lang="en-US" b="1" dirty="0"/>
              <a:t>print</a:t>
            </a:r>
            <a:r>
              <a:rPr lang="en-US" dirty="0"/>
              <a:t>("number is equal to 50");  </a:t>
            </a:r>
          </a:p>
          <a:p>
            <a:pPr marL="0" indent="0">
              <a:buNone/>
            </a:pPr>
            <a:r>
              <a:rPr lang="en-US" b="1" dirty="0" err="1"/>
              <a:t>elif</a:t>
            </a:r>
            <a:r>
              <a:rPr lang="en-US" dirty="0"/>
              <a:t> number==100:  </a:t>
            </a:r>
          </a:p>
          <a:p>
            <a:pPr marL="0" indent="0">
              <a:buNone/>
            </a:pPr>
            <a:r>
              <a:rPr lang="en-US" dirty="0"/>
              <a:t>    </a:t>
            </a:r>
            <a:r>
              <a:rPr lang="en-US" b="1" dirty="0"/>
              <a:t>print</a:t>
            </a:r>
            <a:r>
              <a:rPr lang="en-US" dirty="0"/>
              <a:t>("number is equal to 100");  </a:t>
            </a:r>
          </a:p>
          <a:p>
            <a:pPr marL="0" indent="0">
              <a:buNone/>
            </a:pPr>
            <a:r>
              <a:rPr lang="en-US" b="1" dirty="0"/>
              <a:t>else</a:t>
            </a:r>
            <a:r>
              <a:rPr lang="en-US" dirty="0"/>
              <a:t>:  </a:t>
            </a:r>
          </a:p>
          <a:p>
            <a:pPr marL="0" indent="0">
              <a:buNone/>
            </a:pPr>
            <a:r>
              <a:rPr lang="en-US" dirty="0"/>
              <a:t>    </a:t>
            </a:r>
            <a:r>
              <a:rPr lang="en-US" b="1" dirty="0"/>
              <a:t>print</a:t>
            </a:r>
            <a:r>
              <a:rPr lang="en-US" dirty="0"/>
              <a:t>("number is not equal to 10, 50 or 100</a:t>
            </a:r>
            <a:r>
              <a:rPr lang="en-US" dirty="0" smtClean="0"/>
              <a:t>")</a:t>
            </a:r>
            <a:r>
              <a:rPr lang="en-US" dirty="0"/>
              <a:t> </a:t>
            </a:r>
          </a:p>
          <a:p>
            <a:endParaRPr lang="en-IN" dirty="0"/>
          </a:p>
        </p:txBody>
      </p:sp>
    </p:spTree>
    <p:extLst>
      <p:ext uri="{BB962C8B-B14F-4D97-AF65-F5344CB8AC3E}">
        <p14:creationId xmlns:p14="http://schemas.microsoft.com/office/powerpoint/2010/main" val="418201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4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Introduction to Python</a:t>
            </a:r>
          </a:p>
          <a:p>
            <a:pPr marL="457200" indent="-4572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Language Fundamentals</a:t>
            </a:r>
          </a:p>
          <a:p>
            <a:pPr marL="457200" indent="-4572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Operators</a:t>
            </a:r>
          </a:p>
          <a:p>
            <a:pPr marL="457200" indent="-4572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Flow Controls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18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 To Python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is a general purpose, dynamic, </a:t>
            </a:r>
            <a:r>
              <a:rPr lang="en-US" dirty="0">
                <a:latin typeface="Times New Roman" panose="02020603050405020304" pitchFamily="18" charset="0"/>
                <a:cs typeface="Times New Roman" panose="02020603050405020304" pitchFamily="18" charset="0"/>
                <a:hlinkClick r:id="rId2"/>
              </a:rPr>
              <a:t>high-level</a:t>
            </a:r>
            <a:r>
              <a:rPr lang="en-US" dirty="0">
                <a:latin typeface="Times New Roman" panose="02020603050405020304" pitchFamily="18" charset="0"/>
                <a:cs typeface="Times New Roman" panose="02020603050405020304" pitchFamily="18" charset="0"/>
              </a:rPr>
              <a:t>, and interpreted programming language.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supports Object Oriented programming approach to develop applications.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simple and easy to learn and provides lots of high-level data structures</a:t>
            </a:r>
            <a:r>
              <a:rPr lang="en-US" dirty="0" smtClean="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6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is a high-level, interpreted, interactive and object-oriented scripting language.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is designed to be highly readable. It uses English keywords frequently where as other languages use punctuation, and it has fewer syntactical constructions than other languages.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2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Python is processed at runtime by the interpreter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You do not need to compile your program before executing it.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similar to PERL and PHP.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0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can actually sit at a Python prompt and interact with the interpreter directly to write your programs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Python supports Object-Oriented style or technique of programming that encapsulates code within objects.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04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Language Fundamentals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Simple Syntaxes in Python</a:t>
            </a:r>
          </a:p>
          <a:p>
            <a:r>
              <a:rPr lang="en-US" dirty="0" smtClean="0">
                <a:latin typeface="Times New Roman" panose="02020603050405020304" pitchFamily="18" charset="0"/>
                <a:cs typeface="Times New Roman" panose="02020603050405020304" pitchFamily="18" charset="0"/>
              </a:rPr>
              <a:t>Readability is good in Python</a:t>
            </a:r>
          </a:p>
          <a:p>
            <a:r>
              <a:rPr lang="en-US" dirty="0" smtClean="0">
                <a:latin typeface="Times New Roman" panose="02020603050405020304" pitchFamily="18" charset="0"/>
                <a:cs typeface="Times New Roman" panose="02020603050405020304" pitchFamily="18" charset="0"/>
              </a:rPr>
              <a:t>Less no of Instructions in Python</a:t>
            </a:r>
          </a:p>
          <a:p>
            <a:r>
              <a:rPr lang="en-US" dirty="0" smtClean="0">
                <a:latin typeface="Times New Roman" panose="02020603050405020304" pitchFamily="18" charset="0"/>
                <a:cs typeface="Times New Roman" panose="02020603050405020304" pitchFamily="18" charset="0"/>
              </a:rPr>
              <a:t>Easy to write programs and easy to execute applications.</a:t>
            </a:r>
          </a:p>
          <a:p>
            <a:r>
              <a:rPr lang="en-US" dirty="0" smtClean="0">
                <a:latin typeface="Times New Roman" panose="02020603050405020304" pitchFamily="18" charset="0"/>
                <a:cs typeface="Times New Roman" panose="02020603050405020304" pitchFamily="18" charset="0"/>
              </a:rPr>
              <a:t>Not required to specify data types explicitly in python. </a:t>
            </a:r>
          </a:p>
          <a:p>
            <a:r>
              <a:rPr lang="en-US" dirty="0" smtClean="0">
                <a:latin typeface="Times New Roman" panose="02020603050405020304" pitchFamily="18" charset="0"/>
                <a:cs typeface="Times New Roman" panose="02020603050405020304" pitchFamily="18" charset="0"/>
              </a:rPr>
              <a:t>Less Error prone programming language.</a:t>
            </a: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8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Operators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Python provides a variety of operators described as follows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Arithmetic operators</a:t>
            </a:r>
          </a:p>
          <a:p>
            <a:r>
              <a:rPr lang="en-US" dirty="0">
                <a:latin typeface="Times New Roman" panose="02020603050405020304" pitchFamily="18" charset="0"/>
                <a:cs typeface="Times New Roman" panose="02020603050405020304" pitchFamily="18" charset="0"/>
              </a:rPr>
              <a:t>Comparison operators</a:t>
            </a:r>
          </a:p>
          <a:p>
            <a:r>
              <a:rPr lang="en-US" dirty="0">
                <a:latin typeface="Times New Roman" panose="02020603050405020304" pitchFamily="18" charset="0"/>
                <a:cs typeface="Times New Roman" panose="02020603050405020304" pitchFamily="18" charset="0"/>
              </a:rPr>
              <a:t>Assignment Operators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46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55365"/>
            <a:ext cx="8229600" cy="4525963"/>
          </a:xfrm>
        </p:spPr>
        <p:txBody>
          <a:bodyPr/>
          <a:lstStyle/>
          <a:p>
            <a:r>
              <a:rPr lang="en-US" dirty="0" smtClean="0">
                <a:latin typeface="Times New Roman" panose="02020603050405020304" pitchFamily="18" charset="0"/>
                <a:cs typeface="Times New Roman" panose="02020603050405020304" pitchFamily="18" charset="0"/>
              </a:rPr>
              <a:t>Logical Operators</a:t>
            </a:r>
          </a:p>
          <a:p>
            <a:r>
              <a:rPr lang="en-US" dirty="0" smtClean="0">
                <a:latin typeface="Times New Roman" panose="02020603050405020304" pitchFamily="18" charset="0"/>
                <a:cs typeface="Times New Roman" panose="02020603050405020304" pitchFamily="18" charset="0"/>
              </a:rPr>
              <a:t>Bitwise Operators</a:t>
            </a:r>
          </a:p>
          <a:p>
            <a:r>
              <a:rPr lang="en-US" dirty="0" smtClean="0">
                <a:latin typeface="Times New Roman" panose="02020603050405020304" pitchFamily="18" charset="0"/>
                <a:cs typeface="Times New Roman" panose="02020603050405020304" pitchFamily="18" charset="0"/>
              </a:rPr>
              <a:t>Membership Operators</a:t>
            </a:r>
          </a:p>
          <a:p>
            <a:r>
              <a:rPr lang="en-US" dirty="0" smtClean="0">
                <a:latin typeface="Times New Roman" panose="02020603050405020304" pitchFamily="18" charset="0"/>
                <a:cs typeface="Times New Roman" panose="02020603050405020304" pitchFamily="18" charset="0"/>
              </a:rPr>
              <a:t>Identity Operators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5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411</Words>
  <Application>Microsoft Office PowerPoint</Application>
  <PresentationFormat>On-screen Show (4:3)</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PYTHON BASICS</vt:lpstr>
      <vt:lpstr>Contents</vt:lpstr>
      <vt:lpstr>Introduction To Python </vt:lpstr>
      <vt:lpstr>PowerPoint Presentation</vt:lpstr>
      <vt:lpstr>PowerPoint Presentation</vt:lpstr>
      <vt:lpstr>PowerPoint Presentation</vt:lpstr>
      <vt:lpstr>Language Fundamentals</vt:lpstr>
      <vt:lpstr>Operators</vt:lpstr>
      <vt:lpstr>PowerPoint Presentation</vt:lpstr>
      <vt:lpstr>PowerPoint Presentation</vt:lpstr>
      <vt:lpstr>PowerPoint Presentation</vt:lpstr>
      <vt:lpstr>PowerPoint Presentation</vt:lpstr>
      <vt:lpstr>PowerPoint Presentation</vt:lpstr>
      <vt:lpstr>PowerPoint Presentation</vt:lpstr>
      <vt:lpstr>Flow Control</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dc:creator>
  <cp:lastModifiedBy>Naresh</cp:lastModifiedBy>
  <cp:revision>14</cp:revision>
  <dcterms:created xsi:type="dcterms:W3CDTF">2020-04-16T13:47:14Z</dcterms:created>
  <dcterms:modified xsi:type="dcterms:W3CDTF">2020-04-16T21:36:23Z</dcterms:modified>
</cp:coreProperties>
</file>