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9" d="100"/>
          <a:sy n="69" d="100"/>
        </p:scale>
        <p:origin x="118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www.programiz.com/python-programming/tuple" TargetMode="External"/><Relationship Id="rId2" Type="http://schemas.openxmlformats.org/officeDocument/2006/relationships/hyperlink" Target="http://https:/www.programiz.com/python-programming/lis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tps:/www.programiz.com/python-programming/str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th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" name="Text Box6"/>
          <p:cNvSpPr txBox="1"/>
          <p:nvPr/>
        </p:nvSpPr>
        <p:spPr>
          <a:xfrm>
            <a:off x="1286510" y="1182497"/>
            <a:ext cx="6454483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</a:pPr>
            <a:r>
              <a:rPr lang="en-US" altLang="zh-CN" sz="4400" b="1" spc="-1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CONDITIONAL</a:t>
            </a:r>
            <a:r>
              <a:rPr lang="en-US" altLang="zh-CN" sz="4400" b="1" spc="-22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400" b="1" spc="-74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STATEMENTS</a:t>
            </a:r>
            <a:endParaRPr lang="en-US" altLang="zh-CN" sz="4400">
              <a:latin typeface="Calibri"/>
              <a:ea typeface="Calibri"/>
              <a:cs typeface="Calibri"/>
            </a:endParaRPr>
          </a:p>
        </p:txBody>
      </p:sp>
      <p:sp>
        <p:nvSpPr>
          <p:cNvPr id="7" name="Text Box7"/>
          <p:cNvSpPr txBox="1"/>
          <p:nvPr/>
        </p:nvSpPr>
        <p:spPr>
          <a:xfrm>
            <a:off x="4057523" y="1987550"/>
            <a:ext cx="915095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</a:pPr>
            <a:r>
              <a:rPr lang="en-US" altLang="zh-CN" sz="4400" b="1" spc="2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and</a:t>
            </a:r>
            <a:endParaRPr lang="en-US" altLang="zh-CN" sz="4400">
              <a:latin typeface="Calibri"/>
              <a:ea typeface="Calibri"/>
              <a:cs typeface="Calibri"/>
            </a:endParaRPr>
          </a:p>
        </p:txBody>
      </p:sp>
      <p:sp>
        <p:nvSpPr>
          <p:cNvPr id="8" name="Text Box8"/>
          <p:cNvSpPr txBox="1"/>
          <p:nvPr/>
        </p:nvSpPr>
        <p:spPr>
          <a:xfrm>
            <a:off x="1874774" y="2792222"/>
            <a:ext cx="5406339" cy="5593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04"/>
              </a:lnSpc>
            </a:pPr>
            <a:r>
              <a:rPr lang="en-US" altLang="zh-CN" sz="4400" b="1" spc="-9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CONTROL</a:t>
            </a:r>
            <a:r>
              <a:rPr lang="en-US" altLang="zh-CN" sz="4400" b="1" spc="-12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400" b="1" spc="-74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STATEMENTS</a:t>
            </a:r>
            <a:endParaRPr lang="en-US" altLang="zh-CN" sz="4400">
              <a:latin typeface="Calibri"/>
              <a:ea typeface="Calibri"/>
              <a:cs typeface="Calibri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8517382" y="6477610"/>
            <a:ext cx="1153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th8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4" name="Path84"/>
          <p:cNvSpPr/>
          <p:nvPr/>
        </p:nvSpPr>
        <p:spPr>
          <a:xfrm>
            <a:off x="1955292" y="906780"/>
            <a:ext cx="5231893" cy="30480"/>
          </a:xfrm>
          <a:custGeom>
            <a:avLst/>
            <a:gdLst/>
            <a:ahLst/>
            <a:cxnLst/>
            <a:rect l="l" t="t" r="r" b="b"/>
            <a:pathLst>
              <a:path w="5231893" h="30480">
                <a:moveTo>
                  <a:pt x="0" y="0"/>
                </a:moveTo>
                <a:lnTo>
                  <a:pt x="1743964" y="0"/>
                </a:lnTo>
                <a:lnTo>
                  <a:pt x="3487928" y="0"/>
                </a:lnTo>
                <a:lnTo>
                  <a:pt x="5231893" y="0"/>
                </a:lnTo>
                <a:lnTo>
                  <a:pt x="5231893" y="30480"/>
                </a:lnTo>
                <a:lnTo>
                  <a:pt x="3487928" y="30480"/>
                </a:lnTo>
                <a:lnTo>
                  <a:pt x="1743964" y="30480"/>
                </a:lnTo>
                <a:lnTo>
                  <a:pt x="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0" cap="sq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5" name="Text Box85"/>
          <p:cNvSpPr txBox="1"/>
          <p:nvPr/>
        </p:nvSpPr>
        <p:spPr>
          <a:xfrm>
            <a:off x="1955546" y="512318"/>
            <a:ext cx="5270754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-1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Nested</a:t>
            </a:r>
            <a:r>
              <a:rPr lang="en-US" altLang="zh-CN" sz="36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600" spc="-1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…</a:t>
            </a:r>
            <a:r>
              <a:rPr lang="en-US" altLang="zh-CN" sz="36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600" spc="80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-1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Statements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320040" y="1760657"/>
            <a:ext cx="8541136" cy="15024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3944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600" spc="-2776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200" spc="-5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en-US" altLang="zh-CN" sz="3200" spc="7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3200" spc="7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write</a:t>
            </a:r>
            <a:r>
              <a:rPr lang="en-US" altLang="zh-CN" sz="3200" spc="7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3200" spc="70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entire</a:t>
            </a:r>
            <a:r>
              <a:rPr lang="en-US" altLang="zh-CN" sz="3200" spc="70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…</a:t>
            </a:r>
            <a:r>
              <a:rPr lang="en-US" altLang="zh-CN" sz="3200" spc="70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200" spc="7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spc="7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another</a:t>
            </a:r>
            <a:r>
              <a:rPr lang="en-US" altLang="zh-CN" sz="3200" spc="27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…</a:t>
            </a:r>
            <a:r>
              <a:rPr lang="en-US" altLang="zh-CN" sz="3200" spc="27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200" spc="26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spc="27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called</a:t>
            </a:r>
            <a:r>
              <a:rPr lang="en-US" altLang="zh-CN" sz="3200" spc="27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nesting,</a:t>
            </a:r>
            <a:r>
              <a:rPr lang="en-US" altLang="zh-CN" sz="3200" spc="28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3200" spc="28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called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nested</a:t>
            </a:r>
            <a:r>
              <a:rPr lang="en-US" altLang="zh-CN" sz="32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320040" y="3966287"/>
            <a:ext cx="8542104" cy="9552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761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-2475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2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8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spc="10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nested</a:t>
            </a:r>
            <a:r>
              <a:rPr lang="en-US" altLang="zh-CN" sz="3200" spc="9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b="1" spc="8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construct,</a:t>
            </a:r>
            <a:r>
              <a:rPr lang="en-US" altLang="zh-CN" sz="3200" spc="8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you</a:t>
            </a:r>
            <a:r>
              <a:rPr lang="en-US" altLang="zh-CN" sz="3200" spc="9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3200" spc="1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sz="3200" spc="9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3200" spc="8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spc="9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…</a:t>
            </a:r>
            <a:r>
              <a:rPr lang="en-US" altLang="zh-CN" sz="3200" spc="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elif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…</a:t>
            </a:r>
            <a:r>
              <a:rPr lang="en-US" altLang="zh-CN" sz="3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2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construct</a:t>
            </a:r>
            <a:r>
              <a:rPr lang="en-US" altLang="zh-CN" sz="3200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inside</a:t>
            </a:r>
            <a:r>
              <a:rPr lang="en-US" altLang="zh-CN" sz="32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…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elif..</a:t>
            </a:r>
            <a:r>
              <a:rPr lang="en-US" altLang="zh-CN" sz="3200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2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construct.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88" name="Text Box88"/>
          <p:cNvSpPr txBox="1"/>
          <p:nvPr/>
        </p:nvSpPr>
        <p:spPr>
          <a:xfrm>
            <a:off x="8439658" y="6477610"/>
            <a:ext cx="1930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10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ath8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90" name="Group90"/>
          <p:cNvGrpSpPr/>
          <p:nvPr/>
        </p:nvGrpSpPr>
        <p:grpSpPr>
          <a:xfrm>
            <a:off x="4008882" y="808482"/>
            <a:ext cx="4860036" cy="5317236"/>
            <a:chOff x="4008882" y="808482"/>
            <a:chExt cx="4860036" cy="5317236"/>
          </a:xfrm>
        </p:grpSpPr>
        <p:pic>
          <p:nvPicPr>
            <p:cNvPr id="91" name="Image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600" y="838200"/>
              <a:ext cx="4800600" cy="5257800"/>
            </a:xfrm>
            <a:prstGeom prst="rect">
              <a:avLst/>
            </a:prstGeom>
            <a:noFill/>
          </p:spPr>
        </p:pic>
        <p:sp>
          <p:nvSpPr>
            <p:cNvPr id="92" name="Path92"/>
            <p:cNvSpPr/>
            <p:nvPr/>
          </p:nvSpPr>
          <p:spPr>
            <a:xfrm>
              <a:off x="4008882" y="808482"/>
              <a:ext cx="4860036" cy="5317236"/>
            </a:xfrm>
            <a:custGeom>
              <a:avLst/>
              <a:gdLst/>
              <a:ahLst/>
              <a:cxnLst/>
              <a:rect l="l" t="t" r="r" b="b"/>
              <a:pathLst>
                <a:path w="4860036" h="5317236">
                  <a:moveTo>
                    <a:pt x="19812" y="5297424"/>
                  </a:moveTo>
                  <a:lnTo>
                    <a:pt x="4840225" y="5297424"/>
                  </a:lnTo>
                  <a:lnTo>
                    <a:pt x="4840225" y="19812"/>
                  </a:lnTo>
                  <a:lnTo>
                    <a:pt x="19812" y="19812"/>
                  </a:lnTo>
                  <a:lnTo>
                    <a:pt x="19812" y="5297424"/>
                  </a:lnTo>
                  <a:close/>
                </a:path>
              </a:pathLst>
            </a:custGeom>
            <a:solidFill/>
            <a:ln w="19812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93" name="Text Box93"/>
          <p:cNvSpPr txBox="1"/>
          <p:nvPr/>
        </p:nvSpPr>
        <p:spPr>
          <a:xfrm>
            <a:off x="320040" y="457454"/>
            <a:ext cx="1245108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u="sng" spc="-2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Syntax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320040" y="1060958"/>
            <a:ext cx="2722321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expression1: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1234745" y="1664233"/>
            <a:ext cx="2385100" cy="4575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2"/>
              </a:lnSpc>
            </a:pPr>
            <a:r>
              <a:rPr lang="en-US" altLang="zh-CN" sz="36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statement(s)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96" name="Text Box96"/>
          <p:cNvSpPr txBox="1"/>
          <p:nvPr/>
        </p:nvSpPr>
        <p:spPr>
          <a:xfrm>
            <a:off x="320040" y="2268347"/>
            <a:ext cx="2722321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expression2: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1234745" y="2871851"/>
            <a:ext cx="2385822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statement(s)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320040" y="3475126"/>
            <a:ext cx="3055501" cy="4575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2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elif</a:t>
            </a:r>
            <a:r>
              <a:rPr lang="en-US" altLang="zh-CN" sz="3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expression3: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1234745" y="4079113"/>
            <a:ext cx="2385822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statement(s)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320040" y="4682389"/>
            <a:ext cx="899124" cy="457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2"/>
              </a:lnSpc>
            </a:pPr>
            <a:r>
              <a:rPr lang="en-US" altLang="zh-CN" sz="36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else: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1234745" y="5286452"/>
            <a:ext cx="2385822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statement(s)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320040" y="5874334"/>
            <a:ext cx="140641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8439658" y="6477610"/>
            <a:ext cx="1930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ath10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05" name="Group105"/>
          <p:cNvGrpSpPr/>
          <p:nvPr/>
        </p:nvGrpSpPr>
        <p:grpSpPr>
          <a:xfrm>
            <a:off x="5308854" y="1575054"/>
            <a:ext cx="3252216" cy="3633216"/>
            <a:chOff x="5308854" y="1575054"/>
            <a:chExt cx="3252216" cy="3633216"/>
          </a:xfrm>
        </p:grpSpPr>
        <p:sp>
          <p:nvSpPr>
            <p:cNvPr id="106" name="Path106"/>
            <p:cNvSpPr/>
            <p:nvPr/>
          </p:nvSpPr>
          <p:spPr>
            <a:xfrm>
              <a:off x="5334762" y="1600962"/>
              <a:ext cx="3200400" cy="3581400"/>
            </a:xfrm>
            <a:custGeom>
              <a:avLst/>
              <a:gdLst/>
              <a:ahLst/>
              <a:cxnLst/>
              <a:rect l="l" t="t" r="r" b="b"/>
              <a:pathLst>
                <a:path w="3200400" h="3581400">
                  <a:moveTo>
                    <a:pt x="0" y="533400"/>
                  </a:moveTo>
                  <a:cubicBezTo>
                    <a:pt x="0" y="238760"/>
                    <a:pt x="238760" y="0"/>
                    <a:pt x="533400" y="0"/>
                  </a:cubicBezTo>
                  <a:lnTo>
                    <a:pt x="2667000" y="0"/>
                  </a:lnTo>
                  <a:cubicBezTo>
                    <a:pt x="2961640" y="0"/>
                    <a:pt x="3200400" y="238760"/>
                    <a:pt x="3200400" y="533400"/>
                  </a:cubicBezTo>
                  <a:lnTo>
                    <a:pt x="3200400" y="3048000"/>
                  </a:lnTo>
                  <a:cubicBezTo>
                    <a:pt x="3200400" y="3342640"/>
                    <a:pt x="2961640" y="3581400"/>
                    <a:pt x="2667000" y="3581400"/>
                  </a:cubicBezTo>
                  <a:lnTo>
                    <a:pt x="533400" y="3581400"/>
                  </a:lnTo>
                  <a:cubicBezTo>
                    <a:pt x="238760" y="3581400"/>
                    <a:pt x="0" y="3342640"/>
                    <a:pt x="0" y="3048000"/>
                  </a:cubicBezTo>
                  <a:lnTo>
                    <a:pt x="0" y="5334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7" name="Path107"/>
            <p:cNvSpPr/>
            <p:nvPr/>
          </p:nvSpPr>
          <p:spPr>
            <a:xfrm>
              <a:off x="5308854" y="1575054"/>
              <a:ext cx="3252216" cy="3633216"/>
            </a:xfrm>
            <a:custGeom>
              <a:avLst/>
              <a:gdLst/>
              <a:ahLst/>
              <a:cxnLst/>
              <a:rect l="l" t="t" r="r" b="b"/>
              <a:pathLst>
                <a:path w="3252216" h="3633216">
                  <a:moveTo>
                    <a:pt x="25908" y="559308"/>
                  </a:moveTo>
                  <a:cubicBezTo>
                    <a:pt x="25908" y="264668"/>
                    <a:pt x="264668" y="25908"/>
                    <a:pt x="559308" y="25908"/>
                  </a:cubicBezTo>
                  <a:lnTo>
                    <a:pt x="2692908" y="25908"/>
                  </a:lnTo>
                  <a:cubicBezTo>
                    <a:pt x="2987548" y="25908"/>
                    <a:pt x="3226308" y="264668"/>
                    <a:pt x="3226308" y="559308"/>
                  </a:cubicBezTo>
                  <a:lnTo>
                    <a:pt x="3226308" y="3073908"/>
                  </a:lnTo>
                  <a:cubicBezTo>
                    <a:pt x="3226308" y="3368548"/>
                    <a:pt x="2987548" y="3607308"/>
                    <a:pt x="2692908" y="3607308"/>
                  </a:cubicBezTo>
                  <a:lnTo>
                    <a:pt x="559308" y="3607308"/>
                  </a:lnTo>
                  <a:cubicBezTo>
                    <a:pt x="264668" y="3607308"/>
                    <a:pt x="25908" y="3368548"/>
                    <a:pt x="25908" y="3073908"/>
                  </a:cubicBezTo>
                  <a:lnTo>
                    <a:pt x="25908" y="559308"/>
                  </a:lnTo>
                  <a:close/>
                </a:path>
              </a:pathLst>
            </a:custGeom>
            <a:solidFill/>
            <a:ln w="25908" cap="sq">
              <a:solidFill>
                <a:srgbClr val="385D8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08" name="Text Box108"/>
          <p:cNvSpPr txBox="1"/>
          <p:nvPr/>
        </p:nvSpPr>
        <p:spPr>
          <a:xfrm>
            <a:off x="5582412" y="2568575"/>
            <a:ext cx="2334870" cy="14587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00"/>
              </a:lnSpc>
            </a:pPr>
            <a:r>
              <a:rPr lang="en-US" altLang="zh-CN" sz="24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OUTPUT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400"/>
              </a:lnSpc>
              <a:spcBef>
                <a:spcPts val="924"/>
              </a:spcBef>
            </a:pPr>
            <a:r>
              <a:rPr lang="en-US" altLang="zh-CN" sz="2400" b="1" spc="-1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Enter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altLang="zh-CN" sz="2400" b="1" spc="-5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10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400"/>
              </a:lnSpc>
              <a:spcBef>
                <a:spcPts val="3362"/>
              </a:spcBef>
            </a:pPr>
            <a:endParaRPr/>
          </a:p>
          <a:p>
            <a:pPr algn="l" rtl="0">
              <a:lnSpc>
                <a:spcPts val="2400"/>
              </a:lnSpc>
            </a:pPr>
            <a:r>
              <a:rPr lang="en-US" altLang="zh-CN" sz="2400" b="1" spc="-1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Play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9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cricket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548640" y="515923"/>
            <a:ext cx="3282661" cy="4699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701"/>
              </a:lnSpc>
            </a:pPr>
            <a:r>
              <a:rPr lang="en-US" altLang="zh-CN" sz="3200" spc="0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3200" spc="690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200" spc="-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Example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program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548640" y="1164209"/>
            <a:ext cx="5273654" cy="992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06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3200" spc="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(input(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“Enter</a:t>
            </a:r>
            <a:r>
              <a:rPr lang="en-US" altLang="zh-CN" sz="3200" spc="76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number: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”))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(n&lt;=15):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891540" y="2335022"/>
            <a:ext cx="1920457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(n</a:t>
            </a:r>
            <a:r>
              <a:rPr lang="en-US" altLang="zh-CN" sz="32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==</a:t>
            </a:r>
            <a:r>
              <a:rPr lang="en-US" altLang="zh-CN" sz="32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10):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12" name="Text Box112"/>
          <p:cNvSpPr txBox="1"/>
          <p:nvPr/>
        </p:nvSpPr>
        <p:spPr>
          <a:xfrm>
            <a:off x="1463294" y="2920238"/>
            <a:ext cx="3156236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</a:t>
            </a:r>
            <a:r>
              <a:rPr lang="en-US" altLang="zh-CN" sz="32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‘play</a:t>
            </a:r>
            <a:r>
              <a:rPr lang="en-US" altLang="zh-CN" sz="32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5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cricket</a:t>
            </a:r>
            <a:r>
              <a:rPr lang="en-US" altLang="zh-CN" sz="3200" spc="-35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891540" y="3505226"/>
            <a:ext cx="805696" cy="4072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6"/>
              </a:lnSpc>
            </a:pP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1463294" y="4090924"/>
            <a:ext cx="3146878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</a:t>
            </a:r>
            <a:r>
              <a:rPr lang="en-US" altLang="zh-CN" sz="32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‘play</a:t>
            </a:r>
            <a:r>
              <a:rPr lang="en-US" altLang="zh-CN" sz="3200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kabadi</a:t>
            </a:r>
            <a:r>
              <a:rPr lang="en-US" altLang="zh-CN" sz="3200" spc="-69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548640" y="4676140"/>
            <a:ext cx="799425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891540" y="5261737"/>
            <a:ext cx="3974935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‘Don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’t</a:t>
            </a:r>
            <a:r>
              <a:rPr lang="en-US" altLang="zh-CN" sz="3200" spc="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play</a:t>
            </a:r>
            <a:r>
              <a:rPr lang="en-US" altLang="zh-CN" sz="3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game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17" name="Text Box117"/>
          <p:cNvSpPr txBox="1"/>
          <p:nvPr/>
        </p:nvSpPr>
        <p:spPr>
          <a:xfrm>
            <a:off x="8439658" y="6477610"/>
            <a:ext cx="1930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12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19" name="Group119"/>
          <p:cNvGrpSpPr/>
          <p:nvPr/>
        </p:nvGrpSpPr>
        <p:grpSpPr>
          <a:xfrm>
            <a:off x="2565654" y="4165854"/>
            <a:ext cx="5081016" cy="2261616"/>
            <a:chOff x="2565654" y="4165854"/>
            <a:chExt cx="5081016" cy="2261616"/>
          </a:xfrm>
        </p:grpSpPr>
        <p:sp>
          <p:nvSpPr>
            <p:cNvPr id="120" name="Path120"/>
            <p:cNvSpPr/>
            <p:nvPr/>
          </p:nvSpPr>
          <p:spPr>
            <a:xfrm>
              <a:off x="2591562" y="4191762"/>
              <a:ext cx="5029200" cy="2209800"/>
            </a:xfrm>
            <a:custGeom>
              <a:avLst/>
              <a:gdLst/>
              <a:ahLst/>
              <a:cxnLst/>
              <a:rect l="l" t="t" r="r" b="b"/>
              <a:pathLst>
                <a:path w="5029200" h="2209800">
                  <a:moveTo>
                    <a:pt x="0" y="368300"/>
                  </a:moveTo>
                  <a:cubicBezTo>
                    <a:pt x="0" y="164846"/>
                    <a:pt x="164846" y="0"/>
                    <a:pt x="368300" y="0"/>
                  </a:cubicBezTo>
                  <a:lnTo>
                    <a:pt x="4660900" y="0"/>
                  </a:lnTo>
                  <a:cubicBezTo>
                    <a:pt x="4864354" y="0"/>
                    <a:pt x="5029200" y="164846"/>
                    <a:pt x="5029200" y="368300"/>
                  </a:cubicBezTo>
                  <a:lnTo>
                    <a:pt x="5029200" y="1841487"/>
                  </a:lnTo>
                  <a:cubicBezTo>
                    <a:pt x="5029200" y="2044903"/>
                    <a:pt x="4864354" y="2209800"/>
                    <a:pt x="4660900" y="2209800"/>
                  </a:cubicBezTo>
                  <a:lnTo>
                    <a:pt x="368300" y="2209800"/>
                  </a:lnTo>
                  <a:cubicBezTo>
                    <a:pt x="164846" y="2209800"/>
                    <a:pt x="0" y="2044903"/>
                    <a:pt x="0" y="1841487"/>
                  </a:cubicBezTo>
                  <a:lnTo>
                    <a:pt x="0" y="368300"/>
                  </a:lnTo>
                  <a:close/>
                </a:path>
              </a:pathLst>
            </a:custGeom>
            <a:solidFill>
              <a:srgbClr val="77933C">
                <a:alpha val="100000"/>
              </a:srgbClr>
            </a:solidFill>
            <a:ln w="0" cap="sq">
              <a:solidFill>
                <a:srgbClr val="77933C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Path121"/>
            <p:cNvSpPr/>
            <p:nvPr/>
          </p:nvSpPr>
          <p:spPr>
            <a:xfrm>
              <a:off x="2565654" y="4165854"/>
              <a:ext cx="5081016" cy="2261616"/>
            </a:xfrm>
            <a:custGeom>
              <a:avLst/>
              <a:gdLst/>
              <a:ahLst/>
              <a:cxnLst/>
              <a:rect l="l" t="t" r="r" b="b"/>
              <a:pathLst>
                <a:path w="5081016" h="2261616">
                  <a:moveTo>
                    <a:pt x="25908" y="394208"/>
                  </a:moveTo>
                  <a:cubicBezTo>
                    <a:pt x="25908" y="190754"/>
                    <a:pt x="190754" y="25908"/>
                    <a:pt x="394208" y="25908"/>
                  </a:cubicBezTo>
                  <a:lnTo>
                    <a:pt x="4686808" y="25908"/>
                  </a:lnTo>
                  <a:cubicBezTo>
                    <a:pt x="4890262" y="25908"/>
                    <a:pt x="5055108" y="190754"/>
                    <a:pt x="5055108" y="394208"/>
                  </a:cubicBezTo>
                  <a:lnTo>
                    <a:pt x="5055108" y="1867395"/>
                  </a:lnTo>
                  <a:cubicBezTo>
                    <a:pt x="5055108" y="2070811"/>
                    <a:pt x="4890262" y="2235708"/>
                    <a:pt x="4686808" y="2235708"/>
                  </a:cubicBezTo>
                  <a:lnTo>
                    <a:pt x="394208" y="2235708"/>
                  </a:lnTo>
                  <a:cubicBezTo>
                    <a:pt x="190754" y="2235708"/>
                    <a:pt x="25908" y="2070811"/>
                    <a:pt x="25908" y="1867395"/>
                  </a:cubicBezTo>
                  <a:lnTo>
                    <a:pt x="25908" y="394208"/>
                  </a:lnTo>
                  <a:close/>
                </a:path>
              </a:pathLst>
            </a:custGeom>
            <a:solidFill/>
            <a:ln w="25908" cap="sq">
              <a:solidFill>
                <a:srgbClr val="385D8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2" name="Text Box122"/>
          <p:cNvSpPr txBox="1"/>
          <p:nvPr/>
        </p:nvSpPr>
        <p:spPr>
          <a:xfrm>
            <a:off x="2790444" y="4580459"/>
            <a:ext cx="4110713" cy="14432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81"/>
              </a:lnSpc>
            </a:pPr>
            <a:r>
              <a:rPr lang="en-US" altLang="zh-CN" sz="3200" spc="-9" dirty="0">
                <a:solidFill>
                  <a:srgbClr val="FFFFFF"/>
                </a:solidFill>
                <a:latin typeface="Wingdings"/>
                <a:ea typeface="Wingdings"/>
                <a:cs typeface="Wingdings"/>
              </a:rPr>
              <a:t></a:t>
            </a:r>
            <a:r>
              <a:rPr lang="en-US" altLang="zh-CN" sz="3200" b="1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-1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statement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3681"/>
              </a:lnSpc>
              <a:spcBef>
                <a:spcPts val="162"/>
              </a:spcBef>
            </a:pPr>
            <a:r>
              <a:rPr lang="en-US" altLang="zh-CN" sz="3200" spc="-9" dirty="0">
                <a:solidFill>
                  <a:srgbClr val="FFFFFF"/>
                </a:solidFill>
                <a:latin typeface="Wingdings"/>
                <a:ea typeface="Wingdings"/>
                <a:cs typeface="Wingdings"/>
              </a:rPr>
              <a:t></a:t>
            </a:r>
            <a:r>
              <a:rPr lang="en-US" altLang="zh-CN" sz="3200" b="1" spc="-15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3200" b="1" spc="9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-1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statement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3681"/>
              </a:lnSpc>
              <a:spcBef>
                <a:spcPts val="158"/>
              </a:spcBef>
            </a:pPr>
            <a:r>
              <a:rPr lang="en-US" altLang="zh-CN" sz="3200" spc="-9" dirty="0">
                <a:solidFill>
                  <a:srgbClr val="FFFFFF"/>
                </a:solidFill>
                <a:latin typeface="Wingdings"/>
                <a:ea typeface="Wingdings"/>
                <a:cs typeface="Wingdings"/>
              </a:rPr>
              <a:t></a:t>
            </a:r>
            <a:r>
              <a:rPr lang="en-US" altLang="zh-CN" sz="3200" b="1" spc="-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Nested</a:t>
            </a:r>
            <a:r>
              <a:rPr lang="en-US" altLang="zh-CN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200" b="1" spc="-2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-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staement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983285" y="349910"/>
            <a:ext cx="7288933" cy="4072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6"/>
              </a:lnSpc>
            </a:pPr>
            <a:r>
              <a:rPr lang="en-US" altLang="zh-CN" sz="3200" b="1" spc="-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CONTROL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-5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b="1" spc="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(Looping</a:t>
            </a:r>
            <a:r>
              <a:rPr lang="en-US" altLang="zh-CN" sz="3200" b="1" spc="-35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-1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548640" y="874980"/>
            <a:ext cx="8161862" cy="14429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just" rtl="0">
              <a:lnSpc>
                <a:spcPts val="3787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</a:t>
            </a:r>
            <a:r>
              <a:rPr lang="en-US" altLang="zh-CN" sz="3200" spc="50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spc="5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3200" spc="5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executed</a:t>
            </a:r>
            <a:r>
              <a:rPr lang="en-US" altLang="zh-CN" sz="3200" spc="5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sequentially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en-US" altLang="zh-CN" sz="3200" spc="37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after</a:t>
            </a:r>
            <a:r>
              <a:rPr lang="en-US" altLang="zh-CN" sz="3200" spc="37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3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another.</a:t>
            </a:r>
            <a:r>
              <a:rPr lang="en-US" altLang="zh-CN" sz="3200" spc="37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36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3200" spc="37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situations,</a:t>
            </a:r>
            <a:r>
              <a:rPr lang="en-US" altLang="zh-CN" sz="3200" spc="37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spc="37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needs</a:t>
            </a:r>
            <a:r>
              <a:rPr lang="en-US" altLang="zh-CN" sz="32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times.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25" name="Text Box125"/>
          <p:cNvSpPr txBox="1"/>
          <p:nvPr/>
        </p:nvSpPr>
        <p:spPr>
          <a:xfrm>
            <a:off x="548640" y="2435937"/>
            <a:ext cx="8163184" cy="19308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just" rtl="0">
              <a:lnSpc>
                <a:spcPts val="3801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These</a:t>
            </a:r>
            <a:r>
              <a:rPr lang="en-US" altLang="zh-CN" sz="3200" spc="184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3200" spc="185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repetitive</a:t>
            </a:r>
            <a:r>
              <a:rPr lang="en-US" altLang="zh-CN" sz="3200" spc="185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</a:t>
            </a:r>
            <a:r>
              <a:rPr lang="en-US" altLang="zh-CN" sz="3200" spc="185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codes,</a:t>
            </a:r>
            <a:r>
              <a:rPr lang="en-US" altLang="zh-CN" sz="3200" spc="185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3200" spc="18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sz="3200" spc="2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200" spc="2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lang="en-US" altLang="zh-CN" sz="3200" spc="2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200" spc="2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complete</a:t>
            </a:r>
            <a:r>
              <a:rPr lang="en-US" altLang="zh-CN" sz="3200" spc="2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tasks.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19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following</a:t>
            </a:r>
            <a:r>
              <a:rPr lang="en-US" altLang="zh-CN" sz="3200" spc="19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3200" spc="18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18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200" spc="20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structures</a:t>
            </a:r>
            <a:r>
              <a:rPr lang="en-US" altLang="zh-CN" sz="3200" spc="18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available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8439658" y="6477610"/>
            <a:ext cx="1930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13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ath12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28" name="Image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743200"/>
            <a:ext cx="3351276" cy="3962400"/>
          </a:xfrm>
          <a:prstGeom prst="rect">
            <a:avLst/>
          </a:prstGeom>
          <a:noFill/>
        </p:spPr>
      </p:pic>
      <p:sp>
        <p:nvSpPr>
          <p:cNvPr id="129" name="Text Box129"/>
          <p:cNvSpPr txBox="1"/>
          <p:nvPr/>
        </p:nvSpPr>
        <p:spPr>
          <a:xfrm>
            <a:off x="584454" y="3784854"/>
            <a:ext cx="3785616" cy="1652016"/>
          </a:xfrm>
          <a:prstGeom prst="rect">
            <a:avLst/>
          </a:prstGeom>
          <a:solidFill>
            <a:srgbClr val="4F81BD"/>
          </a:solidFill>
          <a:ln w="25908">
            <a:solidFill>
              <a:srgbClr val="385D8A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262"/>
              </a:lnSpc>
            </a:pPr>
            <a:endParaRPr/>
          </a:p>
          <a:p>
            <a:pPr marL="278130" algn="l" rtl="0">
              <a:lnSpc>
                <a:spcPts val="3204"/>
              </a:lnSpc>
            </a:pPr>
            <a:r>
              <a:rPr lang="en-US" altLang="zh-CN" sz="3200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expression: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marL="1031240" algn="l" rtl="0">
              <a:lnSpc>
                <a:spcPts val="3204"/>
              </a:lnSpc>
              <a:spcBef>
                <a:spcPts val="636"/>
              </a:spcBef>
            </a:pPr>
            <a:r>
              <a:rPr lang="en-US" altLang="zh-CN" sz="3200" spc="-1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statement(s)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548640" y="578993"/>
            <a:ext cx="3694983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b="1" spc="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3200" b="1" spc="-17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-1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548640" y="1103580"/>
            <a:ext cx="8160750" cy="19309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just" rtl="0">
              <a:lnSpc>
                <a:spcPts val="3801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</a:t>
            </a:r>
            <a:r>
              <a:rPr lang="en-US" altLang="zh-CN" sz="3200" spc="-2318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spc="338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3200" b="1" spc="33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200" spc="339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spc="339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338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programming</a:t>
            </a:r>
            <a:r>
              <a:rPr lang="en-US" altLang="zh-CN" sz="3200" spc="5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language</a:t>
            </a:r>
            <a:r>
              <a:rPr lang="en-US" altLang="zh-CN" sz="3200" spc="5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repeatedly</a:t>
            </a:r>
            <a:r>
              <a:rPr lang="en-US" altLang="zh-CN" sz="3200" spc="5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executes</a:t>
            </a:r>
            <a:r>
              <a:rPr lang="en-US" altLang="zh-CN" sz="3200" spc="53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target</a:t>
            </a:r>
            <a:r>
              <a:rPr lang="en-US" altLang="zh-CN" sz="32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spc="5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3200" spc="5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long</a:t>
            </a:r>
            <a:r>
              <a:rPr lang="en-US" altLang="zh-CN" sz="3200" spc="5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32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spc="6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given</a:t>
            </a:r>
            <a:r>
              <a:rPr lang="en-US" altLang="zh-CN" sz="3200" spc="6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lang="en-US" altLang="zh-CN" sz="3200" spc="5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true.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640080" y="3212618"/>
            <a:ext cx="3459402" cy="4072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6"/>
              </a:lnSpc>
            </a:pPr>
            <a:r>
              <a:rPr lang="en-US" altLang="zh-CN" sz="3200" b="1" spc="-2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Syntax</a:t>
            </a:r>
            <a:r>
              <a:rPr lang="en-US" altLang="zh-CN" sz="3200" b="1" spc="-1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3200" b="1" spc="-2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5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loop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8439658" y="6477610"/>
            <a:ext cx="1930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14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th13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35" name="Group135"/>
          <p:cNvGrpSpPr/>
          <p:nvPr/>
        </p:nvGrpSpPr>
        <p:grpSpPr>
          <a:xfrm>
            <a:off x="4851654" y="1879854"/>
            <a:ext cx="3938016" cy="2490216"/>
            <a:chOff x="4851654" y="1879854"/>
            <a:chExt cx="3938016" cy="2490216"/>
          </a:xfrm>
        </p:grpSpPr>
        <p:sp>
          <p:nvSpPr>
            <p:cNvPr id="136" name="Path136"/>
            <p:cNvSpPr/>
            <p:nvPr/>
          </p:nvSpPr>
          <p:spPr>
            <a:xfrm>
              <a:off x="4877562" y="1905762"/>
              <a:ext cx="3886200" cy="2438400"/>
            </a:xfrm>
            <a:custGeom>
              <a:avLst/>
              <a:gdLst/>
              <a:ahLst/>
              <a:cxnLst/>
              <a:rect l="l" t="t" r="r" b="b"/>
              <a:pathLst>
                <a:path w="3886200" h="2438400">
                  <a:moveTo>
                    <a:pt x="0" y="406400"/>
                  </a:moveTo>
                  <a:cubicBezTo>
                    <a:pt x="0" y="181991"/>
                    <a:pt x="181991" y="0"/>
                    <a:pt x="406400" y="0"/>
                  </a:cubicBezTo>
                  <a:lnTo>
                    <a:pt x="3479800" y="0"/>
                  </a:lnTo>
                  <a:cubicBezTo>
                    <a:pt x="3704210" y="0"/>
                    <a:pt x="3886200" y="181991"/>
                    <a:pt x="3886200" y="406400"/>
                  </a:cubicBezTo>
                  <a:lnTo>
                    <a:pt x="3886200" y="2032000"/>
                  </a:lnTo>
                  <a:cubicBezTo>
                    <a:pt x="3886200" y="2256409"/>
                    <a:pt x="3704210" y="2438400"/>
                    <a:pt x="3479800" y="2438400"/>
                  </a:cubicBezTo>
                  <a:lnTo>
                    <a:pt x="406400" y="2438400"/>
                  </a:lnTo>
                  <a:cubicBezTo>
                    <a:pt x="181991" y="2438400"/>
                    <a:pt x="0" y="2256409"/>
                    <a:pt x="0" y="2032000"/>
                  </a:cubicBezTo>
                  <a:lnTo>
                    <a:pt x="0" y="4064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7" name="Path137"/>
            <p:cNvSpPr/>
            <p:nvPr/>
          </p:nvSpPr>
          <p:spPr>
            <a:xfrm>
              <a:off x="4851654" y="1879854"/>
              <a:ext cx="3938016" cy="2490216"/>
            </a:xfrm>
            <a:custGeom>
              <a:avLst/>
              <a:gdLst/>
              <a:ahLst/>
              <a:cxnLst/>
              <a:rect l="l" t="t" r="r" b="b"/>
              <a:pathLst>
                <a:path w="3938016" h="2490216">
                  <a:moveTo>
                    <a:pt x="25908" y="432308"/>
                  </a:moveTo>
                  <a:cubicBezTo>
                    <a:pt x="25908" y="207899"/>
                    <a:pt x="207899" y="25908"/>
                    <a:pt x="432308" y="25908"/>
                  </a:cubicBezTo>
                  <a:lnTo>
                    <a:pt x="3505708" y="25908"/>
                  </a:lnTo>
                  <a:cubicBezTo>
                    <a:pt x="3730118" y="25908"/>
                    <a:pt x="3912108" y="207899"/>
                    <a:pt x="3912108" y="432308"/>
                  </a:cubicBezTo>
                  <a:lnTo>
                    <a:pt x="3912108" y="2057908"/>
                  </a:lnTo>
                  <a:cubicBezTo>
                    <a:pt x="3912108" y="2282317"/>
                    <a:pt x="3730118" y="2464308"/>
                    <a:pt x="3505708" y="2464308"/>
                  </a:cubicBezTo>
                  <a:lnTo>
                    <a:pt x="432308" y="2464308"/>
                  </a:lnTo>
                  <a:cubicBezTo>
                    <a:pt x="207899" y="2464308"/>
                    <a:pt x="25908" y="2282317"/>
                    <a:pt x="25908" y="2057908"/>
                  </a:cubicBezTo>
                  <a:lnTo>
                    <a:pt x="25908" y="432308"/>
                  </a:lnTo>
                  <a:close/>
                </a:path>
              </a:pathLst>
            </a:custGeom>
            <a:solidFill/>
            <a:ln w="25908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8" name="Text Box138"/>
          <p:cNvSpPr txBox="1"/>
          <p:nvPr/>
        </p:nvSpPr>
        <p:spPr>
          <a:xfrm>
            <a:off x="5088001" y="2271014"/>
            <a:ext cx="3294757" cy="18702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b="1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OUTPUT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3204"/>
              </a:lnSpc>
              <a:spcBef>
                <a:spcPts val="2556"/>
              </a:spcBef>
            </a:pPr>
            <a:endParaRPr/>
          </a:p>
          <a:p>
            <a:pPr algn="l" rtl="0">
              <a:lnSpc>
                <a:spcPts val="3204"/>
              </a:lnSpc>
            </a:pPr>
            <a:r>
              <a:rPr lang="en-US" altLang="zh-CN" sz="3200" b="1" spc="-1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Enter</a:t>
            </a:r>
            <a:r>
              <a:rPr lang="en-US" altLang="zh-CN" sz="3200" b="1" spc="-15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number:</a:t>
            </a:r>
            <a:r>
              <a:rPr lang="en-US" altLang="zh-CN" sz="3200" b="1" spc="5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-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10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3204"/>
              </a:lnSpc>
              <a:spcBef>
                <a:spcPts val="2558"/>
              </a:spcBef>
            </a:pPr>
            <a:endParaRPr/>
          </a:p>
          <a:p>
            <a:pPr algn="l" rtl="0">
              <a:lnSpc>
                <a:spcPts val="3204"/>
              </a:lnSpc>
            </a:pPr>
            <a:r>
              <a:rPr lang="en-US" altLang="zh-CN" sz="3200" b="1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b="1" spc="-1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6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sum</a:t>
            </a:r>
            <a:r>
              <a:rPr lang="en-US" altLang="zh-CN" sz="3200" b="1" spc="-29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55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548640" y="502793"/>
            <a:ext cx="6815735" cy="17225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521"/>
              </a:lnSpc>
            </a:pPr>
            <a:r>
              <a:rPr lang="en-US" altLang="zh-CN" sz="3200" spc="-2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Write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program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200" spc="1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find</a:t>
            </a:r>
            <a:r>
              <a:rPr lang="en-US" altLang="zh-CN" sz="3200" spc="1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sum</a:t>
            </a:r>
            <a:r>
              <a:rPr lang="en-US" altLang="zh-CN" sz="3200" spc="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</a:t>
            </a:r>
            <a:r>
              <a:rPr lang="en-US" altLang="zh-CN" sz="3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3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int(input("Enter</a:t>
            </a:r>
            <a:r>
              <a:rPr lang="en-US" altLang="zh-CN" sz="3600" spc="-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number:</a:t>
            </a:r>
            <a:r>
              <a:rPr lang="en-US" altLang="zh-CN" sz="3600" spc="-5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"))</a:t>
            </a:r>
            <a:r>
              <a:rPr lang="en-US" altLang="zh-CN" sz="3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</a:t>
            </a:r>
            <a:r>
              <a:rPr lang="en-US" altLang="zh-CN" sz="3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36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548640" y="2426843"/>
            <a:ext cx="2950922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while(num</a:t>
            </a:r>
            <a:r>
              <a:rPr lang="en-US" altLang="zh-CN" sz="36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</a:t>
            </a:r>
            <a:r>
              <a:rPr lang="en-US" altLang="zh-CN" sz="3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0):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141" name="Text Box141"/>
          <p:cNvSpPr txBox="1"/>
          <p:nvPr/>
        </p:nvSpPr>
        <p:spPr>
          <a:xfrm>
            <a:off x="891540" y="3085211"/>
            <a:ext cx="3114549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</a:t>
            </a:r>
            <a:r>
              <a:rPr lang="en-US" altLang="zh-CN" sz="36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36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sum+num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142" name="Text Box142"/>
          <p:cNvSpPr txBox="1"/>
          <p:nvPr/>
        </p:nvSpPr>
        <p:spPr>
          <a:xfrm>
            <a:off x="548640" y="3743833"/>
            <a:ext cx="2536343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</a:t>
            </a:r>
            <a:r>
              <a:rPr lang="en-US" altLang="zh-CN" sz="3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3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num-1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143" name="Text Box143"/>
          <p:cNvSpPr txBox="1"/>
          <p:nvPr/>
        </p:nvSpPr>
        <p:spPr>
          <a:xfrm>
            <a:off x="891540" y="4402201"/>
            <a:ext cx="4434053" cy="4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00"/>
              </a:lnSpc>
            </a:pPr>
            <a:r>
              <a:rPr lang="en-US" altLang="zh-CN" sz="3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print("The</a:t>
            </a:r>
            <a:r>
              <a:rPr lang="en-US" altLang="zh-CN" sz="3600" spc="-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</a:t>
            </a:r>
            <a:r>
              <a:rPr lang="en-US" altLang="zh-CN" sz="36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is",sum)</a:t>
            </a:r>
            <a:endParaRPr lang="en-US" altLang="zh-CN" sz="3600">
              <a:latin typeface="Calibri"/>
              <a:ea typeface="Calibri"/>
              <a:cs typeface="Calibri"/>
            </a:endParaRPr>
          </a:p>
        </p:txBody>
      </p:sp>
      <p:sp>
        <p:nvSpPr>
          <p:cNvPr id="144" name="Text Box144"/>
          <p:cNvSpPr txBox="1"/>
          <p:nvPr/>
        </p:nvSpPr>
        <p:spPr>
          <a:xfrm>
            <a:off x="8439658" y="6477610"/>
            <a:ext cx="1930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15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ath14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46" name="Group146"/>
          <p:cNvGrpSpPr/>
          <p:nvPr/>
        </p:nvGrpSpPr>
        <p:grpSpPr>
          <a:xfrm>
            <a:off x="4851654" y="3556254"/>
            <a:ext cx="3633216" cy="2718816"/>
            <a:chOff x="4851654" y="3556254"/>
            <a:chExt cx="3633216" cy="2718816"/>
          </a:xfrm>
        </p:grpSpPr>
        <p:sp>
          <p:nvSpPr>
            <p:cNvPr id="147" name="Path147"/>
            <p:cNvSpPr/>
            <p:nvPr/>
          </p:nvSpPr>
          <p:spPr>
            <a:xfrm>
              <a:off x="4877562" y="3582162"/>
              <a:ext cx="3581400" cy="2667000"/>
            </a:xfrm>
            <a:custGeom>
              <a:avLst/>
              <a:gdLst/>
              <a:ahLst/>
              <a:cxnLst/>
              <a:rect l="l" t="t" r="r" b="b"/>
              <a:pathLst>
                <a:path w="3581400" h="2667000">
                  <a:moveTo>
                    <a:pt x="0" y="444500"/>
                  </a:moveTo>
                  <a:cubicBezTo>
                    <a:pt x="0" y="199009"/>
                    <a:pt x="199009" y="0"/>
                    <a:pt x="444500" y="0"/>
                  </a:cubicBezTo>
                  <a:lnTo>
                    <a:pt x="3136900" y="0"/>
                  </a:lnTo>
                  <a:cubicBezTo>
                    <a:pt x="3382391" y="0"/>
                    <a:pt x="3581400" y="199009"/>
                    <a:pt x="3581400" y="444500"/>
                  </a:cubicBezTo>
                  <a:lnTo>
                    <a:pt x="3581400" y="2222487"/>
                  </a:lnTo>
                  <a:cubicBezTo>
                    <a:pt x="3581400" y="2467991"/>
                    <a:pt x="3382391" y="2667000"/>
                    <a:pt x="3136900" y="2667000"/>
                  </a:cubicBezTo>
                  <a:lnTo>
                    <a:pt x="444500" y="2667000"/>
                  </a:lnTo>
                  <a:cubicBezTo>
                    <a:pt x="199009" y="2667000"/>
                    <a:pt x="0" y="2467991"/>
                    <a:pt x="0" y="2222487"/>
                  </a:cubicBezTo>
                  <a:lnTo>
                    <a:pt x="0" y="4445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8" name="Path148"/>
            <p:cNvSpPr/>
            <p:nvPr/>
          </p:nvSpPr>
          <p:spPr>
            <a:xfrm>
              <a:off x="4851654" y="3556254"/>
              <a:ext cx="3633216" cy="2718816"/>
            </a:xfrm>
            <a:custGeom>
              <a:avLst/>
              <a:gdLst/>
              <a:ahLst/>
              <a:cxnLst/>
              <a:rect l="l" t="t" r="r" b="b"/>
              <a:pathLst>
                <a:path w="3633216" h="2718816">
                  <a:moveTo>
                    <a:pt x="25908" y="470408"/>
                  </a:moveTo>
                  <a:cubicBezTo>
                    <a:pt x="25908" y="224917"/>
                    <a:pt x="224917" y="25908"/>
                    <a:pt x="470408" y="25908"/>
                  </a:cubicBezTo>
                  <a:lnTo>
                    <a:pt x="3162808" y="25908"/>
                  </a:lnTo>
                  <a:cubicBezTo>
                    <a:pt x="3408299" y="25908"/>
                    <a:pt x="3607308" y="224917"/>
                    <a:pt x="3607308" y="470408"/>
                  </a:cubicBezTo>
                  <a:lnTo>
                    <a:pt x="3607308" y="2248395"/>
                  </a:lnTo>
                  <a:cubicBezTo>
                    <a:pt x="3607308" y="2493899"/>
                    <a:pt x="3408299" y="2692908"/>
                    <a:pt x="3162808" y="2692908"/>
                  </a:cubicBezTo>
                  <a:lnTo>
                    <a:pt x="470408" y="2692908"/>
                  </a:lnTo>
                  <a:cubicBezTo>
                    <a:pt x="224917" y="2692908"/>
                    <a:pt x="25908" y="2493899"/>
                    <a:pt x="25908" y="2248395"/>
                  </a:cubicBezTo>
                  <a:lnTo>
                    <a:pt x="25908" y="470408"/>
                  </a:lnTo>
                  <a:close/>
                </a:path>
              </a:pathLst>
            </a:custGeom>
            <a:solidFill/>
            <a:ln w="25908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9" name="Text Box149"/>
            <p:cNvSpPr txBox="1"/>
            <p:nvPr/>
          </p:nvSpPr>
          <p:spPr>
            <a:xfrm>
              <a:off x="5099304" y="3966337"/>
              <a:ext cx="1716430" cy="176817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400"/>
                </a:lnSpc>
              </a:pPr>
              <a:r>
                <a:rPr lang="en-US" altLang="zh-CN" sz="2400" spc="-4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OUTPUT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2400"/>
                </a:lnSpc>
                <a:spcBef>
                  <a:spcPts val="480"/>
                </a:spcBef>
              </a:pPr>
              <a:r>
                <a:rPr lang="en-US" altLang="zh-CN" sz="2400" spc="-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Inside</a:t>
              </a:r>
              <a:r>
                <a:rPr lang="en-US" altLang="zh-CN" sz="24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loop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2400"/>
                </a:lnSpc>
                <a:spcBef>
                  <a:spcPts val="480"/>
                </a:spcBef>
              </a:pPr>
              <a:r>
                <a:rPr lang="en-US" altLang="zh-CN" sz="2400" spc="-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Inside</a:t>
              </a:r>
              <a:r>
                <a:rPr lang="en-US" altLang="zh-CN" sz="24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loop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2402"/>
                </a:lnSpc>
                <a:spcBef>
                  <a:spcPts val="478"/>
                </a:spcBef>
              </a:pPr>
              <a:r>
                <a:rPr lang="en-US" altLang="zh-CN" sz="24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Inside</a:t>
              </a:r>
              <a:r>
                <a:rPr lang="en-US" altLang="zh-CN" sz="24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spc="-2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loop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  <a:p>
              <a:pPr marL="68580" algn="l" rtl="0">
                <a:lnSpc>
                  <a:spcPts val="2400"/>
                </a:lnSpc>
                <a:spcBef>
                  <a:spcPts val="482"/>
                </a:spcBef>
              </a:pPr>
              <a:r>
                <a:rPr lang="en-US" altLang="zh-CN" sz="2400" spc="-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Outside</a:t>
              </a:r>
              <a:r>
                <a:rPr lang="en-US" altLang="zh-CN" sz="24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loop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50" name="Text Box150"/>
          <p:cNvSpPr txBox="1"/>
          <p:nvPr/>
        </p:nvSpPr>
        <p:spPr>
          <a:xfrm>
            <a:off x="320040" y="497840"/>
            <a:ext cx="5876926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spc="-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Using</a:t>
            </a:r>
            <a:r>
              <a:rPr lang="en-US" altLang="zh-CN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000" spc="-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17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000" spc="-3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3000" spc="-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3000" spc="7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loops</a:t>
            </a:r>
            <a:endParaRPr lang="en-US" altLang="zh-CN" sz="3000">
              <a:latin typeface="Calibri"/>
              <a:ea typeface="Calibri"/>
              <a:cs typeface="Calibri"/>
            </a:endParaRPr>
          </a:p>
        </p:txBody>
      </p:sp>
      <p:sp>
        <p:nvSpPr>
          <p:cNvPr id="151" name="Text Box151"/>
          <p:cNvSpPr txBox="1"/>
          <p:nvPr/>
        </p:nvSpPr>
        <p:spPr>
          <a:xfrm>
            <a:off x="320040" y="989711"/>
            <a:ext cx="8542528" cy="8949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3523"/>
              </a:lnSpc>
            </a:pPr>
            <a:r>
              <a:rPr lang="en-US" altLang="zh-CN" sz="30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3000" spc="-1674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</a:t>
            </a:r>
            <a:r>
              <a:rPr lang="en-US" altLang="zh-CN" sz="3000" spc="5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supports</a:t>
            </a:r>
            <a:r>
              <a:rPr lang="en-US" altLang="zh-CN" sz="3000" spc="6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-US" altLang="zh-CN" sz="3000" spc="4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sz="3000" spc="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3000" spc="4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000" spc="4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000" spc="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associated</a:t>
            </a:r>
            <a:r>
              <a:rPr lang="en-US" altLang="zh-CN" sz="3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30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0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statement.</a:t>
            </a:r>
            <a:endParaRPr lang="en-US" altLang="zh-CN" sz="3000">
              <a:latin typeface="Calibri"/>
              <a:ea typeface="Calibri"/>
              <a:cs typeface="Calibri"/>
            </a:endParaRPr>
          </a:p>
        </p:txBody>
      </p:sp>
      <p:sp>
        <p:nvSpPr>
          <p:cNvPr id="152" name="Text Box152"/>
          <p:cNvSpPr txBox="1"/>
          <p:nvPr/>
        </p:nvSpPr>
        <p:spPr>
          <a:xfrm>
            <a:off x="320040" y="1995932"/>
            <a:ext cx="8542528" cy="8949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3523"/>
              </a:lnSpc>
            </a:pPr>
            <a:r>
              <a:rPr lang="en-US" altLang="zh-CN" sz="30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</a:t>
            </a:r>
            <a:r>
              <a:rPr lang="en-US" altLang="zh-CN" sz="3000" spc="-1674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000" spc="3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000" spc="3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000" spc="3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000" spc="3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000" spc="3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3000" spc="3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3000" spc="3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000" spc="30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3000" spc="3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loop,</a:t>
            </a:r>
            <a:r>
              <a:rPr lang="en-US" altLang="zh-CN" sz="3000" spc="30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0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000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0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executed</a:t>
            </a:r>
            <a:r>
              <a:rPr lang="en-US" altLang="zh-CN" sz="30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when</a:t>
            </a:r>
            <a:r>
              <a:rPr lang="en-US" altLang="zh-CN" sz="3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0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lang="en-US" altLang="zh-CN" sz="3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false.</a:t>
            </a:r>
            <a:endParaRPr lang="en-US" altLang="zh-CN" sz="3000">
              <a:latin typeface="Calibri"/>
              <a:ea typeface="Calibri"/>
              <a:cs typeface="Calibri"/>
            </a:endParaRPr>
          </a:p>
        </p:txBody>
      </p:sp>
      <p:sp>
        <p:nvSpPr>
          <p:cNvPr id="153" name="Text Box153"/>
          <p:cNvSpPr txBox="1"/>
          <p:nvPr/>
        </p:nvSpPr>
        <p:spPr>
          <a:xfrm>
            <a:off x="320040" y="3058541"/>
            <a:ext cx="6575807" cy="3810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00"/>
              </a:lnSpc>
            </a:pPr>
            <a:r>
              <a:rPr lang="en-US" altLang="zh-CN" sz="3000" spc="-1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Program</a:t>
            </a:r>
            <a:r>
              <a:rPr lang="en-US" altLang="zh-CN" sz="3000" spc="15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1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000" spc="-1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17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illustrate</a:t>
            </a:r>
            <a:r>
              <a:rPr lang="en-US" altLang="zh-CN" sz="3000" spc="5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000" spc="-1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000" spc="-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000" spc="5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-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loop</a:t>
            </a:r>
            <a:endParaRPr lang="en-US" altLang="zh-CN" sz="3000">
              <a:latin typeface="Calibri"/>
              <a:ea typeface="Calibri"/>
              <a:cs typeface="Calibri"/>
            </a:endParaRPr>
          </a:p>
        </p:txBody>
      </p:sp>
      <p:sp>
        <p:nvSpPr>
          <p:cNvPr id="154" name="Text Box154"/>
          <p:cNvSpPr txBox="1"/>
          <p:nvPr/>
        </p:nvSpPr>
        <p:spPr>
          <a:xfrm>
            <a:off x="320040" y="3585236"/>
            <a:ext cx="1561752" cy="3310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6"/>
              </a:lnSpc>
            </a:pP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r>
              <a:rPr lang="en-US" altLang="zh-CN" sz="26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26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55" name="Text Box155"/>
          <p:cNvSpPr txBox="1"/>
          <p:nvPr/>
        </p:nvSpPr>
        <p:spPr>
          <a:xfrm>
            <a:off x="320040" y="4061206"/>
            <a:ext cx="2450615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while</a:t>
            </a:r>
            <a:r>
              <a:rPr lang="en-US" altLang="zh-CN" sz="26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r>
              <a:rPr lang="en-US" altLang="zh-CN" sz="26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</a:t>
            </a:r>
            <a:r>
              <a:rPr lang="en-US" altLang="zh-CN" sz="26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3: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56" name="Text Box156"/>
          <p:cNvSpPr txBox="1"/>
          <p:nvPr/>
        </p:nvSpPr>
        <p:spPr>
          <a:xfrm>
            <a:off x="662940" y="4536694"/>
            <a:ext cx="2618284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print("Inside</a:t>
            </a:r>
            <a:r>
              <a:rPr lang="en-US" altLang="zh-CN" sz="2600" spc="-4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loop")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57" name="Text Box157"/>
          <p:cNvSpPr txBox="1"/>
          <p:nvPr/>
        </p:nvSpPr>
        <p:spPr>
          <a:xfrm>
            <a:off x="662940" y="5011954"/>
            <a:ext cx="2916918" cy="3310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6"/>
              </a:lnSpc>
            </a:pP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r>
              <a:rPr lang="en-US" altLang="zh-CN" sz="26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26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r>
              <a:rPr lang="en-US" altLang="zh-CN" sz="26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58" name="Text Box158"/>
          <p:cNvSpPr txBox="1"/>
          <p:nvPr/>
        </p:nvSpPr>
        <p:spPr>
          <a:xfrm>
            <a:off x="320040" y="5488001"/>
            <a:ext cx="661485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else: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59" name="Text Box159"/>
          <p:cNvSpPr txBox="1"/>
          <p:nvPr/>
        </p:nvSpPr>
        <p:spPr>
          <a:xfrm>
            <a:off x="662940" y="5963488"/>
            <a:ext cx="2868299" cy="3307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4"/>
              </a:lnSpc>
            </a:pPr>
            <a:r>
              <a:rPr lang="en-US" altLang="zh-CN" sz="2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</a:t>
            </a:r>
            <a:r>
              <a:rPr lang="en-US" altLang="zh-CN" sz="2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“Outside</a:t>
            </a:r>
            <a:r>
              <a:rPr lang="en-US" altLang="zh-CN" sz="2600" spc="-4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6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loop")</a:t>
            </a:r>
            <a:endParaRPr lang="en-US" altLang="zh-CN" sz="2600">
              <a:latin typeface="Calibri"/>
              <a:ea typeface="Calibri"/>
              <a:cs typeface="Calibri"/>
            </a:endParaRPr>
          </a:p>
        </p:txBody>
      </p:sp>
      <p:sp>
        <p:nvSpPr>
          <p:cNvPr id="160" name="Text Box160"/>
          <p:cNvSpPr txBox="1"/>
          <p:nvPr/>
        </p:nvSpPr>
        <p:spPr>
          <a:xfrm>
            <a:off x="8439658" y="6477610"/>
            <a:ext cx="1930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16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th16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2" name="Path162"/>
          <p:cNvSpPr/>
          <p:nvPr/>
        </p:nvSpPr>
        <p:spPr>
          <a:xfrm>
            <a:off x="2750820" y="3898392"/>
            <a:ext cx="477012" cy="25908"/>
          </a:xfrm>
          <a:custGeom>
            <a:avLst/>
            <a:gdLst/>
            <a:ahLst/>
            <a:cxnLst/>
            <a:rect l="l" t="t" r="r" b="b"/>
            <a:pathLst>
              <a:path w="477012" h="25908">
                <a:moveTo>
                  <a:pt x="0" y="25908"/>
                </a:moveTo>
                <a:lnTo>
                  <a:pt x="477012" y="25908"/>
                </a:lnTo>
                <a:lnTo>
                  <a:pt x="477012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0" cap="sq">
            <a:solidFill>
              <a:srgbClr val="0000F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3" name="Text Box163"/>
          <p:cNvSpPr txBox="1"/>
          <p:nvPr/>
        </p:nvSpPr>
        <p:spPr>
          <a:xfrm>
            <a:off x="2413254" y="4470654"/>
            <a:ext cx="4395216" cy="1271016"/>
          </a:xfrm>
          <a:prstGeom prst="rect">
            <a:avLst/>
          </a:prstGeom>
          <a:solidFill>
            <a:srgbClr val="4F81BD"/>
          </a:solidFill>
          <a:ln w="25908">
            <a:solidFill>
              <a:srgbClr val="385D8A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164"/>
              </a:lnSpc>
            </a:pPr>
            <a:endParaRPr/>
          </a:p>
          <a:p>
            <a:pPr marL="278384" algn="l" rtl="0">
              <a:lnSpc>
                <a:spcPts val="2796"/>
              </a:lnSpc>
            </a:pPr>
            <a:r>
              <a:rPr lang="en-US" altLang="zh-CN" sz="2800" spc="-2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800" spc="5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6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val</a:t>
            </a:r>
            <a:r>
              <a:rPr lang="en-US" altLang="zh-CN" sz="2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sequence:</a:t>
            </a:r>
            <a:endParaRPr lang="en-US" altLang="zh-CN" sz="2800">
              <a:latin typeface="Calibri"/>
              <a:ea typeface="Calibri"/>
              <a:cs typeface="Calibri"/>
            </a:endParaRPr>
          </a:p>
          <a:p>
            <a:pPr marL="1031621" algn="l" rtl="0">
              <a:lnSpc>
                <a:spcPts val="2796"/>
              </a:lnSpc>
              <a:spcBef>
                <a:spcPts val="567"/>
              </a:spcBef>
            </a:pPr>
            <a:r>
              <a:rPr lang="en-US" altLang="zh-CN" sz="2800" spc="-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Body</a:t>
            </a:r>
            <a:r>
              <a:rPr lang="en-US" altLang="zh-CN" sz="2800" spc="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loop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164" name="Text Box164"/>
          <p:cNvSpPr txBox="1"/>
          <p:nvPr/>
        </p:nvSpPr>
        <p:spPr>
          <a:xfrm>
            <a:off x="548640" y="426593"/>
            <a:ext cx="3181465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1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7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65" name="Text Box165"/>
          <p:cNvSpPr txBox="1"/>
          <p:nvPr/>
        </p:nvSpPr>
        <p:spPr>
          <a:xfrm>
            <a:off x="548640" y="951180"/>
            <a:ext cx="8162334" cy="19309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just" rtl="0">
              <a:lnSpc>
                <a:spcPts val="3801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137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3200" spc="137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200" spc="137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spc="138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another</a:t>
            </a:r>
            <a:r>
              <a:rPr lang="en-US" altLang="zh-CN" sz="3200" spc="138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repetitive</a:t>
            </a:r>
            <a:r>
              <a:rPr lang="en-US" altLang="zh-CN" sz="3200" spc="138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control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structure,</a:t>
            </a:r>
            <a:r>
              <a:rPr lang="en-US" altLang="zh-CN" sz="3200" spc="106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3200" spc="110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spc="109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3200" spc="11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200" spc="109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execute</a:t>
            </a:r>
            <a:r>
              <a:rPr lang="en-US" altLang="zh-CN" sz="3200" spc="109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spc="109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set</a:t>
            </a:r>
            <a:r>
              <a:rPr lang="en-US" altLang="zh-CN" sz="3200" spc="108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instructions</a:t>
            </a:r>
            <a:r>
              <a:rPr lang="en-US" altLang="zh-CN" sz="3200" spc="147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repeatedly,</a:t>
            </a:r>
            <a:r>
              <a:rPr lang="en-US" altLang="zh-CN" sz="3200" spc="15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until</a:t>
            </a:r>
            <a:r>
              <a:rPr lang="en-US" altLang="zh-CN" sz="3200" spc="15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148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becomes</a:t>
            </a:r>
            <a:r>
              <a:rPr lang="en-US" altLang="zh-CN" sz="3200" spc="-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false.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66" name="Text Box166"/>
          <p:cNvSpPr txBox="1"/>
          <p:nvPr/>
        </p:nvSpPr>
        <p:spPr>
          <a:xfrm>
            <a:off x="548640" y="2999817"/>
            <a:ext cx="8160654" cy="19308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just" rtl="0">
              <a:lnSpc>
                <a:spcPts val="3801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8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3200" spc="10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200" spc="1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8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</a:t>
            </a:r>
            <a:r>
              <a:rPr lang="en-US" altLang="zh-CN" sz="3200" spc="10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spc="1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3200" spc="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200" spc="10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iterate</a:t>
            </a:r>
            <a:r>
              <a:rPr lang="en-US" altLang="zh-CN" sz="3200" spc="9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over</a:t>
            </a:r>
            <a:r>
              <a:rPr lang="en-US" altLang="zh-CN" sz="3200" spc="8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sequence</a:t>
            </a:r>
            <a:r>
              <a:rPr lang="en-US" altLang="zh-CN" sz="3200" spc="50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altLang="zh-CN" sz="3200" spc="-8" dirty="0">
                <a:solidFill>
                  <a:srgbClr val="0000FF"/>
                </a:solidFill>
                <a:latin typeface="Calibri"/>
                <a:ea typeface="Calibri"/>
                <a:cs typeface="Calibri"/>
                <a:hlinkClick r:id="rId2"/>
              </a:rPr>
              <a:t>list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altLang="zh-CN" sz="3200" spc="5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u="sng" spc="4" dirty="0">
                <a:solidFill>
                  <a:srgbClr val="0000FF"/>
                </a:solidFill>
                <a:latin typeface="Calibri"/>
                <a:ea typeface="Calibri"/>
                <a:cs typeface="Calibri"/>
                <a:hlinkClick r:id="rId3"/>
              </a:rPr>
              <a:t>tuple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altLang="zh-CN" sz="3200" spc="5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u="sng" spc="-5" dirty="0">
                <a:solidFill>
                  <a:srgbClr val="0000FF"/>
                </a:solidFill>
                <a:latin typeface="Calibri"/>
                <a:ea typeface="Calibri"/>
                <a:cs typeface="Calibri"/>
                <a:hlinkClick r:id="rId4"/>
              </a:rPr>
              <a:t>string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3200" spc="5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3200" spc="5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sz="3200" spc="5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iterable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objects.</a:t>
            </a:r>
            <a:r>
              <a:rPr lang="en-US" altLang="zh-CN" sz="3200" spc="104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Iterating</a:t>
            </a:r>
            <a:r>
              <a:rPr lang="en-US" altLang="zh-CN" sz="3200" spc="106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over</a:t>
            </a:r>
            <a:r>
              <a:rPr lang="en-US" altLang="zh-CN" sz="3200" spc="105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spc="104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sequence</a:t>
            </a:r>
            <a:r>
              <a:rPr lang="en-US" altLang="zh-CN" sz="3200" spc="105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spc="104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called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traversal.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548640" y="5109337"/>
            <a:ext cx="1153028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b="1" spc="-2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Syntax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68" name="Text Box168"/>
          <p:cNvSpPr txBox="1"/>
          <p:nvPr/>
        </p:nvSpPr>
        <p:spPr>
          <a:xfrm>
            <a:off x="8439658" y="6477610"/>
            <a:ext cx="1930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17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ath16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0" name="Image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3124200" cy="5105400"/>
          </a:xfrm>
          <a:prstGeom prst="rect">
            <a:avLst/>
          </a:prstGeom>
          <a:noFill/>
        </p:spPr>
      </p:pic>
      <p:grpSp>
        <p:nvGrpSpPr>
          <p:cNvPr id="171" name="Group171"/>
          <p:cNvGrpSpPr/>
          <p:nvPr/>
        </p:nvGrpSpPr>
        <p:grpSpPr>
          <a:xfrm>
            <a:off x="4242054" y="3937254"/>
            <a:ext cx="3633216" cy="2109216"/>
            <a:chOff x="4242054" y="3937254"/>
            <a:chExt cx="3633216" cy="2109216"/>
          </a:xfrm>
        </p:grpSpPr>
        <p:sp>
          <p:nvSpPr>
            <p:cNvPr id="172" name="Path172"/>
            <p:cNvSpPr/>
            <p:nvPr/>
          </p:nvSpPr>
          <p:spPr>
            <a:xfrm>
              <a:off x="4267962" y="3963162"/>
              <a:ext cx="3581400" cy="2057400"/>
            </a:xfrm>
            <a:custGeom>
              <a:avLst/>
              <a:gdLst/>
              <a:ahLst/>
              <a:cxnLst/>
              <a:rect l="l" t="t" r="r" b="b"/>
              <a:pathLst>
                <a:path w="3581400" h="2057400">
                  <a:moveTo>
                    <a:pt x="0" y="342900"/>
                  </a:moveTo>
                  <a:cubicBezTo>
                    <a:pt x="0" y="153543"/>
                    <a:pt x="153543" y="0"/>
                    <a:pt x="342900" y="0"/>
                  </a:cubicBezTo>
                  <a:lnTo>
                    <a:pt x="3238500" y="0"/>
                  </a:lnTo>
                  <a:cubicBezTo>
                    <a:pt x="3427858" y="0"/>
                    <a:pt x="3581400" y="153543"/>
                    <a:pt x="3581400" y="342900"/>
                  </a:cubicBezTo>
                  <a:lnTo>
                    <a:pt x="3581400" y="1714487"/>
                  </a:lnTo>
                  <a:cubicBezTo>
                    <a:pt x="3581400" y="1903870"/>
                    <a:pt x="3427858" y="2057400"/>
                    <a:pt x="3238500" y="2057400"/>
                  </a:cubicBezTo>
                  <a:lnTo>
                    <a:pt x="342900" y="2057400"/>
                  </a:lnTo>
                  <a:cubicBezTo>
                    <a:pt x="153543" y="2057400"/>
                    <a:pt x="0" y="1903870"/>
                    <a:pt x="0" y="1714487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3" name="Path173"/>
            <p:cNvSpPr/>
            <p:nvPr/>
          </p:nvSpPr>
          <p:spPr>
            <a:xfrm>
              <a:off x="4242054" y="3937254"/>
              <a:ext cx="3633216" cy="2109216"/>
            </a:xfrm>
            <a:custGeom>
              <a:avLst/>
              <a:gdLst/>
              <a:ahLst/>
              <a:cxnLst/>
              <a:rect l="l" t="t" r="r" b="b"/>
              <a:pathLst>
                <a:path w="3633216" h="2109216">
                  <a:moveTo>
                    <a:pt x="25908" y="368808"/>
                  </a:moveTo>
                  <a:cubicBezTo>
                    <a:pt x="25908" y="179451"/>
                    <a:pt x="179451" y="25908"/>
                    <a:pt x="368808" y="25908"/>
                  </a:cubicBezTo>
                  <a:lnTo>
                    <a:pt x="3264408" y="25908"/>
                  </a:lnTo>
                  <a:cubicBezTo>
                    <a:pt x="3453766" y="25908"/>
                    <a:pt x="3607308" y="179451"/>
                    <a:pt x="3607308" y="368808"/>
                  </a:cubicBezTo>
                  <a:lnTo>
                    <a:pt x="3607308" y="1740395"/>
                  </a:lnTo>
                  <a:cubicBezTo>
                    <a:pt x="3607308" y="1929778"/>
                    <a:pt x="3453766" y="2083308"/>
                    <a:pt x="3264408" y="2083308"/>
                  </a:cubicBezTo>
                  <a:lnTo>
                    <a:pt x="368808" y="2083308"/>
                  </a:lnTo>
                  <a:cubicBezTo>
                    <a:pt x="179451" y="2083308"/>
                    <a:pt x="25908" y="1929778"/>
                    <a:pt x="25908" y="1740395"/>
                  </a:cubicBezTo>
                  <a:lnTo>
                    <a:pt x="25908" y="368808"/>
                  </a:lnTo>
                  <a:close/>
                </a:path>
              </a:pathLst>
            </a:custGeom>
            <a:solidFill/>
            <a:ln w="25908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4" name="Text Box174"/>
            <p:cNvSpPr txBox="1"/>
            <p:nvPr/>
          </p:nvSpPr>
          <p:spPr>
            <a:xfrm>
              <a:off x="4459859" y="4534789"/>
              <a:ext cx="1749510" cy="853516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400"/>
                </a:lnSpc>
              </a:pPr>
              <a:r>
                <a:rPr lang="en-US" altLang="zh-CN" sz="2400" spc="-4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OUTPUT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2402"/>
                </a:lnSpc>
                <a:spcBef>
                  <a:spcPts val="1918"/>
                </a:spcBef>
              </a:pPr>
              <a:endParaRPr/>
            </a:p>
            <a:p>
              <a:pPr algn="l" rtl="0">
                <a:lnSpc>
                  <a:spcPts val="2402"/>
                </a:lnSpc>
              </a:pPr>
              <a:r>
                <a:rPr lang="en-US" altLang="zh-CN" sz="24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The</a:t>
              </a:r>
              <a:r>
                <a:rPr lang="en-US" altLang="zh-CN" sz="2400" spc="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sum</a:t>
              </a:r>
              <a:r>
                <a:rPr lang="en-US" altLang="zh-CN" sz="2400" spc="-15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is</a:t>
              </a:r>
              <a:r>
                <a:rPr lang="en-US" altLang="zh-CN" sz="24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spc="-4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37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75" name="Text Box175"/>
          <p:cNvSpPr txBox="1"/>
          <p:nvPr/>
        </p:nvSpPr>
        <p:spPr>
          <a:xfrm>
            <a:off x="320040" y="426593"/>
            <a:ext cx="3168443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1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flow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chart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76" name="Text Box176"/>
          <p:cNvSpPr txBox="1"/>
          <p:nvPr/>
        </p:nvSpPr>
        <p:spPr>
          <a:xfrm>
            <a:off x="3673475" y="907415"/>
            <a:ext cx="4756747" cy="12482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76"/>
              </a:lnSpc>
            </a:pPr>
            <a:r>
              <a:rPr lang="en-US" altLang="zh-CN" sz="27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Addition</a:t>
            </a:r>
            <a:r>
              <a:rPr lang="en-US" altLang="zh-CN" sz="2700" spc="-1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700" spc="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sz="2700" spc="-1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using</a:t>
            </a:r>
            <a:r>
              <a:rPr lang="en-US" altLang="zh-CN" sz="2700" spc="-1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1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7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27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numbers</a:t>
            </a:r>
            <a:r>
              <a:rPr lang="en-US" altLang="zh-CN" sz="27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[6,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5,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3,</a:t>
            </a:r>
            <a:r>
              <a:rPr lang="en-US" altLang="zh-CN" sz="27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8,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4,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2,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5,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4]</a:t>
            </a:r>
            <a:r>
              <a:rPr lang="en-US" altLang="zh-CN" sz="2700" spc="6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sum1</a:t>
            </a:r>
            <a:r>
              <a:rPr lang="en-US" altLang="zh-CN" sz="27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27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177" name="Text Box177"/>
          <p:cNvSpPr txBox="1"/>
          <p:nvPr/>
        </p:nvSpPr>
        <p:spPr>
          <a:xfrm>
            <a:off x="3673475" y="2265680"/>
            <a:ext cx="2644483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numbers: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178" name="Text Box178"/>
          <p:cNvSpPr txBox="1"/>
          <p:nvPr/>
        </p:nvSpPr>
        <p:spPr>
          <a:xfrm>
            <a:off x="3673475" y="2718308"/>
            <a:ext cx="2452573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sum1</a:t>
            </a:r>
            <a:r>
              <a:rPr lang="en-US" altLang="zh-CN" sz="27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27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sum1+val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179" name="Text Box179"/>
          <p:cNvSpPr txBox="1"/>
          <p:nvPr/>
        </p:nvSpPr>
        <p:spPr>
          <a:xfrm>
            <a:off x="3673475" y="3170936"/>
            <a:ext cx="3585781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print("The</a:t>
            </a:r>
            <a:r>
              <a:rPr lang="en-US" altLang="zh-CN" sz="2700" spc="-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is",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sum1)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180" name="Text Box180"/>
          <p:cNvSpPr txBox="1"/>
          <p:nvPr/>
        </p:nvSpPr>
        <p:spPr>
          <a:xfrm>
            <a:off x="8439658" y="6477610"/>
            <a:ext cx="1930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18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th18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82" name="Group182"/>
          <p:cNvGrpSpPr/>
          <p:nvPr/>
        </p:nvGrpSpPr>
        <p:grpSpPr>
          <a:xfrm>
            <a:off x="5461254" y="3708654"/>
            <a:ext cx="3099816" cy="2947416"/>
            <a:chOff x="5461254" y="3708654"/>
            <a:chExt cx="3099816" cy="2947416"/>
          </a:xfrm>
        </p:grpSpPr>
        <p:sp>
          <p:nvSpPr>
            <p:cNvPr id="183" name="Path183"/>
            <p:cNvSpPr/>
            <p:nvPr/>
          </p:nvSpPr>
          <p:spPr>
            <a:xfrm>
              <a:off x="5487162" y="3734562"/>
              <a:ext cx="3048000" cy="2895600"/>
            </a:xfrm>
            <a:custGeom>
              <a:avLst/>
              <a:gdLst/>
              <a:ahLst/>
              <a:cxnLst/>
              <a:rect l="l" t="t" r="r" b="b"/>
              <a:pathLst>
                <a:path w="3048000" h="2895600">
                  <a:moveTo>
                    <a:pt x="0" y="482600"/>
                  </a:moveTo>
                  <a:cubicBezTo>
                    <a:pt x="0" y="216027"/>
                    <a:pt x="216027" y="0"/>
                    <a:pt x="482600" y="0"/>
                  </a:cubicBezTo>
                  <a:lnTo>
                    <a:pt x="2565400" y="0"/>
                  </a:lnTo>
                  <a:cubicBezTo>
                    <a:pt x="2831973" y="0"/>
                    <a:pt x="3048000" y="216027"/>
                    <a:pt x="3048000" y="482600"/>
                  </a:cubicBezTo>
                  <a:lnTo>
                    <a:pt x="3048000" y="2412987"/>
                  </a:lnTo>
                  <a:cubicBezTo>
                    <a:pt x="3048000" y="2679522"/>
                    <a:pt x="2831973" y="2895600"/>
                    <a:pt x="2565400" y="2895600"/>
                  </a:cubicBezTo>
                  <a:lnTo>
                    <a:pt x="482600" y="2895600"/>
                  </a:lnTo>
                  <a:cubicBezTo>
                    <a:pt x="216027" y="2895600"/>
                    <a:pt x="0" y="2679522"/>
                    <a:pt x="0" y="2412987"/>
                  </a:cubicBezTo>
                  <a:lnTo>
                    <a:pt x="0" y="4826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4" name="Path184"/>
            <p:cNvSpPr/>
            <p:nvPr/>
          </p:nvSpPr>
          <p:spPr>
            <a:xfrm>
              <a:off x="5461254" y="3708654"/>
              <a:ext cx="3099816" cy="2947416"/>
            </a:xfrm>
            <a:custGeom>
              <a:avLst/>
              <a:gdLst/>
              <a:ahLst/>
              <a:cxnLst/>
              <a:rect l="l" t="t" r="r" b="b"/>
              <a:pathLst>
                <a:path w="3099816" h="2947416">
                  <a:moveTo>
                    <a:pt x="25908" y="508508"/>
                  </a:moveTo>
                  <a:cubicBezTo>
                    <a:pt x="25908" y="241935"/>
                    <a:pt x="241935" y="25908"/>
                    <a:pt x="508508" y="25908"/>
                  </a:cubicBezTo>
                  <a:lnTo>
                    <a:pt x="2591308" y="25908"/>
                  </a:lnTo>
                  <a:cubicBezTo>
                    <a:pt x="2857881" y="25908"/>
                    <a:pt x="3073908" y="241935"/>
                    <a:pt x="3073908" y="508508"/>
                  </a:cubicBezTo>
                  <a:lnTo>
                    <a:pt x="3073908" y="2438895"/>
                  </a:lnTo>
                  <a:cubicBezTo>
                    <a:pt x="3073908" y="2705430"/>
                    <a:pt x="2857881" y="2921508"/>
                    <a:pt x="2591308" y="2921508"/>
                  </a:cubicBezTo>
                  <a:lnTo>
                    <a:pt x="508508" y="2921508"/>
                  </a:lnTo>
                  <a:cubicBezTo>
                    <a:pt x="241935" y="2921508"/>
                    <a:pt x="25908" y="2705430"/>
                    <a:pt x="25908" y="2438895"/>
                  </a:cubicBezTo>
                  <a:lnTo>
                    <a:pt x="25908" y="508508"/>
                  </a:lnTo>
                  <a:close/>
                </a:path>
              </a:pathLst>
            </a:custGeom>
            <a:solidFill/>
            <a:ln w="25908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5" name="Text Box185"/>
            <p:cNvSpPr txBox="1"/>
            <p:nvPr/>
          </p:nvSpPr>
          <p:spPr>
            <a:xfrm>
              <a:off x="5720207" y="4039108"/>
              <a:ext cx="2290101" cy="2357958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3204"/>
                </a:lnSpc>
              </a:pPr>
              <a:r>
                <a:rPr lang="en-US" altLang="zh-CN" sz="3200" spc="2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OUTPUT</a:t>
              </a:r>
              <a:endParaRPr lang="en-US" altLang="zh-CN" sz="32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3204"/>
                </a:lnSpc>
                <a:spcBef>
                  <a:spcPts val="636"/>
                </a:spcBef>
              </a:pPr>
              <a:r>
                <a:rPr lang="en-US" altLang="zh-CN" sz="32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</a:t>
              </a:r>
              <a:r>
                <a:rPr lang="en-US" altLang="zh-CN" sz="3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3200" spc="-28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like</a:t>
              </a:r>
              <a:r>
                <a:rPr lang="en-US" altLang="zh-CN" sz="3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3200" spc="5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pop</a:t>
              </a:r>
              <a:endParaRPr lang="en-US" altLang="zh-CN" sz="32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3206"/>
                </a:lnSpc>
                <a:spcBef>
                  <a:spcPts val="634"/>
                </a:spcBef>
              </a:pPr>
              <a:r>
                <a:rPr lang="en-US" altLang="zh-CN" sz="32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</a:t>
              </a:r>
              <a:r>
                <a:rPr lang="en-US" altLang="zh-CN" sz="3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3200" spc="-2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like</a:t>
              </a:r>
              <a:r>
                <a:rPr lang="en-US" altLang="zh-CN" sz="3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3200" spc="-8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rock</a:t>
              </a:r>
              <a:endParaRPr lang="en-US" altLang="zh-CN" sz="32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3204"/>
                </a:lnSpc>
                <a:spcBef>
                  <a:spcPts val="638"/>
                </a:spcBef>
              </a:pPr>
              <a:r>
                <a:rPr lang="en-US" altLang="zh-CN" sz="32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</a:t>
              </a:r>
              <a:r>
                <a:rPr lang="en-US" altLang="zh-CN" sz="3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3200" spc="-28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like</a:t>
              </a:r>
              <a:r>
                <a:rPr lang="en-US" altLang="zh-CN" sz="3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3200" spc="4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jazz</a:t>
              </a:r>
              <a:endParaRPr lang="en-US" altLang="zh-CN" sz="32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3204"/>
                </a:lnSpc>
                <a:spcBef>
                  <a:spcPts val="636"/>
                </a:spcBef>
              </a:pPr>
              <a:r>
                <a:rPr lang="en-US" altLang="zh-CN" sz="3200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No</a:t>
              </a:r>
              <a:r>
                <a:rPr lang="en-US" altLang="zh-CN" sz="3200" spc="6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3200" spc="-9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items</a:t>
              </a:r>
              <a:r>
                <a:rPr lang="en-US" altLang="zh-CN" sz="3200" spc="1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3200" spc="-5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left.</a:t>
              </a:r>
              <a:endParaRPr lang="en-US" altLang="zh-CN" sz="3200"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186" name="Group186"/>
          <p:cNvGrpSpPr/>
          <p:nvPr/>
        </p:nvGrpSpPr>
        <p:grpSpPr>
          <a:xfrm>
            <a:off x="5385054" y="1041654"/>
            <a:ext cx="3099816" cy="2185416"/>
            <a:chOff x="5385054" y="1041654"/>
            <a:chExt cx="3099816" cy="2185416"/>
          </a:xfrm>
        </p:grpSpPr>
        <p:sp>
          <p:nvSpPr>
            <p:cNvPr id="187" name="Path187"/>
            <p:cNvSpPr/>
            <p:nvPr/>
          </p:nvSpPr>
          <p:spPr>
            <a:xfrm>
              <a:off x="5410962" y="1067562"/>
              <a:ext cx="3048000" cy="2133600"/>
            </a:xfrm>
            <a:custGeom>
              <a:avLst/>
              <a:gdLst/>
              <a:ahLst/>
              <a:cxnLst/>
              <a:rect l="l" t="t" r="r" b="b"/>
              <a:pathLst>
                <a:path w="3048000" h="2133600">
                  <a:moveTo>
                    <a:pt x="0" y="355600"/>
                  </a:moveTo>
                  <a:cubicBezTo>
                    <a:pt x="0" y="159258"/>
                    <a:pt x="159258" y="0"/>
                    <a:pt x="355600" y="0"/>
                  </a:cubicBezTo>
                  <a:lnTo>
                    <a:pt x="2692400" y="0"/>
                  </a:lnTo>
                  <a:cubicBezTo>
                    <a:pt x="2888742" y="0"/>
                    <a:pt x="3048000" y="159258"/>
                    <a:pt x="3048000" y="355600"/>
                  </a:cubicBezTo>
                  <a:lnTo>
                    <a:pt x="3048000" y="1778000"/>
                  </a:lnTo>
                  <a:cubicBezTo>
                    <a:pt x="3048000" y="1974342"/>
                    <a:pt x="2888742" y="2133600"/>
                    <a:pt x="2692400" y="2133600"/>
                  </a:cubicBezTo>
                  <a:lnTo>
                    <a:pt x="355600" y="2133600"/>
                  </a:lnTo>
                  <a:cubicBezTo>
                    <a:pt x="159258" y="2133600"/>
                    <a:pt x="0" y="1974342"/>
                    <a:pt x="0" y="1778000"/>
                  </a:cubicBezTo>
                  <a:lnTo>
                    <a:pt x="0" y="3556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8" name="Path188"/>
            <p:cNvSpPr/>
            <p:nvPr/>
          </p:nvSpPr>
          <p:spPr>
            <a:xfrm>
              <a:off x="5385054" y="1041654"/>
              <a:ext cx="3099816" cy="2185416"/>
            </a:xfrm>
            <a:custGeom>
              <a:avLst/>
              <a:gdLst/>
              <a:ahLst/>
              <a:cxnLst/>
              <a:rect l="l" t="t" r="r" b="b"/>
              <a:pathLst>
                <a:path w="3099816" h="2185416">
                  <a:moveTo>
                    <a:pt x="25908" y="381508"/>
                  </a:moveTo>
                  <a:cubicBezTo>
                    <a:pt x="25908" y="185166"/>
                    <a:pt x="185166" y="25908"/>
                    <a:pt x="381508" y="25908"/>
                  </a:cubicBezTo>
                  <a:lnTo>
                    <a:pt x="2718308" y="25908"/>
                  </a:lnTo>
                  <a:cubicBezTo>
                    <a:pt x="2914651" y="25908"/>
                    <a:pt x="3073908" y="185166"/>
                    <a:pt x="3073908" y="381508"/>
                  </a:cubicBezTo>
                  <a:lnTo>
                    <a:pt x="3073908" y="1803908"/>
                  </a:lnTo>
                  <a:cubicBezTo>
                    <a:pt x="3073908" y="2000250"/>
                    <a:pt x="2914651" y="2159508"/>
                    <a:pt x="2718308" y="2159508"/>
                  </a:cubicBezTo>
                  <a:lnTo>
                    <a:pt x="381508" y="2159508"/>
                  </a:lnTo>
                  <a:cubicBezTo>
                    <a:pt x="185166" y="2159508"/>
                    <a:pt x="25908" y="2000250"/>
                    <a:pt x="25908" y="1803908"/>
                  </a:cubicBezTo>
                  <a:lnTo>
                    <a:pt x="25908" y="381508"/>
                  </a:lnTo>
                  <a:close/>
                </a:path>
              </a:pathLst>
            </a:custGeom>
            <a:solidFill/>
            <a:ln w="25908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89" name="Text Box189"/>
          <p:cNvSpPr txBox="1"/>
          <p:nvPr/>
        </p:nvSpPr>
        <p:spPr>
          <a:xfrm>
            <a:off x="5606542" y="1234313"/>
            <a:ext cx="1618703" cy="18703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OUTPUT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3206"/>
              </a:lnSpc>
              <a:spcBef>
                <a:spcPts val="634"/>
              </a:spcBef>
            </a:pPr>
            <a:r>
              <a:rPr lang="en-US" altLang="zh-CN" sz="32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like</a:t>
            </a: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pop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3204"/>
              </a:lnSpc>
              <a:spcBef>
                <a:spcPts val="638"/>
              </a:spcBef>
            </a:pPr>
            <a:r>
              <a:rPr lang="en-US" altLang="zh-CN" sz="32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like</a:t>
            </a:r>
            <a:r>
              <a:rPr lang="en-US" altLang="zh-CN" sz="3200" spc="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rock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3204"/>
              </a:lnSpc>
              <a:spcBef>
                <a:spcPts val="636"/>
              </a:spcBef>
            </a:pPr>
            <a:r>
              <a:rPr lang="en-US" altLang="zh-CN" sz="32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like</a:t>
            </a:r>
            <a:r>
              <a:rPr lang="en-US" altLang="zh-CN" sz="3200" spc="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jazz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548640" y="476885"/>
            <a:ext cx="7250935" cy="11460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512"/>
              </a:lnSpc>
            </a:pPr>
            <a:r>
              <a:rPr lang="en-US" altLang="zh-CN" sz="4400" b="1" spc="-2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4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400" b="1" spc="-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4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400" b="1" spc="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4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400" b="1" spc="-2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4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400" b="1" spc="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altLang="zh-CN" sz="4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400" b="1" spc="-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4400" b="1" spc="-2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400" b="1" spc="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4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EX-01: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1" name="Text Box191"/>
          <p:cNvSpPr txBox="1"/>
          <p:nvPr/>
        </p:nvSpPr>
        <p:spPr>
          <a:xfrm>
            <a:off x="548640" y="1752245"/>
            <a:ext cx="4508891" cy="4072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6"/>
              </a:lnSpc>
            </a:pP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genre</a:t>
            </a:r>
            <a:r>
              <a:rPr lang="en-US" altLang="zh-CN" sz="3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['pop',</a:t>
            </a:r>
            <a:r>
              <a:rPr lang="en-US" altLang="zh-CN" sz="32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'rock',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'jazz']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2" name="Text Box192"/>
          <p:cNvSpPr txBox="1"/>
          <p:nvPr/>
        </p:nvSpPr>
        <p:spPr>
          <a:xfrm>
            <a:off x="548640" y="2289302"/>
            <a:ext cx="4179495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range(len(genre)):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3" name="Text Box193"/>
          <p:cNvSpPr txBox="1"/>
          <p:nvPr/>
        </p:nvSpPr>
        <p:spPr>
          <a:xfrm>
            <a:off x="891540" y="2825750"/>
            <a:ext cx="3645893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print("I</a:t>
            </a:r>
            <a:r>
              <a:rPr lang="en-US" altLang="zh-CN" sz="3200" spc="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like",</a:t>
            </a:r>
            <a:r>
              <a:rPr lang="en-US" altLang="zh-CN" sz="32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genre[i])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4" name="Text Box194"/>
          <p:cNvSpPr txBox="1"/>
          <p:nvPr/>
        </p:nvSpPr>
        <p:spPr>
          <a:xfrm>
            <a:off x="624840" y="3655060"/>
            <a:ext cx="1093860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EX-02: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5" name="Text Box195"/>
          <p:cNvSpPr txBox="1"/>
          <p:nvPr/>
        </p:nvSpPr>
        <p:spPr>
          <a:xfrm>
            <a:off x="624840" y="4093972"/>
            <a:ext cx="4507578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genre</a:t>
            </a:r>
            <a:r>
              <a:rPr lang="en-US" altLang="zh-CN" sz="32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['pop',</a:t>
            </a:r>
            <a:r>
              <a:rPr lang="en-US" altLang="zh-CN" sz="32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'rock',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'jazz']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6" name="Text Box196"/>
          <p:cNvSpPr txBox="1"/>
          <p:nvPr/>
        </p:nvSpPr>
        <p:spPr>
          <a:xfrm>
            <a:off x="624840" y="4532884"/>
            <a:ext cx="4179495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range(len(genre)):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7" name="Text Box197"/>
          <p:cNvSpPr txBox="1"/>
          <p:nvPr/>
        </p:nvSpPr>
        <p:spPr>
          <a:xfrm>
            <a:off x="1539494" y="4971568"/>
            <a:ext cx="3645731" cy="4072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6"/>
              </a:lnSpc>
            </a:pP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print("I</a:t>
            </a:r>
            <a:r>
              <a:rPr lang="en-US" altLang="zh-CN" sz="32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like",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genre[i])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8" name="Text Box198"/>
          <p:cNvSpPr txBox="1"/>
          <p:nvPr/>
        </p:nvSpPr>
        <p:spPr>
          <a:xfrm>
            <a:off x="624840" y="5411039"/>
            <a:ext cx="804249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9" name="Text Box199"/>
          <p:cNvSpPr txBox="1"/>
          <p:nvPr/>
        </p:nvSpPr>
        <p:spPr>
          <a:xfrm>
            <a:off x="968045" y="5947486"/>
            <a:ext cx="3634836" cy="4069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print("No</a:t>
            </a:r>
            <a:r>
              <a:rPr lang="en-US" altLang="zh-CN" sz="3200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items</a:t>
            </a:r>
            <a:r>
              <a:rPr lang="en-US" altLang="zh-CN" sz="32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left.")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th1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1" name="Group11"/>
          <p:cNvGrpSpPr/>
          <p:nvPr/>
        </p:nvGrpSpPr>
        <p:grpSpPr>
          <a:xfrm>
            <a:off x="2565654" y="4623054"/>
            <a:ext cx="5385816" cy="1956816"/>
            <a:chOff x="2565654" y="4623054"/>
            <a:chExt cx="5385816" cy="1956816"/>
          </a:xfrm>
        </p:grpSpPr>
        <p:sp>
          <p:nvSpPr>
            <p:cNvPr id="12" name="Path12"/>
            <p:cNvSpPr/>
            <p:nvPr/>
          </p:nvSpPr>
          <p:spPr>
            <a:xfrm>
              <a:off x="2591562" y="4648962"/>
              <a:ext cx="5334000" cy="1905000"/>
            </a:xfrm>
            <a:custGeom>
              <a:avLst/>
              <a:gdLst/>
              <a:ahLst/>
              <a:cxnLst/>
              <a:rect l="l" t="t" r="r" b="b"/>
              <a:pathLst>
                <a:path w="5334000" h="1905000">
                  <a:moveTo>
                    <a:pt x="0" y="317500"/>
                  </a:moveTo>
                  <a:cubicBezTo>
                    <a:pt x="0" y="142113"/>
                    <a:pt x="142113" y="0"/>
                    <a:pt x="317500" y="0"/>
                  </a:cubicBezTo>
                  <a:lnTo>
                    <a:pt x="5016500" y="0"/>
                  </a:lnTo>
                  <a:cubicBezTo>
                    <a:pt x="5191887" y="0"/>
                    <a:pt x="5334000" y="142113"/>
                    <a:pt x="5334000" y="317500"/>
                  </a:cubicBezTo>
                  <a:lnTo>
                    <a:pt x="5334000" y="1587487"/>
                  </a:lnTo>
                  <a:cubicBezTo>
                    <a:pt x="5334000" y="1762849"/>
                    <a:pt x="5191887" y="1905000"/>
                    <a:pt x="5016500" y="1905000"/>
                  </a:cubicBezTo>
                  <a:lnTo>
                    <a:pt x="317500" y="1905000"/>
                  </a:lnTo>
                  <a:cubicBezTo>
                    <a:pt x="142113" y="1905000"/>
                    <a:pt x="0" y="1762849"/>
                    <a:pt x="0" y="1587487"/>
                  </a:cubicBezTo>
                  <a:lnTo>
                    <a:pt x="0" y="317500"/>
                  </a:lnTo>
                  <a:close/>
                </a:path>
              </a:pathLst>
            </a:custGeom>
            <a:solidFill>
              <a:srgbClr val="77933C">
                <a:alpha val="100000"/>
              </a:srgbClr>
            </a:solidFill>
            <a:ln w="0" cap="sq">
              <a:solidFill>
                <a:srgbClr val="77933C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Path13"/>
            <p:cNvSpPr/>
            <p:nvPr/>
          </p:nvSpPr>
          <p:spPr>
            <a:xfrm>
              <a:off x="2565654" y="4623054"/>
              <a:ext cx="5385816" cy="1956816"/>
            </a:xfrm>
            <a:custGeom>
              <a:avLst/>
              <a:gdLst/>
              <a:ahLst/>
              <a:cxnLst/>
              <a:rect l="l" t="t" r="r" b="b"/>
              <a:pathLst>
                <a:path w="5385816" h="1956816">
                  <a:moveTo>
                    <a:pt x="25908" y="343408"/>
                  </a:moveTo>
                  <a:cubicBezTo>
                    <a:pt x="25908" y="168021"/>
                    <a:pt x="168021" y="25908"/>
                    <a:pt x="343408" y="25908"/>
                  </a:cubicBezTo>
                  <a:lnTo>
                    <a:pt x="5042408" y="25908"/>
                  </a:lnTo>
                  <a:cubicBezTo>
                    <a:pt x="5217795" y="25908"/>
                    <a:pt x="5359908" y="168021"/>
                    <a:pt x="5359908" y="343408"/>
                  </a:cubicBezTo>
                  <a:lnTo>
                    <a:pt x="5359908" y="1613395"/>
                  </a:lnTo>
                  <a:cubicBezTo>
                    <a:pt x="5359908" y="1788757"/>
                    <a:pt x="5217795" y="1930908"/>
                    <a:pt x="5042408" y="1930908"/>
                  </a:cubicBezTo>
                  <a:lnTo>
                    <a:pt x="343408" y="1930908"/>
                  </a:lnTo>
                  <a:cubicBezTo>
                    <a:pt x="168021" y="1930908"/>
                    <a:pt x="25908" y="1788757"/>
                    <a:pt x="25908" y="1613395"/>
                  </a:cubicBezTo>
                  <a:lnTo>
                    <a:pt x="25908" y="343408"/>
                  </a:lnTo>
                  <a:close/>
                </a:path>
              </a:pathLst>
            </a:custGeom>
            <a:solidFill/>
            <a:ln w="25908" cap="sq">
              <a:solidFill>
                <a:srgbClr val="385D8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" name="Text Box14"/>
            <p:cNvSpPr txBox="1"/>
            <p:nvPr/>
          </p:nvSpPr>
          <p:spPr>
            <a:xfrm>
              <a:off x="2775458" y="4761153"/>
              <a:ext cx="4011791" cy="1688492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3213"/>
                </a:lnSpc>
              </a:pPr>
              <a:r>
                <a:rPr lang="en-US" altLang="zh-CN" sz="2800" spc="0" dirty="0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</a:t>
              </a:r>
              <a:r>
                <a:rPr lang="en-US" altLang="zh-CN" sz="28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if</a:t>
              </a:r>
              <a:r>
                <a:rPr lang="en-US" altLang="zh-CN" sz="28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800" b="1" spc="-1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statement</a:t>
              </a:r>
              <a:endParaRPr lang="en-US" altLang="zh-CN" sz="28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3213"/>
                </a:lnSpc>
                <a:spcBef>
                  <a:spcPts val="150"/>
                </a:spcBef>
              </a:pPr>
              <a:r>
                <a:rPr lang="en-US" altLang="zh-CN" sz="2800" spc="0" dirty="0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</a:t>
              </a:r>
              <a:r>
                <a:rPr lang="en-US" altLang="zh-CN" sz="2800" b="1" spc="-12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if...else</a:t>
              </a:r>
              <a:r>
                <a:rPr lang="en-US" altLang="zh-CN" sz="2800" b="1" spc="4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800" b="1" spc="-1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statement</a:t>
              </a:r>
              <a:endParaRPr lang="en-US" altLang="zh-CN" sz="28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3213"/>
                </a:lnSpc>
                <a:spcBef>
                  <a:spcPts val="147"/>
                </a:spcBef>
              </a:pPr>
              <a:r>
                <a:rPr lang="en-US" altLang="zh-CN" sz="2800" spc="0" dirty="0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</a:t>
              </a:r>
              <a:r>
                <a:rPr lang="en-US" altLang="zh-CN" sz="2800" b="1" spc="-12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if...elif...else</a:t>
              </a:r>
              <a:r>
                <a:rPr lang="en-US" altLang="zh-CN" sz="2800" b="1" spc="62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800" b="1" spc="-12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staement</a:t>
              </a:r>
              <a:endParaRPr lang="en-US" altLang="zh-CN" sz="28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3213"/>
                </a:lnSpc>
                <a:spcBef>
                  <a:spcPts val="147"/>
                </a:spcBef>
              </a:pPr>
              <a:r>
                <a:rPr lang="en-US" altLang="zh-CN" sz="2800" spc="0" dirty="0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</a:t>
              </a:r>
              <a:r>
                <a:rPr lang="en-US" altLang="zh-CN" sz="2800" b="1" spc="-15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Nested</a:t>
              </a:r>
              <a:r>
                <a:rPr lang="en-US" altLang="zh-CN" sz="2800" b="1" spc="32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800" b="1" spc="-16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if..else</a:t>
              </a:r>
              <a:r>
                <a:rPr lang="en-US" altLang="zh-CN" sz="2800" b="1" spc="35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800" b="1" spc="-1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statement</a:t>
              </a:r>
              <a:endParaRPr lang="en-US" altLang="zh-CN" sz="280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5" name="Text Box15"/>
          <p:cNvSpPr txBox="1"/>
          <p:nvPr/>
        </p:nvSpPr>
        <p:spPr>
          <a:xfrm>
            <a:off x="396240" y="349910"/>
            <a:ext cx="8237572" cy="9926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83464" algn="l" rtl="0">
              <a:lnSpc>
                <a:spcPts val="3908"/>
              </a:lnSpc>
            </a:pPr>
            <a:r>
              <a:rPr lang="en-US" altLang="zh-CN" sz="3200" spc="-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CONDITIONAL</a:t>
            </a:r>
            <a:r>
              <a:rPr lang="en-US" altLang="zh-CN" sz="3200" spc="3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5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STATEMENTS</a:t>
            </a:r>
            <a:r>
              <a:rPr lang="en-US" altLang="zh-CN" sz="3200" spc="15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(Decision</a:t>
            </a:r>
            <a:r>
              <a:rPr lang="en-US" altLang="zh-CN" sz="3200" spc="2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Making)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59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basic</a:t>
            </a:r>
            <a:r>
              <a:rPr lang="en-US" altLang="zh-CN" sz="3200" spc="59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decision</a:t>
            </a:r>
            <a:r>
              <a:rPr lang="en-US" altLang="zh-CN" sz="3200" spc="59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statements</a:t>
            </a:r>
            <a:r>
              <a:rPr lang="en-US" altLang="zh-CN" sz="3200" spc="58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59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3200" spc="60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6" name="Text Box16"/>
          <p:cNvSpPr txBox="1"/>
          <p:nvPr/>
        </p:nvSpPr>
        <p:spPr>
          <a:xfrm>
            <a:off x="739140" y="1423289"/>
            <a:ext cx="3224328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structure.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396240" y="1948257"/>
            <a:ext cx="8237170" cy="14428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just" rtl="0">
              <a:lnSpc>
                <a:spcPts val="3787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94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decision</a:t>
            </a:r>
            <a:r>
              <a:rPr lang="en-US" altLang="zh-CN" sz="3200" spc="95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spc="95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described</a:t>
            </a:r>
            <a:r>
              <a:rPr lang="en-US" altLang="zh-CN" sz="3200" spc="95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200" spc="9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3200" spc="95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3200" spc="94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conditional</a:t>
            </a:r>
            <a:r>
              <a:rPr lang="en-US" altLang="zh-CN" sz="3200" spc="9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spc="9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3200" spc="90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3200" spc="90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3200" spc="9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answered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4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True</a:t>
            </a:r>
            <a:r>
              <a:rPr lang="en-US" altLang="zh-CN" sz="32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False.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396240" y="3569716"/>
            <a:ext cx="8237366" cy="8945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l" rtl="0">
              <a:lnSpc>
                <a:spcPts val="3522"/>
              </a:lnSpc>
            </a:pPr>
            <a:r>
              <a:rPr lang="en-US" altLang="zh-CN" sz="32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</a:t>
            </a:r>
            <a:r>
              <a:rPr lang="en-US" altLang="zh-CN" sz="3200" spc="360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language</a:t>
            </a:r>
            <a:r>
              <a:rPr lang="en-US" altLang="zh-CN" sz="3200" spc="360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provide</a:t>
            </a:r>
            <a:r>
              <a:rPr lang="en-US" altLang="zh-CN" sz="3200" spc="359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359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following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conditional</a:t>
            </a:r>
            <a:r>
              <a:rPr lang="en-US" altLang="zh-CN" sz="3200" spc="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(Decision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making)</a:t>
            </a:r>
            <a:r>
              <a:rPr lang="en-US" altLang="zh-CN" sz="3200" spc="4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statements.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8517382" y="6477610"/>
            <a:ext cx="1153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th2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1" name="Image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895600"/>
            <a:ext cx="4148328" cy="3657600"/>
          </a:xfrm>
          <a:prstGeom prst="rect">
            <a:avLst/>
          </a:prstGeom>
          <a:noFill/>
        </p:spPr>
      </p:pic>
      <p:sp>
        <p:nvSpPr>
          <p:cNvPr id="22" name="Text Box22"/>
          <p:cNvSpPr txBox="1"/>
          <p:nvPr/>
        </p:nvSpPr>
        <p:spPr>
          <a:xfrm>
            <a:off x="584454" y="3632454"/>
            <a:ext cx="3785616" cy="1652016"/>
          </a:xfrm>
          <a:prstGeom prst="rect">
            <a:avLst/>
          </a:prstGeom>
          <a:solidFill>
            <a:srgbClr val="4F81BD"/>
          </a:solidFill>
          <a:ln w="25908">
            <a:solidFill>
              <a:srgbClr val="385D8A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262"/>
              </a:lnSpc>
            </a:pPr>
            <a:endParaRPr/>
          </a:p>
          <a:p>
            <a:pPr marL="278130" algn="l" rtl="0">
              <a:lnSpc>
                <a:spcPts val="3204"/>
              </a:lnSpc>
            </a:pPr>
            <a:r>
              <a:rPr lang="en-US" altLang="zh-CN" sz="32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test</a:t>
            </a:r>
            <a:r>
              <a:rPr lang="en-US" altLang="zh-CN" sz="3200" spc="15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expression: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marL="1031240" algn="l" rtl="0">
              <a:lnSpc>
                <a:spcPts val="3204"/>
              </a:lnSpc>
              <a:spcBef>
                <a:spcPts val="636"/>
              </a:spcBef>
            </a:pPr>
            <a:r>
              <a:rPr lang="en-US" altLang="zh-CN" sz="3200" spc="-1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statement(s)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396240" y="349910"/>
            <a:ext cx="2739550" cy="4072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6"/>
              </a:lnSpc>
            </a:pPr>
            <a:r>
              <a:rPr lang="en-US" altLang="zh-CN" sz="3200" spc="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spc="-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7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396240" y="874980"/>
            <a:ext cx="8466460" cy="19309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just" rtl="0">
              <a:lnSpc>
                <a:spcPts val="3801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8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b="1" spc="9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spc="1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spc="8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spc="10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decision</a:t>
            </a:r>
            <a:r>
              <a:rPr lang="en-US" altLang="zh-CN" sz="3200" spc="10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making</a:t>
            </a:r>
            <a:r>
              <a:rPr lang="en-US" altLang="zh-CN" sz="3200" spc="1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statement.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</a:t>
            </a:r>
            <a:r>
              <a:rPr lang="en-US" altLang="zh-CN" sz="3200" spc="20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spc="20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3200" spc="2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200" spc="2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control</a:t>
            </a:r>
            <a:r>
              <a:rPr lang="en-US" altLang="zh-CN" sz="3200" spc="2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19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flow</a:t>
            </a:r>
            <a:r>
              <a:rPr lang="en-US" altLang="zh-CN" sz="3200" spc="2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spc="1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execution</a:t>
            </a:r>
            <a:r>
              <a:rPr lang="en-US" altLang="zh-CN" sz="3200" spc="2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spc="20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statements</a:t>
            </a:r>
            <a:r>
              <a:rPr lang="en-US" altLang="zh-CN" sz="3200" spc="17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3200" spc="17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also</a:t>
            </a:r>
            <a:r>
              <a:rPr lang="en-US" altLang="zh-CN" sz="3200" spc="17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3200" spc="17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200" spc="17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test</a:t>
            </a:r>
            <a:r>
              <a:rPr lang="en-US" altLang="zh-CN" sz="3200" spc="17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logically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whether</a:t>
            </a:r>
            <a:r>
              <a:rPr lang="en-US" altLang="zh-CN" sz="32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lang="en-US" altLang="zh-CN" sz="32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true</a:t>
            </a:r>
            <a:r>
              <a:rPr lang="en-US" altLang="zh-CN" sz="32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false.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396240" y="2984246"/>
            <a:ext cx="1114779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1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Syntax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8517382" y="6477610"/>
            <a:ext cx="1153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3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th2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" name="Group28"/>
          <p:cNvGrpSpPr/>
          <p:nvPr/>
        </p:nvGrpSpPr>
        <p:grpSpPr>
          <a:xfrm>
            <a:off x="965454" y="3480054"/>
            <a:ext cx="3861816" cy="2261616"/>
            <a:chOff x="965454" y="3480054"/>
            <a:chExt cx="3861816" cy="2261616"/>
          </a:xfrm>
        </p:grpSpPr>
        <p:sp>
          <p:nvSpPr>
            <p:cNvPr id="29" name="Path29"/>
            <p:cNvSpPr/>
            <p:nvPr/>
          </p:nvSpPr>
          <p:spPr>
            <a:xfrm>
              <a:off x="991362" y="3505962"/>
              <a:ext cx="3810000" cy="2209800"/>
            </a:xfrm>
            <a:custGeom>
              <a:avLst/>
              <a:gdLst/>
              <a:ahLst/>
              <a:cxnLst/>
              <a:rect l="l" t="t" r="r" b="b"/>
              <a:pathLst>
                <a:path w="3810000" h="2209800">
                  <a:moveTo>
                    <a:pt x="0" y="368300"/>
                  </a:moveTo>
                  <a:cubicBezTo>
                    <a:pt x="0" y="164846"/>
                    <a:pt x="164897" y="0"/>
                    <a:pt x="368300" y="0"/>
                  </a:cubicBezTo>
                  <a:lnTo>
                    <a:pt x="3441700" y="0"/>
                  </a:lnTo>
                  <a:cubicBezTo>
                    <a:pt x="3645154" y="0"/>
                    <a:pt x="3810000" y="164846"/>
                    <a:pt x="3810000" y="368300"/>
                  </a:cubicBezTo>
                  <a:lnTo>
                    <a:pt x="3810000" y="1841500"/>
                  </a:lnTo>
                  <a:cubicBezTo>
                    <a:pt x="3810000" y="2044954"/>
                    <a:pt x="3645154" y="2209800"/>
                    <a:pt x="3441700" y="2209800"/>
                  </a:cubicBezTo>
                  <a:lnTo>
                    <a:pt x="368300" y="2209800"/>
                  </a:lnTo>
                  <a:cubicBezTo>
                    <a:pt x="164897" y="2209800"/>
                    <a:pt x="0" y="2044954"/>
                    <a:pt x="0" y="1841500"/>
                  </a:cubicBezTo>
                  <a:lnTo>
                    <a:pt x="0" y="3683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Path30"/>
            <p:cNvSpPr/>
            <p:nvPr/>
          </p:nvSpPr>
          <p:spPr>
            <a:xfrm>
              <a:off x="965454" y="3480054"/>
              <a:ext cx="3861816" cy="2261616"/>
            </a:xfrm>
            <a:custGeom>
              <a:avLst/>
              <a:gdLst/>
              <a:ahLst/>
              <a:cxnLst/>
              <a:rect l="l" t="t" r="r" b="b"/>
              <a:pathLst>
                <a:path w="3861816" h="2261616">
                  <a:moveTo>
                    <a:pt x="25908" y="394208"/>
                  </a:moveTo>
                  <a:cubicBezTo>
                    <a:pt x="25908" y="190754"/>
                    <a:pt x="190805" y="25908"/>
                    <a:pt x="394208" y="25908"/>
                  </a:cubicBezTo>
                  <a:lnTo>
                    <a:pt x="3467608" y="25908"/>
                  </a:lnTo>
                  <a:cubicBezTo>
                    <a:pt x="3671062" y="25908"/>
                    <a:pt x="3835908" y="190754"/>
                    <a:pt x="3835908" y="394208"/>
                  </a:cubicBezTo>
                  <a:lnTo>
                    <a:pt x="3835908" y="1867408"/>
                  </a:lnTo>
                  <a:cubicBezTo>
                    <a:pt x="3835908" y="2070862"/>
                    <a:pt x="3671062" y="2235708"/>
                    <a:pt x="3467608" y="2235708"/>
                  </a:cubicBezTo>
                  <a:lnTo>
                    <a:pt x="394208" y="2235708"/>
                  </a:lnTo>
                  <a:cubicBezTo>
                    <a:pt x="190805" y="2235708"/>
                    <a:pt x="25908" y="2070862"/>
                    <a:pt x="25908" y="1867408"/>
                  </a:cubicBezTo>
                  <a:lnTo>
                    <a:pt x="25908" y="394208"/>
                  </a:lnTo>
                  <a:close/>
                </a:path>
              </a:pathLst>
            </a:custGeom>
            <a:solidFill/>
            <a:ln w="25908" cap="sq">
              <a:solidFill>
                <a:srgbClr val="385D8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Text Box31"/>
            <p:cNvSpPr txBox="1"/>
            <p:nvPr/>
          </p:nvSpPr>
          <p:spPr>
            <a:xfrm>
              <a:off x="1190244" y="4062349"/>
              <a:ext cx="2605532" cy="1275665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400"/>
                </a:lnSpc>
              </a:pP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OUTPUT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2400"/>
                </a:lnSpc>
                <a:spcBef>
                  <a:spcPts val="1920"/>
                </a:spcBef>
              </a:pPr>
              <a:endParaRPr/>
            </a:p>
            <a:p>
              <a:pPr algn="l" rtl="0">
                <a:lnSpc>
                  <a:spcPts val="2400"/>
                </a:lnSpc>
              </a:pPr>
              <a:r>
                <a:rPr lang="en-US" altLang="zh-CN" sz="2400" b="1" spc="-1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Enter</a:t>
              </a:r>
              <a:r>
                <a:rPr lang="en-US" altLang="zh-CN" sz="24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the</a:t>
              </a:r>
              <a:r>
                <a:rPr lang="en-US" altLang="zh-CN" sz="2400" b="1" spc="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-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number:</a:t>
              </a:r>
              <a:r>
                <a:rPr lang="en-US" altLang="zh-CN" sz="2400" b="1" spc="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9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2402"/>
                </a:lnSpc>
                <a:spcBef>
                  <a:spcPts val="922"/>
                </a:spcBef>
              </a:pPr>
              <a:r>
                <a:rPr lang="en-US" altLang="zh-CN" sz="2400" b="1" spc="-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Condition</a:t>
              </a:r>
              <a:r>
                <a:rPr lang="en-US" altLang="zh-CN" sz="2400" b="1" spc="-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is</a:t>
              </a:r>
              <a:r>
                <a:rPr lang="en-US" altLang="zh-CN" sz="24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true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2" name="Text Box32"/>
          <p:cNvSpPr txBox="1"/>
          <p:nvPr/>
        </p:nvSpPr>
        <p:spPr>
          <a:xfrm>
            <a:off x="548640" y="578993"/>
            <a:ext cx="2937320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Example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program</a:t>
            </a:r>
            <a:endParaRPr lang="en-US" altLang="zh-CN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548640" y="1164209"/>
            <a:ext cx="5521132" cy="992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06"/>
              </a:lnSpc>
            </a:pP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i=int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(input(</a:t>
            </a:r>
            <a:r>
              <a:rPr lang="en-US" altLang="zh-CN" sz="3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“Enter</a:t>
            </a:r>
            <a:r>
              <a:rPr lang="en-US" altLang="zh-CN" sz="3200" spc="4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number:”))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(i&lt;=10):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891540" y="2335022"/>
            <a:ext cx="4210942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</a:t>
            </a:r>
            <a:r>
              <a:rPr lang="en-US" altLang="zh-CN" sz="32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lang="en-US" altLang="zh-CN" sz="32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true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”)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8517382" y="6477610"/>
            <a:ext cx="1153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4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th3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7" name="Image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43200"/>
            <a:ext cx="3922776" cy="3733801"/>
          </a:xfrm>
          <a:prstGeom prst="rect">
            <a:avLst/>
          </a:prstGeom>
          <a:noFill/>
        </p:spPr>
      </p:pic>
      <p:sp>
        <p:nvSpPr>
          <p:cNvPr id="38" name="Text Box38"/>
          <p:cNvSpPr txBox="1"/>
          <p:nvPr/>
        </p:nvSpPr>
        <p:spPr>
          <a:xfrm>
            <a:off x="584454" y="3632454"/>
            <a:ext cx="3785616" cy="2185416"/>
          </a:xfrm>
          <a:prstGeom prst="rect">
            <a:avLst/>
          </a:prstGeom>
          <a:solidFill>
            <a:srgbClr val="4F81BD"/>
          </a:solidFill>
          <a:ln w="25908">
            <a:solidFill>
              <a:srgbClr val="385D8A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522"/>
              </a:lnSpc>
            </a:pPr>
            <a:endParaRPr/>
          </a:p>
          <a:p>
            <a:pPr marL="278130" algn="l" rtl="0">
              <a:lnSpc>
                <a:spcPts val="3204"/>
              </a:lnSpc>
            </a:pPr>
            <a:r>
              <a:rPr lang="en-US" altLang="zh-CN" sz="32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test</a:t>
            </a:r>
            <a:r>
              <a:rPr lang="en-US" altLang="zh-CN" sz="3200" spc="15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expression: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marL="1031240" algn="l" rtl="0">
              <a:lnSpc>
                <a:spcPts val="3204"/>
              </a:lnSpc>
              <a:spcBef>
                <a:spcPts val="636"/>
              </a:spcBef>
            </a:pPr>
            <a:r>
              <a:rPr lang="en-US" altLang="zh-CN" sz="3200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Body</a:t>
            </a:r>
            <a:r>
              <a:rPr lang="en-US" altLang="zh-CN" sz="3200" spc="-6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if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marL="116586" algn="l" rtl="0">
              <a:lnSpc>
                <a:spcPts val="3206"/>
              </a:lnSpc>
              <a:spcBef>
                <a:spcPts val="634"/>
              </a:spcBef>
            </a:pPr>
            <a:r>
              <a:rPr lang="en-US" altLang="zh-CN" sz="32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else:</a:t>
            </a:r>
            <a:endParaRPr lang="en-US" altLang="zh-CN" sz="3200">
              <a:latin typeface="Calibri"/>
              <a:ea typeface="Calibri"/>
              <a:cs typeface="Calibri"/>
            </a:endParaRPr>
          </a:p>
          <a:p>
            <a:pPr marL="1031240" algn="l" rtl="0">
              <a:lnSpc>
                <a:spcPts val="3204"/>
              </a:lnSpc>
              <a:spcBef>
                <a:spcPts val="638"/>
              </a:spcBef>
            </a:pPr>
            <a:r>
              <a:rPr lang="en-US" altLang="zh-CN" sz="3200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Body</a:t>
            </a:r>
            <a:r>
              <a:rPr lang="en-US" altLang="zh-CN" sz="3200" spc="-6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else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320040" y="349910"/>
            <a:ext cx="3162644" cy="4072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6"/>
              </a:lnSpc>
            </a:pPr>
            <a:r>
              <a:rPr lang="en-US" altLang="zh-CN" sz="32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…</a:t>
            </a:r>
            <a:r>
              <a:rPr lang="en-US" altLang="zh-CN" sz="3200" spc="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320040" y="874980"/>
            <a:ext cx="8467038" cy="19309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42900" indent="-342900" algn="just" rtl="0">
              <a:lnSpc>
                <a:spcPts val="3801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18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…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200" spc="180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3200" spc="18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spc="18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called</a:t>
            </a:r>
            <a:r>
              <a:rPr lang="en-US" altLang="zh-CN" sz="3200" spc="180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alternative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execution,</a:t>
            </a:r>
            <a:r>
              <a:rPr lang="en-US" altLang="zh-CN" sz="3200" spc="7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7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sz="3200" spc="7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there</a:t>
            </a:r>
            <a:r>
              <a:rPr lang="en-US" altLang="zh-CN" sz="3200" spc="69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3200" spc="70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</a:t>
            </a:r>
            <a:r>
              <a:rPr lang="en-US" altLang="zh-CN" sz="3200" spc="7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possibilities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3200" spc="109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spc="107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lang="en-US" altLang="zh-CN" sz="3200" spc="10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determines</a:t>
            </a:r>
            <a:r>
              <a:rPr lang="en-US" altLang="zh-CN" sz="3200" spc="106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wich</a:t>
            </a:r>
            <a:r>
              <a:rPr lang="en-US" altLang="zh-CN" sz="3200" spc="106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en-US" altLang="zh-CN" sz="3200" spc="108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gets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executed.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320040" y="2984246"/>
            <a:ext cx="1114779" cy="406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4"/>
              </a:lnSpc>
            </a:pPr>
            <a:r>
              <a:rPr lang="en-US" altLang="zh-CN" sz="3200" spc="-1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Syntax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8517382" y="6477610"/>
            <a:ext cx="1153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5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th4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44" name="Group44"/>
          <p:cNvGrpSpPr/>
          <p:nvPr/>
        </p:nvGrpSpPr>
        <p:grpSpPr>
          <a:xfrm>
            <a:off x="1117854" y="3556254"/>
            <a:ext cx="3861816" cy="2261616"/>
            <a:chOff x="1117854" y="3556254"/>
            <a:chExt cx="3861816" cy="2261616"/>
          </a:xfrm>
        </p:grpSpPr>
        <p:sp>
          <p:nvSpPr>
            <p:cNvPr id="45" name="Path45"/>
            <p:cNvSpPr/>
            <p:nvPr/>
          </p:nvSpPr>
          <p:spPr>
            <a:xfrm>
              <a:off x="1143762" y="3582162"/>
              <a:ext cx="3810000" cy="2209800"/>
            </a:xfrm>
            <a:custGeom>
              <a:avLst/>
              <a:gdLst/>
              <a:ahLst/>
              <a:cxnLst/>
              <a:rect l="l" t="t" r="r" b="b"/>
              <a:pathLst>
                <a:path w="3810000" h="2209800">
                  <a:moveTo>
                    <a:pt x="0" y="368300"/>
                  </a:moveTo>
                  <a:cubicBezTo>
                    <a:pt x="0" y="164846"/>
                    <a:pt x="164846" y="0"/>
                    <a:pt x="368300" y="0"/>
                  </a:cubicBezTo>
                  <a:lnTo>
                    <a:pt x="3441700" y="0"/>
                  </a:lnTo>
                  <a:cubicBezTo>
                    <a:pt x="3645154" y="0"/>
                    <a:pt x="3810000" y="164846"/>
                    <a:pt x="3810000" y="368300"/>
                  </a:cubicBezTo>
                  <a:lnTo>
                    <a:pt x="3810000" y="1841500"/>
                  </a:lnTo>
                  <a:cubicBezTo>
                    <a:pt x="3810000" y="2044903"/>
                    <a:pt x="3645154" y="2209800"/>
                    <a:pt x="3441700" y="2209800"/>
                  </a:cubicBezTo>
                  <a:lnTo>
                    <a:pt x="368300" y="2209800"/>
                  </a:lnTo>
                  <a:cubicBezTo>
                    <a:pt x="164846" y="2209800"/>
                    <a:pt x="0" y="2044903"/>
                    <a:pt x="0" y="1841500"/>
                  </a:cubicBezTo>
                  <a:lnTo>
                    <a:pt x="0" y="3683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6" name="Path46"/>
            <p:cNvSpPr/>
            <p:nvPr/>
          </p:nvSpPr>
          <p:spPr>
            <a:xfrm>
              <a:off x="1117854" y="3556254"/>
              <a:ext cx="3861816" cy="2261616"/>
            </a:xfrm>
            <a:custGeom>
              <a:avLst/>
              <a:gdLst/>
              <a:ahLst/>
              <a:cxnLst/>
              <a:rect l="l" t="t" r="r" b="b"/>
              <a:pathLst>
                <a:path w="3861816" h="2261616">
                  <a:moveTo>
                    <a:pt x="25908" y="394208"/>
                  </a:moveTo>
                  <a:cubicBezTo>
                    <a:pt x="25908" y="190754"/>
                    <a:pt x="190754" y="25908"/>
                    <a:pt x="394208" y="25908"/>
                  </a:cubicBezTo>
                  <a:lnTo>
                    <a:pt x="3467608" y="25908"/>
                  </a:lnTo>
                  <a:cubicBezTo>
                    <a:pt x="3671062" y="25908"/>
                    <a:pt x="3835908" y="190754"/>
                    <a:pt x="3835908" y="394208"/>
                  </a:cubicBezTo>
                  <a:lnTo>
                    <a:pt x="3835908" y="1867408"/>
                  </a:lnTo>
                  <a:cubicBezTo>
                    <a:pt x="3835908" y="2070811"/>
                    <a:pt x="3671062" y="2235708"/>
                    <a:pt x="3467608" y="2235708"/>
                  </a:cubicBezTo>
                  <a:lnTo>
                    <a:pt x="394208" y="2235708"/>
                  </a:lnTo>
                  <a:cubicBezTo>
                    <a:pt x="190754" y="2235708"/>
                    <a:pt x="25908" y="2070811"/>
                    <a:pt x="25908" y="1867408"/>
                  </a:cubicBezTo>
                  <a:lnTo>
                    <a:pt x="25908" y="394208"/>
                  </a:lnTo>
                  <a:close/>
                </a:path>
              </a:pathLst>
            </a:custGeom>
            <a:solidFill/>
            <a:ln w="25908" cap="sq">
              <a:solidFill>
                <a:srgbClr val="385D8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7" name="Text Box47"/>
            <p:cNvSpPr txBox="1"/>
            <p:nvPr/>
          </p:nvSpPr>
          <p:spPr>
            <a:xfrm>
              <a:off x="1342644" y="4138549"/>
              <a:ext cx="2725844" cy="1275665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2400"/>
                </a:lnSpc>
              </a:pP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OUTPUT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2400"/>
                </a:lnSpc>
                <a:spcBef>
                  <a:spcPts val="1920"/>
                </a:spcBef>
              </a:pPr>
              <a:endParaRPr/>
            </a:p>
            <a:p>
              <a:pPr algn="l" rtl="0">
                <a:lnSpc>
                  <a:spcPts val="2400"/>
                </a:lnSpc>
              </a:pPr>
              <a:r>
                <a:rPr lang="en-US" altLang="zh-CN" sz="2400" b="1" spc="-1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Enter</a:t>
              </a:r>
              <a:r>
                <a:rPr lang="en-US" altLang="zh-CN" sz="24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the</a:t>
              </a:r>
              <a:r>
                <a:rPr lang="en-US" altLang="zh-CN" sz="2400" b="1" spc="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-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number:</a:t>
              </a:r>
              <a:r>
                <a:rPr lang="en-US" altLang="zh-CN" sz="2400" b="1" spc="7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9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  <a:p>
              <a:pPr algn="l" rtl="0">
                <a:lnSpc>
                  <a:spcPts val="2402"/>
                </a:lnSpc>
                <a:spcBef>
                  <a:spcPts val="922"/>
                </a:spcBef>
              </a:pPr>
              <a:r>
                <a:rPr lang="en-US" altLang="zh-CN" sz="2400" b="1" spc="-5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Given</a:t>
              </a:r>
              <a:r>
                <a:rPr lang="en-US" altLang="zh-CN" sz="24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-2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number</a:t>
              </a:r>
              <a:r>
                <a:rPr lang="en-US" altLang="zh-CN" sz="24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is</a:t>
              </a:r>
              <a:r>
                <a:rPr lang="en-US" altLang="zh-CN" sz="24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sz="2400" b="1" spc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Odd</a:t>
              </a:r>
              <a:endParaRPr lang="en-US" altLang="zh-CN" sz="240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48" name="Text Box48"/>
          <p:cNvSpPr txBox="1"/>
          <p:nvPr/>
        </p:nvSpPr>
        <p:spPr>
          <a:xfrm>
            <a:off x="548640" y="340004"/>
            <a:ext cx="7594664" cy="86763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416"/>
              </a:lnSpc>
            </a:pPr>
            <a:r>
              <a:rPr lang="en-US" altLang="zh-CN" sz="2800" spc="-2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Write</a:t>
            </a:r>
            <a:r>
              <a:rPr lang="en-US" altLang="zh-CN" sz="28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spc="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program</a:t>
            </a:r>
            <a:r>
              <a:rPr lang="en-US" altLang="zh-CN" sz="2800" spc="1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spc="7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check</a:t>
            </a:r>
            <a:r>
              <a:rPr lang="en-US" altLang="zh-CN" sz="2800" spc="1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28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sz="2800" spc="4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spc="1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Odd</a:t>
            </a:r>
            <a:r>
              <a:rPr lang="en-US" altLang="zh-CN" sz="2800" spc="2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8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Even</a:t>
            </a:r>
            <a:r>
              <a:rPr lang="en-US" altLang="zh-CN" sz="28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</a:t>
            </a:r>
            <a:r>
              <a:rPr lang="en-US" altLang="zh-CN" sz="2800" spc="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28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(input(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“Enter</a:t>
            </a:r>
            <a:r>
              <a:rPr lang="en-US" altLang="zh-CN" sz="2800" spc="5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number: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”))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548640" y="1364615"/>
            <a:ext cx="2491147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(num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%</a:t>
            </a:r>
            <a:r>
              <a:rPr lang="en-US" altLang="zh-CN" sz="28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2)==</a:t>
            </a:r>
            <a:r>
              <a:rPr lang="en-US" altLang="zh-CN" sz="2800" spc="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0: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891540" y="1876450"/>
            <a:ext cx="4444131" cy="3553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8"/>
              </a:lnSpc>
            </a:pP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</a:t>
            </a:r>
            <a:r>
              <a:rPr lang="en-US" altLang="zh-CN" sz="2800" spc="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altLang="zh-CN" sz="28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“Given</a:t>
            </a:r>
            <a:r>
              <a:rPr lang="en-US" altLang="zh-CN" sz="28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sz="2800" spc="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Even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”)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548640" y="2389124"/>
            <a:ext cx="706594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else: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891540" y="2901188"/>
            <a:ext cx="4369878" cy="3550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</a:t>
            </a:r>
            <a:r>
              <a:rPr lang="en-US" altLang="zh-CN" sz="2800" spc="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Given</a:t>
            </a:r>
            <a:r>
              <a:rPr lang="en-US" altLang="zh-CN" sz="28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sz="2800" spc="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Odd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”)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53" name="Text Box53"/>
          <p:cNvSpPr txBox="1"/>
          <p:nvPr/>
        </p:nvSpPr>
        <p:spPr>
          <a:xfrm>
            <a:off x="8517382" y="6477610"/>
            <a:ext cx="1153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6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th5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55" name="Group55"/>
          <p:cNvGrpSpPr/>
          <p:nvPr/>
        </p:nvGrpSpPr>
        <p:grpSpPr>
          <a:xfrm>
            <a:off x="2260854" y="3556254"/>
            <a:ext cx="4928616" cy="3023616"/>
            <a:chOff x="2260854" y="3556254"/>
            <a:chExt cx="4928616" cy="3023616"/>
          </a:xfrm>
        </p:grpSpPr>
        <p:sp>
          <p:nvSpPr>
            <p:cNvPr id="56" name="Path56"/>
            <p:cNvSpPr/>
            <p:nvPr/>
          </p:nvSpPr>
          <p:spPr>
            <a:xfrm>
              <a:off x="2286762" y="3582162"/>
              <a:ext cx="4876800" cy="2971800"/>
            </a:xfrm>
            <a:custGeom>
              <a:avLst/>
              <a:gdLst/>
              <a:ahLst/>
              <a:cxnLst/>
              <a:rect l="l" t="t" r="r" b="b"/>
              <a:pathLst>
                <a:path w="4876800" h="2971800">
                  <a:moveTo>
                    <a:pt x="0" y="495300"/>
                  </a:moveTo>
                  <a:cubicBezTo>
                    <a:pt x="0" y="221742"/>
                    <a:pt x="221742" y="0"/>
                    <a:pt x="495300" y="0"/>
                  </a:cubicBezTo>
                  <a:lnTo>
                    <a:pt x="4381500" y="0"/>
                  </a:lnTo>
                  <a:cubicBezTo>
                    <a:pt x="4655058" y="0"/>
                    <a:pt x="4876800" y="221742"/>
                    <a:pt x="4876800" y="495300"/>
                  </a:cubicBezTo>
                  <a:lnTo>
                    <a:pt x="4876800" y="2476487"/>
                  </a:lnTo>
                  <a:cubicBezTo>
                    <a:pt x="4876800" y="2750045"/>
                    <a:pt x="4655058" y="2971800"/>
                    <a:pt x="4381500" y="2971800"/>
                  </a:cubicBezTo>
                  <a:lnTo>
                    <a:pt x="495300" y="2971800"/>
                  </a:lnTo>
                  <a:cubicBezTo>
                    <a:pt x="221742" y="2971800"/>
                    <a:pt x="0" y="2750045"/>
                    <a:pt x="0" y="2476487"/>
                  </a:cubicBezTo>
                  <a:lnTo>
                    <a:pt x="0" y="4953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7" name="Path57"/>
            <p:cNvSpPr/>
            <p:nvPr/>
          </p:nvSpPr>
          <p:spPr>
            <a:xfrm>
              <a:off x="2260854" y="3556254"/>
              <a:ext cx="4928616" cy="3023616"/>
            </a:xfrm>
            <a:custGeom>
              <a:avLst/>
              <a:gdLst/>
              <a:ahLst/>
              <a:cxnLst/>
              <a:rect l="l" t="t" r="r" b="b"/>
              <a:pathLst>
                <a:path w="4928616" h="3023616">
                  <a:moveTo>
                    <a:pt x="25908" y="521208"/>
                  </a:moveTo>
                  <a:cubicBezTo>
                    <a:pt x="25908" y="247650"/>
                    <a:pt x="247650" y="25908"/>
                    <a:pt x="521208" y="25908"/>
                  </a:cubicBezTo>
                  <a:lnTo>
                    <a:pt x="4407408" y="25908"/>
                  </a:lnTo>
                  <a:cubicBezTo>
                    <a:pt x="4680966" y="25908"/>
                    <a:pt x="4902708" y="247650"/>
                    <a:pt x="4902708" y="521208"/>
                  </a:cubicBezTo>
                  <a:lnTo>
                    <a:pt x="4902708" y="2502395"/>
                  </a:lnTo>
                  <a:cubicBezTo>
                    <a:pt x="4902708" y="2775954"/>
                    <a:pt x="4680966" y="2997708"/>
                    <a:pt x="4407408" y="2997708"/>
                  </a:cubicBezTo>
                  <a:lnTo>
                    <a:pt x="521208" y="2997708"/>
                  </a:lnTo>
                  <a:cubicBezTo>
                    <a:pt x="247650" y="2997708"/>
                    <a:pt x="25908" y="2775954"/>
                    <a:pt x="25908" y="2502395"/>
                  </a:cubicBezTo>
                  <a:lnTo>
                    <a:pt x="25908" y="521208"/>
                  </a:lnTo>
                  <a:close/>
                </a:path>
              </a:pathLst>
            </a:custGeom>
            <a:solidFill/>
            <a:ln w="25908" cap="sq">
              <a:solidFill>
                <a:srgbClr val="385D8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58" name="Text Box58"/>
          <p:cNvSpPr txBox="1"/>
          <p:nvPr/>
        </p:nvSpPr>
        <p:spPr>
          <a:xfrm>
            <a:off x="2980055" y="3853942"/>
            <a:ext cx="2304898" cy="24890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96"/>
              </a:lnSpc>
            </a:pPr>
            <a:r>
              <a:rPr lang="en-US" altLang="zh-CN" sz="2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2800" spc="629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expression:</a:t>
            </a:r>
            <a:endParaRPr lang="en-US" altLang="zh-CN" sz="2800">
              <a:latin typeface="Calibri"/>
              <a:ea typeface="Calibri"/>
              <a:cs typeface="Calibri"/>
            </a:endParaRPr>
          </a:p>
          <a:p>
            <a:pPr marL="405638" algn="l" rtl="0">
              <a:lnSpc>
                <a:spcPts val="2796"/>
              </a:lnSpc>
              <a:spcBef>
                <a:spcPts val="564"/>
              </a:spcBef>
            </a:pPr>
            <a:r>
              <a:rPr lang="en-US" altLang="zh-CN" sz="2800" spc="-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Body</a:t>
            </a:r>
            <a:r>
              <a:rPr lang="en-US" altLang="zh-CN" sz="2800" spc="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if</a:t>
            </a:r>
            <a:endParaRPr lang="en-US" altLang="zh-CN" sz="28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796"/>
              </a:lnSpc>
              <a:spcBef>
                <a:spcPts val="564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elif</a:t>
            </a:r>
            <a:r>
              <a:rPr lang="en-US" altLang="zh-CN" sz="2800" spc="64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expression:</a:t>
            </a:r>
            <a:endParaRPr lang="en-US" altLang="zh-CN" sz="2800">
              <a:latin typeface="Calibri"/>
              <a:ea typeface="Calibri"/>
              <a:cs typeface="Calibri"/>
            </a:endParaRPr>
          </a:p>
          <a:p>
            <a:pPr marL="405638" algn="l" rtl="0">
              <a:lnSpc>
                <a:spcPts val="2796"/>
              </a:lnSpc>
              <a:spcBef>
                <a:spcPts val="567"/>
              </a:spcBef>
            </a:pPr>
            <a:r>
              <a:rPr lang="en-US" altLang="zh-CN" sz="2800" spc="-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Body</a:t>
            </a:r>
            <a:r>
              <a:rPr lang="en-US" altLang="zh-CN" sz="2800" spc="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elif</a:t>
            </a:r>
            <a:endParaRPr lang="en-US" altLang="zh-CN" sz="28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796"/>
              </a:lnSpc>
              <a:spcBef>
                <a:spcPts val="564"/>
              </a:spcBef>
            </a:pPr>
            <a:r>
              <a:rPr lang="en-US" altLang="zh-CN" sz="2800" spc="-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else:</a:t>
            </a:r>
            <a:endParaRPr lang="en-US" altLang="zh-CN" sz="2800">
              <a:latin typeface="Calibri"/>
              <a:ea typeface="Calibri"/>
              <a:cs typeface="Calibri"/>
            </a:endParaRPr>
          </a:p>
          <a:p>
            <a:pPr marL="405638" algn="l" rtl="0">
              <a:lnSpc>
                <a:spcPts val="2796"/>
              </a:lnSpc>
              <a:spcBef>
                <a:spcPts val="564"/>
              </a:spcBef>
            </a:pPr>
            <a:r>
              <a:rPr lang="en-US" altLang="zh-CN" sz="2800" spc="-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Body</a:t>
            </a:r>
            <a:r>
              <a:rPr lang="en-US" altLang="zh-CN" sz="2800" spc="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else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320040" y="349910"/>
            <a:ext cx="2523230" cy="4072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06"/>
              </a:lnSpc>
            </a:pPr>
            <a:r>
              <a:rPr lang="en-US" altLang="zh-CN" sz="32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elif</a:t>
            </a:r>
            <a:r>
              <a:rPr lang="en-US" altLang="zh-CN" sz="32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Statements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320040" y="874980"/>
            <a:ext cx="8390330" cy="31016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070"/>
              </a:lnSpc>
            </a:pP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1151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elif</a:t>
            </a:r>
            <a:r>
              <a:rPr lang="en-US" altLang="zh-CN" sz="3200" spc="150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n-US" altLang="zh-CN" sz="3200" spc="15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spc="15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3200" spc="15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keyword</a:t>
            </a:r>
            <a:r>
              <a:rPr lang="en-US" altLang="zh-CN" sz="3200" spc="15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3200" spc="15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spc="15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</a:t>
            </a:r>
            <a:r>
              <a:rPr lang="en-US" altLang="zh-CN" sz="3200" spc="15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replacement</a:t>
            </a:r>
            <a:r>
              <a:rPr lang="en-US" altLang="zh-CN" sz="3200" spc="3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3200" spc="3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</a:t>
            </a:r>
            <a:r>
              <a:rPr lang="en-US" altLang="zh-CN" sz="3200" spc="3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3200" spc="34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3200" spc="3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place</a:t>
            </a:r>
            <a:r>
              <a:rPr lang="en-US" altLang="zh-CN" sz="3200" spc="3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another</a:t>
            </a:r>
            <a:r>
              <a:rPr lang="en-US" altLang="zh-CN" sz="3200" spc="3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program.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en-US" altLang="zh-CN" sz="3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called</a:t>
            </a:r>
            <a:r>
              <a:rPr lang="en-US" altLang="zh-CN" sz="32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chained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conditional.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lang="en-US" altLang="zh-CN" sz="3200" spc="1151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32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Chained</a:t>
            </a:r>
            <a:r>
              <a:rPr lang="en-US" altLang="zh-CN" sz="3200" spc="305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conditions</a:t>
            </a:r>
            <a:r>
              <a:rPr lang="en-US" altLang="zh-CN" sz="3200" spc="306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allows</a:t>
            </a:r>
            <a:r>
              <a:rPr lang="en-US" altLang="zh-CN" sz="3200" spc="305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sz="3200" spc="307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possibilities</a:t>
            </a:r>
            <a:r>
              <a:rPr lang="en-US" altLang="zh-CN" sz="3200" spc="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32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need</a:t>
            </a:r>
            <a:r>
              <a:rPr lang="en-US" altLang="zh-CN" sz="3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32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sz="32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two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branches.</a:t>
            </a:r>
            <a:r>
              <a:rPr lang="en-US" altLang="zh-CN" sz="3200" spc="7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200" spc="-4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SYNTAX</a:t>
            </a:r>
            <a:endParaRPr lang="en-US" altLang="zh-CN" sz="3200">
              <a:latin typeface="Calibri"/>
              <a:ea typeface="Calibri"/>
              <a:cs typeface="Calibri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8517382" y="6477610"/>
            <a:ext cx="1153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sp>
        <p:nvSpPr>
          <p:cNvPr id="63" name="Text Box63"/>
          <p:cNvSpPr txBox="1"/>
          <p:nvPr/>
        </p:nvSpPr>
        <p:spPr>
          <a:xfrm>
            <a:off x="320040" y="482879"/>
            <a:ext cx="4103559" cy="3051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02"/>
              </a:lnSpc>
            </a:pPr>
            <a:r>
              <a:rPr lang="en-US" altLang="zh-CN" sz="2400" b="1" spc="-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Figure</a:t>
            </a:r>
            <a:r>
              <a:rPr lang="en-US" altLang="zh-CN" sz="2400" b="1" spc="-1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n-US" altLang="zh-C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elif</a:t>
            </a:r>
            <a:r>
              <a:rPr lang="en-US" altLang="zh-CN" sz="2400" b="1" spc="-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lang="en-US" altLang="zh-CN" sz="2400" b="1" spc="-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2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Flowchart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64" name="Text Box64"/>
          <p:cNvSpPr txBox="1"/>
          <p:nvPr/>
        </p:nvSpPr>
        <p:spPr>
          <a:xfrm>
            <a:off x="8517382" y="6477610"/>
            <a:ext cx="1153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8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ath6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66" name="Group66"/>
          <p:cNvGrpSpPr/>
          <p:nvPr/>
        </p:nvGrpSpPr>
        <p:grpSpPr>
          <a:xfrm>
            <a:off x="5232654" y="1117854"/>
            <a:ext cx="3633216" cy="4700016"/>
            <a:chOff x="5232654" y="1117854"/>
            <a:chExt cx="3633216" cy="4700016"/>
          </a:xfrm>
        </p:grpSpPr>
        <p:sp>
          <p:nvSpPr>
            <p:cNvPr id="67" name="Path67"/>
            <p:cNvSpPr/>
            <p:nvPr/>
          </p:nvSpPr>
          <p:spPr>
            <a:xfrm>
              <a:off x="5258562" y="1143762"/>
              <a:ext cx="3581400" cy="4648200"/>
            </a:xfrm>
            <a:custGeom>
              <a:avLst/>
              <a:gdLst/>
              <a:ahLst/>
              <a:cxnLst/>
              <a:rect l="l" t="t" r="r" b="b"/>
              <a:pathLst>
                <a:path w="3581400" h="4648200">
                  <a:moveTo>
                    <a:pt x="0" y="596900"/>
                  </a:moveTo>
                  <a:cubicBezTo>
                    <a:pt x="0" y="267208"/>
                    <a:pt x="267208" y="0"/>
                    <a:pt x="596900" y="0"/>
                  </a:cubicBezTo>
                  <a:lnTo>
                    <a:pt x="2984500" y="0"/>
                  </a:lnTo>
                  <a:cubicBezTo>
                    <a:pt x="3314192" y="0"/>
                    <a:pt x="3581400" y="267208"/>
                    <a:pt x="3581400" y="596900"/>
                  </a:cubicBezTo>
                  <a:lnTo>
                    <a:pt x="3581400" y="4051300"/>
                  </a:lnTo>
                  <a:cubicBezTo>
                    <a:pt x="3581400" y="4380992"/>
                    <a:pt x="3314192" y="4648200"/>
                    <a:pt x="2984500" y="4648200"/>
                  </a:cubicBezTo>
                  <a:lnTo>
                    <a:pt x="596900" y="4648200"/>
                  </a:lnTo>
                  <a:cubicBezTo>
                    <a:pt x="267208" y="4648200"/>
                    <a:pt x="0" y="4380992"/>
                    <a:pt x="0" y="4051300"/>
                  </a:cubicBezTo>
                  <a:lnTo>
                    <a:pt x="0" y="596900"/>
                  </a:lnTo>
                  <a:close/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Path68"/>
            <p:cNvSpPr/>
            <p:nvPr/>
          </p:nvSpPr>
          <p:spPr>
            <a:xfrm>
              <a:off x="5232654" y="1117854"/>
              <a:ext cx="3633216" cy="4700016"/>
            </a:xfrm>
            <a:custGeom>
              <a:avLst/>
              <a:gdLst/>
              <a:ahLst/>
              <a:cxnLst/>
              <a:rect l="l" t="t" r="r" b="b"/>
              <a:pathLst>
                <a:path w="3633216" h="4700016">
                  <a:moveTo>
                    <a:pt x="25908" y="622808"/>
                  </a:moveTo>
                  <a:cubicBezTo>
                    <a:pt x="25908" y="293116"/>
                    <a:pt x="293116" y="25908"/>
                    <a:pt x="622808" y="25908"/>
                  </a:cubicBezTo>
                  <a:lnTo>
                    <a:pt x="3010408" y="25908"/>
                  </a:lnTo>
                  <a:cubicBezTo>
                    <a:pt x="3340101" y="25908"/>
                    <a:pt x="3607308" y="293116"/>
                    <a:pt x="3607308" y="622808"/>
                  </a:cubicBezTo>
                  <a:lnTo>
                    <a:pt x="3607308" y="4077208"/>
                  </a:lnTo>
                  <a:cubicBezTo>
                    <a:pt x="3607308" y="4406900"/>
                    <a:pt x="3340101" y="4674108"/>
                    <a:pt x="3010408" y="4674108"/>
                  </a:cubicBezTo>
                  <a:lnTo>
                    <a:pt x="622808" y="4674108"/>
                  </a:lnTo>
                  <a:cubicBezTo>
                    <a:pt x="293116" y="4674108"/>
                    <a:pt x="25908" y="4406900"/>
                    <a:pt x="25908" y="4077208"/>
                  </a:cubicBezTo>
                  <a:lnTo>
                    <a:pt x="25908" y="622808"/>
                  </a:lnTo>
                  <a:close/>
                </a:path>
              </a:pathLst>
            </a:custGeom>
            <a:solidFill/>
            <a:ln w="25908" cap="sq">
              <a:solidFill>
                <a:srgbClr val="385D8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69" name="Text Box69"/>
          <p:cNvSpPr txBox="1"/>
          <p:nvPr/>
        </p:nvSpPr>
        <p:spPr>
          <a:xfrm>
            <a:off x="5524754" y="2553335"/>
            <a:ext cx="2748117" cy="200736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00"/>
              </a:lnSpc>
            </a:pPr>
            <a:r>
              <a:rPr lang="en-US" altLang="zh-CN" sz="24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OUTPUT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400"/>
              </a:lnSpc>
              <a:spcBef>
                <a:spcPts val="1920"/>
              </a:spcBef>
            </a:pPr>
            <a:endParaRPr/>
          </a:p>
          <a:p>
            <a:pPr algn="l" rtl="0">
              <a:lnSpc>
                <a:spcPts val="2400"/>
              </a:lnSpc>
            </a:pPr>
            <a:r>
              <a:rPr lang="en-US" altLang="zh-CN" sz="2400" b="1" spc="-1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Enter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1st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number:10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402"/>
              </a:lnSpc>
              <a:spcBef>
                <a:spcPts val="922"/>
              </a:spcBef>
            </a:pPr>
            <a:r>
              <a:rPr lang="en-US" altLang="zh-CN" sz="2400" b="1" spc="-1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Enter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2nd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number:25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400"/>
              </a:lnSpc>
              <a:spcBef>
                <a:spcPts val="481"/>
              </a:spcBef>
            </a:pPr>
            <a:r>
              <a:rPr lang="en-US" altLang="zh-CN" sz="2400" b="1" spc="-1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Enter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3rd</a:t>
            </a:r>
            <a:r>
              <a:rPr lang="en-US" altLang="zh-CN" sz="2400" b="1" spc="-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number:15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400"/>
              </a:lnSpc>
              <a:spcBef>
                <a:spcPts val="480"/>
              </a:spcBef>
            </a:pPr>
            <a:r>
              <a:rPr lang="en-US" altLang="zh-CN" sz="24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-9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greater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3255899" y="1337564"/>
            <a:ext cx="226949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3194939" y="1790192"/>
            <a:ext cx="30391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nd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3159887" y="2243201"/>
            <a:ext cx="259715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00"/>
              </a:lnSpc>
            </a:pPr>
            <a:r>
              <a:rPr lang="en-US" altLang="zh-CN" sz="18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rd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320040" y="449733"/>
            <a:ext cx="5488534" cy="12486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16"/>
              </a:lnSpc>
            </a:pPr>
            <a:r>
              <a:rPr lang="en-US" altLang="zh-CN" sz="2700" spc="-6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Example:</a:t>
            </a:r>
            <a:r>
              <a:rPr lang="en-US" altLang="zh-CN" sz="2700" spc="-1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13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largest</a:t>
            </a:r>
            <a:r>
              <a:rPr lang="en-US" altLang="zh-CN" sz="27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among</a:t>
            </a:r>
            <a:r>
              <a:rPr lang="en-US" altLang="zh-CN" sz="2700" spc="-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9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three</a:t>
            </a:r>
            <a:r>
              <a:rPr lang="en-US" altLang="zh-CN" sz="2700" spc="-14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8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numbers</a:t>
            </a:r>
            <a:r>
              <a:rPr lang="en-US" altLang="zh-CN" sz="27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27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</a:t>
            </a:r>
            <a:r>
              <a:rPr lang="en-US" altLang="zh-CN" sz="27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(input(</a:t>
            </a:r>
            <a:r>
              <a:rPr lang="en-US" altLang="zh-CN" sz="27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“Enter</a:t>
            </a:r>
            <a:r>
              <a:rPr lang="en-US" altLang="zh-CN" sz="2700" spc="-4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2700" spc="127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number: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”))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320040" y="1807871"/>
            <a:ext cx="4776472" cy="3432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2"/>
              </a:lnSpc>
            </a:pP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b=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</a:t>
            </a:r>
            <a:r>
              <a:rPr lang="en-US" altLang="zh-CN" sz="27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(input(</a:t>
            </a:r>
            <a:r>
              <a:rPr lang="en-US" altLang="zh-CN" sz="27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“Enter</a:t>
            </a:r>
            <a:r>
              <a:rPr lang="en-US" altLang="zh-CN" sz="2700" spc="-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altLang="zh-CN" sz="2700" spc="188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number:</a:t>
            </a:r>
            <a:r>
              <a:rPr lang="en-US" altLang="zh-CN" sz="27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”))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320040" y="2261108"/>
            <a:ext cx="4697222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c=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</a:t>
            </a:r>
            <a:r>
              <a:rPr lang="en-US" altLang="zh-CN" sz="27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(input(</a:t>
            </a:r>
            <a:r>
              <a:rPr lang="en-US" altLang="zh-CN" sz="27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“Enter</a:t>
            </a:r>
            <a:r>
              <a:rPr lang="en-US" altLang="zh-CN" sz="2700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</a:t>
            </a:r>
            <a:r>
              <a:rPr lang="en-US" altLang="zh-CN" sz="2700" spc="15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number: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”))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320040" y="2754884"/>
            <a:ext cx="2787472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27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</a:t>
            </a:r>
            <a:r>
              <a:rPr lang="en-US" altLang="zh-CN" sz="27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b)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7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</a:t>
            </a:r>
            <a:r>
              <a:rPr lang="en-US" altLang="zh-CN" sz="27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c):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1234745" y="3248660"/>
            <a:ext cx="2729865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print("a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greater")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397764" y="3742690"/>
            <a:ext cx="3055239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elif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a)</a:t>
            </a:r>
            <a:r>
              <a:rPr lang="en-US" altLang="zh-CN" sz="27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c):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1234745" y="4236466"/>
            <a:ext cx="2749410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“b</a:t>
            </a:r>
            <a:r>
              <a:rPr lang="en-US" altLang="zh-CN" sz="27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greater")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80" name="Text Box80"/>
          <p:cNvSpPr txBox="1"/>
          <p:nvPr/>
        </p:nvSpPr>
        <p:spPr>
          <a:xfrm>
            <a:off x="397764" y="4730243"/>
            <a:ext cx="684467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else: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1234745" y="5224399"/>
            <a:ext cx="2699004" cy="3429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00"/>
              </a:lnSpc>
            </a:pPr>
            <a:r>
              <a:rPr lang="en-US" altLang="zh-CN" sz="27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print(</a:t>
            </a:r>
            <a:r>
              <a:rPr lang="en-US" altLang="zh-CN" sz="2700" spc="-6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“c</a:t>
            </a:r>
            <a:r>
              <a:rPr lang="en-US" altLang="zh-CN" sz="27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7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7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greater")</a:t>
            </a:r>
            <a:endParaRPr lang="en-US" altLang="zh-CN" sz="2700">
              <a:latin typeface="Calibri"/>
              <a:ea typeface="Calibri"/>
              <a:cs typeface="Calibri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8517382" y="6477610"/>
            <a:ext cx="11536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00"/>
              </a:lnSpc>
            </a:pPr>
            <a:r>
              <a:rPr lang="en-US" altLang="zh-CN" sz="1200" spc="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990</Words>
  <Application>Microsoft Office PowerPoint</Application>
  <PresentationFormat>On-screen Show 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vashista balerao</cp:lastModifiedBy>
  <cp:revision>2</cp:revision>
  <dcterms:created xsi:type="dcterms:W3CDTF">2017-10-23T09:06:44Z</dcterms:created>
  <dcterms:modified xsi:type="dcterms:W3CDTF">2020-04-30T21:09:14Z</dcterms:modified>
</cp:coreProperties>
</file>