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68" r:id="rId3"/>
    <p:sldId id="277" r:id="rId4"/>
    <p:sldId id="278" r:id="rId5"/>
    <p:sldId id="269" r:id="rId6"/>
    <p:sldId id="276" r:id="rId7"/>
    <p:sldId id="281" r:id="rId8"/>
    <p:sldId id="274" r:id="rId9"/>
    <p:sldId id="280" r:id="rId10"/>
    <p:sldId id="258" r:id="rId11"/>
    <p:sldId id="259" r:id="rId12"/>
    <p:sldId id="260" r:id="rId13"/>
    <p:sldId id="261" r:id="rId14"/>
    <p:sldId id="262"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35"/>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D5513C-A530-204E-9C22-251CAF217207}"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GB"/>
        </a:p>
      </dgm:t>
    </dgm:pt>
    <dgm:pt modelId="{DB1F1EE0-5160-E541-8366-5C0961E7DE0E}">
      <dgm:prSet phldrT="[Text]"/>
      <dgm:spPr/>
      <dgm:t>
        <a:bodyPr/>
        <a:lstStyle/>
        <a:p>
          <a:r>
            <a:rPr lang="en-GB" dirty="0"/>
            <a:t>Archive</a:t>
          </a:r>
        </a:p>
      </dgm:t>
    </dgm:pt>
    <dgm:pt modelId="{3B60D58D-CF9B-0246-AB74-BAC247826897}" type="parTrans" cxnId="{E72D1370-5CD4-7543-992C-8BBC9D7D4F32}">
      <dgm:prSet/>
      <dgm:spPr/>
      <dgm:t>
        <a:bodyPr/>
        <a:lstStyle/>
        <a:p>
          <a:endParaRPr lang="en-GB"/>
        </a:p>
      </dgm:t>
    </dgm:pt>
    <dgm:pt modelId="{FCE3A9FE-61B6-DA49-8E80-9837DA2D70A6}" type="sibTrans" cxnId="{E72D1370-5CD4-7543-992C-8BBC9D7D4F32}">
      <dgm:prSet/>
      <dgm:spPr/>
      <dgm:t>
        <a:bodyPr/>
        <a:lstStyle/>
        <a:p>
          <a:endParaRPr lang="en-GB"/>
        </a:p>
      </dgm:t>
    </dgm:pt>
    <dgm:pt modelId="{CACCAA1F-A5BD-B247-BE4D-D991B4B9A751}">
      <dgm:prSet phldrT="[Text]"/>
      <dgm:spPr/>
      <dgm:t>
        <a:bodyPr/>
        <a:lstStyle/>
        <a:p>
          <a:r>
            <a:rPr lang="en-GB" dirty="0"/>
            <a:t>Goal</a:t>
          </a:r>
        </a:p>
      </dgm:t>
    </dgm:pt>
    <dgm:pt modelId="{DAFABA78-BB9D-574B-88BF-D9EFAE5048E3}" type="parTrans" cxnId="{A88DBCBD-3777-A04D-856C-FB671F098C4C}">
      <dgm:prSet/>
      <dgm:spPr/>
      <dgm:t>
        <a:bodyPr/>
        <a:lstStyle/>
        <a:p>
          <a:endParaRPr lang="en-GB"/>
        </a:p>
      </dgm:t>
    </dgm:pt>
    <dgm:pt modelId="{B9A4F8C8-C2F0-8F4B-9D1D-0DBA3E5441F6}" type="sibTrans" cxnId="{A88DBCBD-3777-A04D-856C-FB671F098C4C}">
      <dgm:prSet/>
      <dgm:spPr/>
      <dgm:t>
        <a:bodyPr/>
        <a:lstStyle/>
        <a:p>
          <a:endParaRPr lang="en-GB"/>
        </a:p>
      </dgm:t>
    </dgm:pt>
    <dgm:pt modelId="{5564ED36-F73E-4F47-AC24-E3495C52B005}">
      <dgm:prSet/>
      <dgm:spPr/>
      <dgm:t>
        <a:bodyPr/>
        <a:lstStyle/>
        <a:p>
          <a:r>
            <a:rPr lang="en-GB" dirty="0"/>
            <a:t>Experience</a:t>
          </a:r>
        </a:p>
      </dgm:t>
    </dgm:pt>
    <dgm:pt modelId="{8354D602-A962-6246-A50B-C1DC3B730255}" type="parTrans" cxnId="{08E19C06-675F-254C-A38F-9DFB5BB129E8}">
      <dgm:prSet/>
      <dgm:spPr/>
      <dgm:t>
        <a:bodyPr/>
        <a:lstStyle/>
        <a:p>
          <a:endParaRPr lang="en-GB"/>
        </a:p>
      </dgm:t>
    </dgm:pt>
    <dgm:pt modelId="{4236D9F0-056F-0E4A-8F45-CF089AB4BBB5}" type="sibTrans" cxnId="{08E19C06-675F-254C-A38F-9DFB5BB129E8}">
      <dgm:prSet/>
      <dgm:spPr/>
      <dgm:t>
        <a:bodyPr/>
        <a:lstStyle/>
        <a:p>
          <a:endParaRPr lang="en-GB"/>
        </a:p>
      </dgm:t>
    </dgm:pt>
    <dgm:pt modelId="{020DC5BF-5E5D-244C-B8A0-988CCEACAD79}">
      <dgm:prSet phldrT="[Text]"/>
      <dgm:spPr/>
      <dgm:t>
        <a:bodyPr/>
        <a:lstStyle/>
        <a:p>
          <a:r>
            <a:rPr lang="en-GB" dirty="0"/>
            <a:t>Collection</a:t>
          </a:r>
        </a:p>
      </dgm:t>
    </dgm:pt>
    <dgm:pt modelId="{0D22B20D-37F9-F34A-8618-9F738C4C9B61}" type="sibTrans" cxnId="{DF61B559-BE94-0D47-83B1-9E5A94382883}">
      <dgm:prSet/>
      <dgm:spPr/>
      <dgm:t>
        <a:bodyPr/>
        <a:lstStyle/>
        <a:p>
          <a:endParaRPr lang="en-GB"/>
        </a:p>
      </dgm:t>
    </dgm:pt>
    <dgm:pt modelId="{29EC14FF-375C-AD4F-83FB-2E99B8EE8E4B}" type="parTrans" cxnId="{DF61B559-BE94-0D47-83B1-9E5A94382883}">
      <dgm:prSet/>
      <dgm:spPr/>
      <dgm:t>
        <a:bodyPr/>
        <a:lstStyle/>
        <a:p>
          <a:endParaRPr lang="en-GB"/>
        </a:p>
      </dgm:t>
    </dgm:pt>
    <dgm:pt modelId="{239E7493-25E7-E34A-89EB-8D67DCEEAE70}" type="pres">
      <dgm:prSet presAssocID="{1FD5513C-A530-204E-9C22-251CAF217207}" presName="hierChild1" presStyleCnt="0">
        <dgm:presLayoutVars>
          <dgm:chPref val="1"/>
          <dgm:dir/>
          <dgm:animOne val="branch"/>
          <dgm:animLvl val="lvl"/>
          <dgm:resizeHandles/>
        </dgm:presLayoutVars>
      </dgm:prSet>
      <dgm:spPr/>
    </dgm:pt>
    <dgm:pt modelId="{00E8F243-6480-0D4A-97B8-519FFC1D14D4}" type="pres">
      <dgm:prSet presAssocID="{DB1F1EE0-5160-E541-8366-5C0961E7DE0E}" presName="hierRoot1" presStyleCnt="0"/>
      <dgm:spPr/>
    </dgm:pt>
    <dgm:pt modelId="{B685CF38-20FA-134A-804D-CB5BA80F711B}" type="pres">
      <dgm:prSet presAssocID="{DB1F1EE0-5160-E541-8366-5C0961E7DE0E}" presName="composite" presStyleCnt="0"/>
      <dgm:spPr/>
    </dgm:pt>
    <dgm:pt modelId="{09F560CA-6679-D041-8B54-158EB00668CB}" type="pres">
      <dgm:prSet presAssocID="{DB1F1EE0-5160-E541-8366-5C0961E7DE0E}" presName="background" presStyleLbl="node0" presStyleIdx="0" presStyleCnt="1"/>
      <dgm:spPr/>
    </dgm:pt>
    <dgm:pt modelId="{40F069B1-9612-E74D-8F73-7108EE3660EB}" type="pres">
      <dgm:prSet presAssocID="{DB1F1EE0-5160-E541-8366-5C0961E7DE0E}" presName="text" presStyleLbl="fgAcc0" presStyleIdx="0" presStyleCnt="1">
        <dgm:presLayoutVars>
          <dgm:chPref val="3"/>
        </dgm:presLayoutVars>
      </dgm:prSet>
      <dgm:spPr/>
    </dgm:pt>
    <dgm:pt modelId="{9D564E5F-504F-5E4E-8F05-877C4DFF0EB8}" type="pres">
      <dgm:prSet presAssocID="{DB1F1EE0-5160-E541-8366-5C0961E7DE0E}" presName="hierChild2" presStyleCnt="0"/>
      <dgm:spPr/>
    </dgm:pt>
    <dgm:pt modelId="{B7B4D5F1-86A2-5F48-AAFE-2E894D83505E}" type="pres">
      <dgm:prSet presAssocID="{29EC14FF-375C-AD4F-83FB-2E99B8EE8E4B}" presName="Name10" presStyleLbl="parChTrans1D2" presStyleIdx="0" presStyleCnt="3"/>
      <dgm:spPr/>
    </dgm:pt>
    <dgm:pt modelId="{163E6802-0366-D541-9D32-19740CAA5AB3}" type="pres">
      <dgm:prSet presAssocID="{020DC5BF-5E5D-244C-B8A0-988CCEACAD79}" presName="hierRoot2" presStyleCnt="0"/>
      <dgm:spPr/>
    </dgm:pt>
    <dgm:pt modelId="{4F8E68DD-AA74-5848-B7AA-7895B2FFE2D2}" type="pres">
      <dgm:prSet presAssocID="{020DC5BF-5E5D-244C-B8A0-988CCEACAD79}" presName="composite2" presStyleCnt="0"/>
      <dgm:spPr/>
    </dgm:pt>
    <dgm:pt modelId="{B6B502F1-19E8-994E-92E8-FB57C5841FDE}" type="pres">
      <dgm:prSet presAssocID="{020DC5BF-5E5D-244C-B8A0-988CCEACAD79}" presName="background2" presStyleLbl="node2" presStyleIdx="0" presStyleCnt="3"/>
      <dgm:spPr/>
    </dgm:pt>
    <dgm:pt modelId="{020E01E0-9A71-6E41-B329-1491C5650367}" type="pres">
      <dgm:prSet presAssocID="{020DC5BF-5E5D-244C-B8A0-988CCEACAD79}" presName="text2" presStyleLbl="fgAcc2" presStyleIdx="0" presStyleCnt="3" custScaleX="111309" custLinFactNeighborX="-96152" custLinFactNeighborY="-3850">
        <dgm:presLayoutVars>
          <dgm:chPref val="3"/>
        </dgm:presLayoutVars>
      </dgm:prSet>
      <dgm:spPr/>
    </dgm:pt>
    <dgm:pt modelId="{FC40637B-1385-3C4A-97DA-D3654FFAD66D}" type="pres">
      <dgm:prSet presAssocID="{020DC5BF-5E5D-244C-B8A0-988CCEACAD79}" presName="hierChild3" presStyleCnt="0"/>
      <dgm:spPr/>
    </dgm:pt>
    <dgm:pt modelId="{0DA4F88D-47B5-2640-90F4-CDBD43B121D9}" type="pres">
      <dgm:prSet presAssocID="{8354D602-A962-6246-A50B-C1DC3B730255}" presName="Name10" presStyleLbl="parChTrans1D2" presStyleIdx="1" presStyleCnt="3"/>
      <dgm:spPr/>
    </dgm:pt>
    <dgm:pt modelId="{7D976B05-AB91-554C-B6AB-9A94ADDE23E7}" type="pres">
      <dgm:prSet presAssocID="{5564ED36-F73E-4F47-AC24-E3495C52B005}" presName="hierRoot2" presStyleCnt="0"/>
      <dgm:spPr/>
    </dgm:pt>
    <dgm:pt modelId="{9ECC2F14-489A-014E-A28C-50C82FC897E9}" type="pres">
      <dgm:prSet presAssocID="{5564ED36-F73E-4F47-AC24-E3495C52B005}" presName="composite2" presStyleCnt="0"/>
      <dgm:spPr/>
    </dgm:pt>
    <dgm:pt modelId="{90F86267-C2FD-8F47-BF8C-93B4C9B5B42A}" type="pres">
      <dgm:prSet presAssocID="{5564ED36-F73E-4F47-AC24-E3495C52B005}" presName="background2" presStyleLbl="node2" presStyleIdx="1" presStyleCnt="3"/>
      <dgm:spPr/>
    </dgm:pt>
    <dgm:pt modelId="{7138936B-C48F-5C4F-9902-E92921D99042}" type="pres">
      <dgm:prSet presAssocID="{5564ED36-F73E-4F47-AC24-E3495C52B005}" presName="text2" presStyleLbl="fgAcc2" presStyleIdx="1" presStyleCnt="3" custLinFactNeighborX="-7433" custLinFactNeighborY="1365">
        <dgm:presLayoutVars>
          <dgm:chPref val="3"/>
        </dgm:presLayoutVars>
      </dgm:prSet>
      <dgm:spPr/>
    </dgm:pt>
    <dgm:pt modelId="{740ACB3A-4A9D-3549-8382-0F937BF9DA7B}" type="pres">
      <dgm:prSet presAssocID="{5564ED36-F73E-4F47-AC24-E3495C52B005}" presName="hierChild3" presStyleCnt="0"/>
      <dgm:spPr/>
    </dgm:pt>
    <dgm:pt modelId="{5D84266F-0990-AC49-BE9E-2D4883E8C70A}" type="pres">
      <dgm:prSet presAssocID="{DAFABA78-BB9D-574B-88BF-D9EFAE5048E3}" presName="Name10" presStyleLbl="parChTrans1D2" presStyleIdx="2" presStyleCnt="3"/>
      <dgm:spPr/>
    </dgm:pt>
    <dgm:pt modelId="{906AB780-A962-4B4B-A33D-6253C1E9B10F}" type="pres">
      <dgm:prSet presAssocID="{CACCAA1F-A5BD-B247-BE4D-D991B4B9A751}" presName="hierRoot2" presStyleCnt="0"/>
      <dgm:spPr/>
    </dgm:pt>
    <dgm:pt modelId="{27C78AED-5E4B-7740-977F-1B95E941C865}" type="pres">
      <dgm:prSet presAssocID="{CACCAA1F-A5BD-B247-BE4D-D991B4B9A751}" presName="composite2" presStyleCnt="0"/>
      <dgm:spPr/>
    </dgm:pt>
    <dgm:pt modelId="{6863DED9-2024-E049-93F1-10D1C69A9E27}" type="pres">
      <dgm:prSet presAssocID="{CACCAA1F-A5BD-B247-BE4D-D991B4B9A751}" presName="background2" presStyleLbl="node2" presStyleIdx="2" presStyleCnt="3"/>
      <dgm:spPr/>
    </dgm:pt>
    <dgm:pt modelId="{B14B6021-5534-5D4D-A682-EE78EDFDC046}" type="pres">
      <dgm:prSet presAssocID="{CACCAA1F-A5BD-B247-BE4D-D991B4B9A751}" presName="text2" presStyleLbl="fgAcc2" presStyleIdx="2" presStyleCnt="3" custLinFactNeighborX="74579">
        <dgm:presLayoutVars>
          <dgm:chPref val="3"/>
        </dgm:presLayoutVars>
      </dgm:prSet>
      <dgm:spPr/>
    </dgm:pt>
    <dgm:pt modelId="{2AD117C0-E721-7448-A524-144DA4908157}" type="pres">
      <dgm:prSet presAssocID="{CACCAA1F-A5BD-B247-BE4D-D991B4B9A751}" presName="hierChild3" presStyleCnt="0"/>
      <dgm:spPr/>
    </dgm:pt>
  </dgm:ptLst>
  <dgm:cxnLst>
    <dgm:cxn modelId="{08E19C06-675F-254C-A38F-9DFB5BB129E8}" srcId="{DB1F1EE0-5160-E541-8366-5C0961E7DE0E}" destId="{5564ED36-F73E-4F47-AC24-E3495C52B005}" srcOrd="1" destOrd="0" parTransId="{8354D602-A962-6246-A50B-C1DC3B730255}" sibTransId="{4236D9F0-056F-0E4A-8F45-CF089AB4BBB5}"/>
    <dgm:cxn modelId="{940C0522-8B81-1E45-947C-925FB71409E4}" type="presOf" srcId="{020DC5BF-5E5D-244C-B8A0-988CCEACAD79}" destId="{020E01E0-9A71-6E41-B329-1491C5650367}" srcOrd="0" destOrd="0" presId="urn:microsoft.com/office/officeart/2005/8/layout/hierarchy1"/>
    <dgm:cxn modelId="{D0D48047-9496-A14F-A4F9-97DCB3E5CDD4}" type="presOf" srcId="{1FD5513C-A530-204E-9C22-251CAF217207}" destId="{239E7493-25E7-E34A-89EB-8D67DCEEAE70}" srcOrd="0" destOrd="0" presId="urn:microsoft.com/office/officeart/2005/8/layout/hierarchy1"/>
    <dgm:cxn modelId="{DF61B559-BE94-0D47-83B1-9E5A94382883}" srcId="{DB1F1EE0-5160-E541-8366-5C0961E7DE0E}" destId="{020DC5BF-5E5D-244C-B8A0-988CCEACAD79}" srcOrd="0" destOrd="0" parTransId="{29EC14FF-375C-AD4F-83FB-2E99B8EE8E4B}" sibTransId="{0D22B20D-37F9-F34A-8618-9F738C4C9B61}"/>
    <dgm:cxn modelId="{8F2AEE6A-D42B-5F4D-9825-450EF3DC8432}" type="presOf" srcId="{DB1F1EE0-5160-E541-8366-5C0961E7DE0E}" destId="{40F069B1-9612-E74D-8F73-7108EE3660EB}" srcOrd="0" destOrd="0" presId="urn:microsoft.com/office/officeart/2005/8/layout/hierarchy1"/>
    <dgm:cxn modelId="{E72D1370-5CD4-7543-992C-8BBC9D7D4F32}" srcId="{1FD5513C-A530-204E-9C22-251CAF217207}" destId="{DB1F1EE0-5160-E541-8366-5C0961E7DE0E}" srcOrd="0" destOrd="0" parTransId="{3B60D58D-CF9B-0246-AB74-BAC247826897}" sibTransId="{FCE3A9FE-61B6-DA49-8E80-9837DA2D70A6}"/>
    <dgm:cxn modelId="{F31DAD77-88D4-C14C-A143-59DE8ADDDA07}" type="presOf" srcId="{8354D602-A962-6246-A50B-C1DC3B730255}" destId="{0DA4F88D-47B5-2640-90F4-CDBD43B121D9}" srcOrd="0" destOrd="0" presId="urn:microsoft.com/office/officeart/2005/8/layout/hierarchy1"/>
    <dgm:cxn modelId="{B8991B88-5C52-214C-92B7-317130784227}" type="presOf" srcId="{29EC14FF-375C-AD4F-83FB-2E99B8EE8E4B}" destId="{B7B4D5F1-86A2-5F48-AAFE-2E894D83505E}" srcOrd="0" destOrd="0" presId="urn:microsoft.com/office/officeart/2005/8/layout/hierarchy1"/>
    <dgm:cxn modelId="{A88DBCBD-3777-A04D-856C-FB671F098C4C}" srcId="{DB1F1EE0-5160-E541-8366-5C0961E7DE0E}" destId="{CACCAA1F-A5BD-B247-BE4D-D991B4B9A751}" srcOrd="2" destOrd="0" parTransId="{DAFABA78-BB9D-574B-88BF-D9EFAE5048E3}" sibTransId="{B9A4F8C8-C2F0-8F4B-9D1D-0DBA3E5441F6}"/>
    <dgm:cxn modelId="{8FCEB4E4-38FC-6945-BAB4-37B4E03E7AEF}" type="presOf" srcId="{5564ED36-F73E-4F47-AC24-E3495C52B005}" destId="{7138936B-C48F-5C4F-9902-E92921D99042}" srcOrd="0" destOrd="0" presId="urn:microsoft.com/office/officeart/2005/8/layout/hierarchy1"/>
    <dgm:cxn modelId="{B32DD4EC-927B-8E43-9074-5C49A9A93531}" type="presOf" srcId="{CACCAA1F-A5BD-B247-BE4D-D991B4B9A751}" destId="{B14B6021-5534-5D4D-A682-EE78EDFDC046}" srcOrd="0" destOrd="0" presId="urn:microsoft.com/office/officeart/2005/8/layout/hierarchy1"/>
    <dgm:cxn modelId="{B8120FFF-AA2C-CE4F-B4C7-D4F8113A1763}" type="presOf" srcId="{DAFABA78-BB9D-574B-88BF-D9EFAE5048E3}" destId="{5D84266F-0990-AC49-BE9E-2D4883E8C70A}" srcOrd="0" destOrd="0" presId="urn:microsoft.com/office/officeart/2005/8/layout/hierarchy1"/>
    <dgm:cxn modelId="{60899747-D942-C748-9B9D-01FA788C09A4}" type="presParOf" srcId="{239E7493-25E7-E34A-89EB-8D67DCEEAE70}" destId="{00E8F243-6480-0D4A-97B8-519FFC1D14D4}" srcOrd="0" destOrd="0" presId="urn:microsoft.com/office/officeart/2005/8/layout/hierarchy1"/>
    <dgm:cxn modelId="{A7234628-73D3-5C4D-B0E2-DF0379EC87C6}" type="presParOf" srcId="{00E8F243-6480-0D4A-97B8-519FFC1D14D4}" destId="{B685CF38-20FA-134A-804D-CB5BA80F711B}" srcOrd="0" destOrd="0" presId="urn:microsoft.com/office/officeart/2005/8/layout/hierarchy1"/>
    <dgm:cxn modelId="{FE9266C9-3FA4-9544-9EF2-06773411F0AB}" type="presParOf" srcId="{B685CF38-20FA-134A-804D-CB5BA80F711B}" destId="{09F560CA-6679-D041-8B54-158EB00668CB}" srcOrd="0" destOrd="0" presId="urn:microsoft.com/office/officeart/2005/8/layout/hierarchy1"/>
    <dgm:cxn modelId="{A29FBCA5-EA0B-A849-ACC3-CB2F188BA78D}" type="presParOf" srcId="{B685CF38-20FA-134A-804D-CB5BA80F711B}" destId="{40F069B1-9612-E74D-8F73-7108EE3660EB}" srcOrd="1" destOrd="0" presId="urn:microsoft.com/office/officeart/2005/8/layout/hierarchy1"/>
    <dgm:cxn modelId="{E1E86DBF-D21C-514F-B675-565549A0816F}" type="presParOf" srcId="{00E8F243-6480-0D4A-97B8-519FFC1D14D4}" destId="{9D564E5F-504F-5E4E-8F05-877C4DFF0EB8}" srcOrd="1" destOrd="0" presId="urn:microsoft.com/office/officeart/2005/8/layout/hierarchy1"/>
    <dgm:cxn modelId="{2A69587A-0141-2B4C-8864-BA303618993C}" type="presParOf" srcId="{9D564E5F-504F-5E4E-8F05-877C4DFF0EB8}" destId="{B7B4D5F1-86A2-5F48-AAFE-2E894D83505E}" srcOrd="0" destOrd="0" presId="urn:microsoft.com/office/officeart/2005/8/layout/hierarchy1"/>
    <dgm:cxn modelId="{85618341-1BB8-714F-9C0D-66F45E363778}" type="presParOf" srcId="{9D564E5F-504F-5E4E-8F05-877C4DFF0EB8}" destId="{163E6802-0366-D541-9D32-19740CAA5AB3}" srcOrd="1" destOrd="0" presId="urn:microsoft.com/office/officeart/2005/8/layout/hierarchy1"/>
    <dgm:cxn modelId="{65AB7949-B971-0743-AEEC-EB272CC0CBB0}" type="presParOf" srcId="{163E6802-0366-D541-9D32-19740CAA5AB3}" destId="{4F8E68DD-AA74-5848-B7AA-7895B2FFE2D2}" srcOrd="0" destOrd="0" presId="urn:microsoft.com/office/officeart/2005/8/layout/hierarchy1"/>
    <dgm:cxn modelId="{95BA2454-57F7-D34D-9818-E93D4003235F}" type="presParOf" srcId="{4F8E68DD-AA74-5848-B7AA-7895B2FFE2D2}" destId="{B6B502F1-19E8-994E-92E8-FB57C5841FDE}" srcOrd="0" destOrd="0" presId="urn:microsoft.com/office/officeart/2005/8/layout/hierarchy1"/>
    <dgm:cxn modelId="{8E38F1FF-24D8-9844-B106-9F346E3909B2}" type="presParOf" srcId="{4F8E68DD-AA74-5848-B7AA-7895B2FFE2D2}" destId="{020E01E0-9A71-6E41-B329-1491C5650367}" srcOrd="1" destOrd="0" presId="urn:microsoft.com/office/officeart/2005/8/layout/hierarchy1"/>
    <dgm:cxn modelId="{1180ABD6-C128-B343-99FC-E0579A230EC2}" type="presParOf" srcId="{163E6802-0366-D541-9D32-19740CAA5AB3}" destId="{FC40637B-1385-3C4A-97DA-D3654FFAD66D}" srcOrd="1" destOrd="0" presId="urn:microsoft.com/office/officeart/2005/8/layout/hierarchy1"/>
    <dgm:cxn modelId="{90426D33-1B74-C840-998C-DB94925253EB}" type="presParOf" srcId="{9D564E5F-504F-5E4E-8F05-877C4DFF0EB8}" destId="{0DA4F88D-47B5-2640-90F4-CDBD43B121D9}" srcOrd="2" destOrd="0" presId="urn:microsoft.com/office/officeart/2005/8/layout/hierarchy1"/>
    <dgm:cxn modelId="{7611C5C8-E513-914F-8C1D-58AFA765BE90}" type="presParOf" srcId="{9D564E5F-504F-5E4E-8F05-877C4DFF0EB8}" destId="{7D976B05-AB91-554C-B6AB-9A94ADDE23E7}" srcOrd="3" destOrd="0" presId="urn:microsoft.com/office/officeart/2005/8/layout/hierarchy1"/>
    <dgm:cxn modelId="{E0935FB1-D301-ED46-B62D-8D8AC3AF6265}" type="presParOf" srcId="{7D976B05-AB91-554C-B6AB-9A94ADDE23E7}" destId="{9ECC2F14-489A-014E-A28C-50C82FC897E9}" srcOrd="0" destOrd="0" presId="urn:microsoft.com/office/officeart/2005/8/layout/hierarchy1"/>
    <dgm:cxn modelId="{15494EB2-7813-FB45-A7FD-9C37F6646F1C}" type="presParOf" srcId="{9ECC2F14-489A-014E-A28C-50C82FC897E9}" destId="{90F86267-C2FD-8F47-BF8C-93B4C9B5B42A}" srcOrd="0" destOrd="0" presId="urn:microsoft.com/office/officeart/2005/8/layout/hierarchy1"/>
    <dgm:cxn modelId="{8C326CC2-8CEE-404F-B415-F05B59E9AEA8}" type="presParOf" srcId="{9ECC2F14-489A-014E-A28C-50C82FC897E9}" destId="{7138936B-C48F-5C4F-9902-E92921D99042}" srcOrd="1" destOrd="0" presId="urn:microsoft.com/office/officeart/2005/8/layout/hierarchy1"/>
    <dgm:cxn modelId="{BDAE4B26-3FDF-7344-82EA-983C261BD4BD}" type="presParOf" srcId="{7D976B05-AB91-554C-B6AB-9A94ADDE23E7}" destId="{740ACB3A-4A9D-3549-8382-0F937BF9DA7B}" srcOrd="1" destOrd="0" presId="urn:microsoft.com/office/officeart/2005/8/layout/hierarchy1"/>
    <dgm:cxn modelId="{16D83599-5833-184E-A813-E9757B8D55B6}" type="presParOf" srcId="{9D564E5F-504F-5E4E-8F05-877C4DFF0EB8}" destId="{5D84266F-0990-AC49-BE9E-2D4883E8C70A}" srcOrd="4" destOrd="0" presId="urn:microsoft.com/office/officeart/2005/8/layout/hierarchy1"/>
    <dgm:cxn modelId="{5AD7EEBA-6721-7845-9690-E58A818B3488}" type="presParOf" srcId="{9D564E5F-504F-5E4E-8F05-877C4DFF0EB8}" destId="{906AB780-A962-4B4B-A33D-6253C1E9B10F}" srcOrd="5" destOrd="0" presId="urn:microsoft.com/office/officeart/2005/8/layout/hierarchy1"/>
    <dgm:cxn modelId="{21433D17-4EBF-534F-B272-C8A425F837DD}" type="presParOf" srcId="{906AB780-A962-4B4B-A33D-6253C1E9B10F}" destId="{27C78AED-5E4B-7740-977F-1B95E941C865}" srcOrd="0" destOrd="0" presId="urn:microsoft.com/office/officeart/2005/8/layout/hierarchy1"/>
    <dgm:cxn modelId="{632D1FDC-B7B6-5D49-B7D7-5139D7E37897}" type="presParOf" srcId="{27C78AED-5E4B-7740-977F-1B95E941C865}" destId="{6863DED9-2024-E049-93F1-10D1C69A9E27}" srcOrd="0" destOrd="0" presId="urn:microsoft.com/office/officeart/2005/8/layout/hierarchy1"/>
    <dgm:cxn modelId="{1CE3558D-B4EF-A644-9596-B98A60182767}" type="presParOf" srcId="{27C78AED-5E4B-7740-977F-1B95E941C865}" destId="{B14B6021-5534-5D4D-A682-EE78EDFDC046}" srcOrd="1" destOrd="0" presId="urn:microsoft.com/office/officeart/2005/8/layout/hierarchy1"/>
    <dgm:cxn modelId="{C2513123-BD02-0F4E-9225-A9D50786A6C9}" type="presParOf" srcId="{906AB780-A962-4B4B-A33D-6253C1E9B10F}" destId="{2AD117C0-E721-7448-A524-144DA490815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4266F-0990-AC49-BE9E-2D4883E8C70A}">
      <dsp:nvSpPr>
        <dsp:cNvPr id="0" name=""/>
        <dsp:cNvSpPr/>
      </dsp:nvSpPr>
      <dsp:spPr>
        <a:xfrm>
          <a:off x="4115814" y="1114312"/>
          <a:ext cx="3239122" cy="509942"/>
        </a:xfrm>
        <a:custGeom>
          <a:avLst/>
          <a:gdLst/>
          <a:ahLst/>
          <a:cxnLst/>
          <a:rect l="0" t="0" r="0" b="0"/>
          <a:pathLst>
            <a:path>
              <a:moveTo>
                <a:pt x="0" y="0"/>
              </a:moveTo>
              <a:lnTo>
                <a:pt x="0" y="347511"/>
              </a:lnTo>
              <a:lnTo>
                <a:pt x="3239122" y="347511"/>
              </a:lnTo>
              <a:lnTo>
                <a:pt x="3239122" y="50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A4F88D-47B5-2640-90F4-CDBD43B121D9}">
      <dsp:nvSpPr>
        <dsp:cNvPr id="0" name=""/>
        <dsp:cNvSpPr/>
      </dsp:nvSpPr>
      <dsp:spPr>
        <a:xfrm>
          <a:off x="4038910" y="1114312"/>
          <a:ext cx="91440" cy="510855"/>
        </a:xfrm>
        <a:custGeom>
          <a:avLst/>
          <a:gdLst/>
          <a:ahLst/>
          <a:cxnLst/>
          <a:rect l="0" t="0" r="0" b="0"/>
          <a:pathLst>
            <a:path>
              <a:moveTo>
                <a:pt x="76903" y="0"/>
              </a:moveTo>
              <a:lnTo>
                <a:pt x="76903" y="348424"/>
              </a:lnTo>
              <a:lnTo>
                <a:pt x="45720" y="348424"/>
              </a:lnTo>
              <a:lnTo>
                <a:pt x="45720" y="5108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4D5F1-86A2-5F48-AAFE-2E894D83505E}">
      <dsp:nvSpPr>
        <dsp:cNvPr id="0" name=""/>
        <dsp:cNvSpPr/>
      </dsp:nvSpPr>
      <dsp:spPr>
        <a:xfrm>
          <a:off x="781016" y="1114312"/>
          <a:ext cx="3334797" cy="467076"/>
        </a:xfrm>
        <a:custGeom>
          <a:avLst/>
          <a:gdLst/>
          <a:ahLst/>
          <a:cxnLst/>
          <a:rect l="0" t="0" r="0" b="0"/>
          <a:pathLst>
            <a:path>
              <a:moveTo>
                <a:pt x="3334797" y="0"/>
              </a:moveTo>
              <a:lnTo>
                <a:pt x="3334797" y="304645"/>
              </a:lnTo>
              <a:lnTo>
                <a:pt x="0" y="304645"/>
              </a:lnTo>
              <a:lnTo>
                <a:pt x="0" y="4670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F560CA-6679-D041-8B54-158EB00668CB}">
      <dsp:nvSpPr>
        <dsp:cNvPr id="0" name=""/>
        <dsp:cNvSpPr/>
      </dsp:nvSpPr>
      <dsp:spPr>
        <a:xfrm>
          <a:off x="3239122" y="913"/>
          <a:ext cx="1753384" cy="1113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069B1-9612-E74D-8F73-7108EE3660EB}">
      <dsp:nvSpPr>
        <dsp:cNvPr id="0" name=""/>
        <dsp:cNvSpPr/>
      </dsp:nvSpPr>
      <dsp:spPr>
        <a:xfrm>
          <a:off x="3433942" y="185992"/>
          <a:ext cx="1753384" cy="11133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Archive</a:t>
          </a:r>
        </a:p>
      </dsp:txBody>
      <dsp:txXfrm>
        <a:off x="3466552" y="218602"/>
        <a:ext cx="1688164" cy="1048179"/>
      </dsp:txXfrm>
    </dsp:sp>
    <dsp:sp modelId="{B6B502F1-19E8-994E-92E8-FB57C5841FDE}">
      <dsp:nvSpPr>
        <dsp:cNvPr id="0" name=""/>
        <dsp:cNvSpPr/>
      </dsp:nvSpPr>
      <dsp:spPr>
        <a:xfrm>
          <a:off x="-194820" y="1581389"/>
          <a:ext cx="1951674" cy="1113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E01E0-9A71-6E41-B329-1491C5650367}">
      <dsp:nvSpPr>
        <dsp:cNvPr id="0" name=""/>
        <dsp:cNvSpPr/>
      </dsp:nvSpPr>
      <dsp:spPr>
        <a:xfrm>
          <a:off x="0" y="1766468"/>
          <a:ext cx="1951674" cy="11133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Collection</a:t>
          </a:r>
        </a:p>
      </dsp:txBody>
      <dsp:txXfrm>
        <a:off x="32610" y="1799078"/>
        <a:ext cx="1886454" cy="1048179"/>
      </dsp:txXfrm>
    </dsp:sp>
    <dsp:sp modelId="{90F86267-C2FD-8F47-BF8C-93B4C9B5B42A}">
      <dsp:nvSpPr>
        <dsp:cNvPr id="0" name=""/>
        <dsp:cNvSpPr/>
      </dsp:nvSpPr>
      <dsp:spPr>
        <a:xfrm>
          <a:off x="3207938" y="1625168"/>
          <a:ext cx="1753384" cy="1113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8936B-C48F-5C4F-9902-E92921D99042}">
      <dsp:nvSpPr>
        <dsp:cNvPr id="0" name=""/>
        <dsp:cNvSpPr/>
      </dsp:nvSpPr>
      <dsp:spPr>
        <a:xfrm>
          <a:off x="3402759" y="1810247"/>
          <a:ext cx="1753384" cy="11133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Experience</a:t>
          </a:r>
        </a:p>
      </dsp:txBody>
      <dsp:txXfrm>
        <a:off x="3435369" y="1842857"/>
        <a:ext cx="1688164" cy="1048179"/>
      </dsp:txXfrm>
    </dsp:sp>
    <dsp:sp modelId="{6863DED9-2024-E049-93F1-10D1C69A9E27}">
      <dsp:nvSpPr>
        <dsp:cNvPr id="0" name=""/>
        <dsp:cNvSpPr/>
      </dsp:nvSpPr>
      <dsp:spPr>
        <a:xfrm>
          <a:off x="6478244" y="1624255"/>
          <a:ext cx="1753384" cy="1113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4B6021-5534-5D4D-A682-EE78EDFDC046}">
      <dsp:nvSpPr>
        <dsp:cNvPr id="0" name=""/>
        <dsp:cNvSpPr/>
      </dsp:nvSpPr>
      <dsp:spPr>
        <a:xfrm>
          <a:off x="6673065" y="1809334"/>
          <a:ext cx="1753384" cy="11133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Goal</a:t>
          </a:r>
        </a:p>
      </dsp:txBody>
      <dsp:txXfrm>
        <a:off x="6705675" y="1841944"/>
        <a:ext cx="1688164" cy="10481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1D9D1-186C-4E48-A2DA-1D51692E333F}" type="datetimeFigureOut">
              <a:rPr lang="en-US" smtClean="0"/>
              <a:t>7/6/20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45451-BDD9-0846-8000-4F5F3372DEB1}" type="slidenum">
              <a:rPr lang="en-US" smtClean="0"/>
              <a:t>‹#›</a:t>
            </a:fld>
            <a:endParaRPr lang="en-US"/>
          </a:p>
        </p:txBody>
      </p:sp>
    </p:spTree>
    <p:extLst>
      <p:ext uri="{BB962C8B-B14F-4D97-AF65-F5344CB8AC3E}">
        <p14:creationId xmlns:p14="http://schemas.microsoft.com/office/powerpoint/2010/main" val="340081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sychologytoday.com/intl/basics/happines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Motivated Reasoning- especially on matters that directly relate to their comfort, </a:t>
            </a:r>
            <a:r>
              <a:rPr lang="en-GB" dirty="0">
                <a:hlinkClick r:id="rId3" tooltip="Psychology Today looks at happiness"/>
              </a:rPr>
              <a:t>happiness</a:t>
            </a:r>
            <a:r>
              <a:rPr lang="en-GB" dirty="0"/>
              <a:t>, and mental health. Rather than re-examining a contradiction, it’s much easier to dismiss </a:t>
            </a:r>
            <a:r>
              <a:rPr lang="en-GB" dirty="0" err="1"/>
              <a:t>it.For</a:t>
            </a:r>
            <a:r>
              <a:rPr lang="en-GB" dirty="0"/>
              <a:t> example for years we have believed that Mughals looted us---so now when we are suddenly presented with the fact that they enriched us with various styles of architecture, </a:t>
            </a:r>
            <a:r>
              <a:rPr lang="en-GB" dirty="0" err="1"/>
              <a:t>calligraohy</a:t>
            </a:r>
            <a:r>
              <a:rPr lang="en-GB" dirty="0"/>
              <a:t>, music, poetry, music, </a:t>
            </a:r>
            <a:r>
              <a:rPr lang="en-GB" dirty="0" err="1"/>
              <a:t>humor</a:t>
            </a:r>
            <a:r>
              <a:rPr lang="en-GB" dirty="0"/>
              <a:t> etc so we will find it hard to believe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indent="0">
              <a:buNone/>
            </a:pPr>
            <a:r>
              <a:rPr lang="en-GB" sz="1200" u="sng" dirty="0"/>
              <a:t>For example, salience may affect consumer </a:t>
            </a:r>
            <a:r>
              <a:rPr lang="en-GB" sz="1200" u="sng" dirty="0" err="1"/>
              <a:t>behavior</a:t>
            </a:r>
            <a:r>
              <a:rPr lang="en-GB" sz="1200" u="sng" dirty="0"/>
              <a:t>: when consider- </a:t>
            </a:r>
            <a:r>
              <a:rPr lang="en-GB" sz="1200" u="sng" dirty="0" err="1"/>
              <a:t>ing</a:t>
            </a:r>
            <a:r>
              <a:rPr lang="en-GB" sz="1200" u="sng" dirty="0"/>
              <a:t> which of different brands to buy, a consumer might focus on the attributes where the potential brands are most different, neglecting the others</a:t>
            </a:r>
            <a:r>
              <a:rPr lang="en-GB" sz="1200" dirty="0"/>
              <a:t> \</a:t>
            </a:r>
            <a:r>
              <a:rPr lang="en-GB" sz="1200" u="sng" dirty="0"/>
              <a:t>SALIENCE THEORY OF CHOICE UNDER RISK 1281 </a:t>
            </a:r>
            <a:endParaRPr lang="en-GB" sz="1200" dirty="0"/>
          </a:p>
          <a:p>
            <a:pPr marL="0" indent="0">
              <a:buNone/>
            </a:pPr>
            <a:r>
              <a:rPr lang="en-GB" sz="1200" u="sng" dirty="0"/>
              <a:t>mental frames, rather than being fixed in the mind of the con- </a:t>
            </a:r>
            <a:r>
              <a:rPr lang="en-GB" sz="1200" u="sng" dirty="0" err="1"/>
              <a:t>sumer</a:t>
            </a:r>
            <a:r>
              <a:rPr lang="en-GB" sz="1200" u="sng" dirty="0"/>
              <a:t>, investor, or voter, are endogenous to the contrasting </a:t>
            </a:r>
            <a:r>
              <a:rPr lang="en-GB" sz="1200" u="sng" dirty="0" err="1"/>
              <a:t>fea</a:t>
            </a:r>
            <a:r>
              <a:rPr lang="en-GB" sz="1200" u="sng" dirty="0"/>
              <a:t>- </a:t>
            </a:r>
            <a:r>
              <a:rPr lang="en-GB" sz="1200" u="sng" dirty="0" err="1"/>
              <a:t>tures</a:t>
            </a:r>
            <a:r>
              <a:rPr lang="en-GB" sz="1200" u="sng" dirty="0"/>
              <a:t> of the alternatives of choice. This notion could perhaps provide a way to study how context shapes preferences in many social domains. – </a:t>
            </a:r>
            <a:r>
              <a:rPr lang="en-GB" sz="1200" u="sng" dirty="0">
                <a:highlight>
                  <a:srgbClr val="FFFF00"/>
                </a:highlight>
              </a:rPr>
              <a:t>repetition </a:t>
            </a:r>
            <a:r>
              <a:rPr lang="en-GB" sz="1200" u="sng" dirty="0" err="1">
                <a:highlight>
                  <a:srgbClr val="FFFF00"/>
                </a:highlight>
              </a:rPr>
              <a:t>ke</a:t>
            </a:r>
            <a:r>
              <a:rPr lang="en-GB" sz="1200" u="sng" dirty="0">
                <a:highlight>
                  <a:srgbClr val="FFFF00"/>
                </a:highlight>
              </a:rPr>
              <a:t> level per </a:t>
            </a:r>
            <a:r>
              <a:rPr lang="en-GB" sz="1200" u="sng" dirty="0" err="1">
                <a:highlight>
                  <a:srgbClr val="FFFF00"/>
                </a:highlight>
              </a:rPr>
              <a:t>dekhna</a:t>
            </a:r>
            <a:r>
              <a:rPr lang="en-GB" sz="1200" u="sng" dirty="0">
                <a:highlight>
                  <a:srgbClr val="FFFF00"/>
                </a:highlight>
              </a:rPr>
              <a:t> </a:t>
            </a:r>
            <a:r>
              <a:rPr lang="en-GB" sz="1200" u="sng" dirty="0" err="1">
                <a:highlight>
                  <a:srgbClr val="FFFF00"/>
                </a:highlight>
              </a:rPr>
              <a:t>hoga</a:t>
            </a:r>
            <a:r>
              <a:rPr lang="en-GB" sz="1200" u="sng" dirty="0">
                <a:highlight>
                  <a:srgbClr val="FFFF00"/>
                </a:highlight>
              </a:rPr>
              <a:t> </a:t>
            </a:r>
            <a:endParaRPr lang="en-GB" sz="1200"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540ACB5-1891-1F42-80B0-80FB5AC5F10F}" type="slidenum">
              <a:rPr lang="en-US" smtClean="0"/>
              <a:t>3</a:t>
            </a:fld>
            <a:endParaRPr lang="en-US"/>
          </a:p>
        </p:txBody>
      </p:sp>
    </p:spTree>
    <p:extLst>
      <p:ext uri="{BB962C8B-B14F-4D97-AF65-F5344CB8AC3E}">
        <p14:creationId xmlns:p14="http://schemas.microsoft.com/office/powerpoint/2010/main" val="294035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participants were randomly allocated to four equally sized groups: (</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control group, (ii) alternative facts group, (iii) fact checking group, and (iv) real facts group. The participants in different groups were asked to read different messages. The control group was presented with no information. Participants in the group “Alt-Facts ”(for alternative facts) were asked to read several statements by Marine Le Pen (MLP) on immigration, each containing factually incorrect or simply misleading information, used as part of a logical argument. Participants in group “Facts” were asked to read a short text containing facts from official sources on the same issues. Participants of the group “Fact-Check” were provided first with the same quotes from MLP and then the same text with facts from official sources. All texts presented to participants had a clear indication of the source.</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The results of our experiment confirm that on average the use of alternative facts increases the political support of the politicians irrespective of fact checking, which explains why politicians use alternative facts despite facing the risk of being fact checked. We find that political statements based on alternative facts are highly persuasive and fact checking is ineffective in undoing their effect on voting: being exposed to MLP's rhetoric significantly increases voting intentions in </a:t>
            </a:r>
            <a:r>
              <a:rPr lang="en-GB" sz="1200" kern="1200" dirty="0" err="1">
                <a:solidFill>
                  <a:schemeClr val="tx1"/>
                </a:solidFill>
                <a:effectLst/>
                <a:latin typeface="+mn-lt"/>
                <a:ea typeface="+mn-ea"/>
                <a:cs typeface="+mn-cs"/>
              </a:rPr>
              <a:t>favor</a:t>
            </a:r>
            <a:r>
              <a:rPr lang="en-GB" sz="1200" kern="1200" dirty="0">
                <a:solidFill>
                  <a:schemeClr val="tx1"/>
                </a:solidFill>
                <a:effectLst/>
                <a:latin typeface="+mn-lt"/>
                <a:ea typeface="+mn-ea"/>
                <a:cs typeface="+mn-cs"/>
              </a:rPr>
              <a:t> of MLP by 5 percentage points, </a:t>
            </a:r>
            <a:r>
              <a:rPr lang="en-GB" sz="1200" i="1" kern="1200" dirty="0">
                <a:solidFill>
                  <a:schemeClr val="tx1"/>
                </a:solidFill>
                <a:effectLst/>
                <a:latin typeface="+mn-lt"/>
                <a:ea typeface="+mn-ea"/>
                <a:cs typeface="+mn-cs"/>
              </a:rPr>
              <a:t>irrespective</a:t>
            </a:r>
            <a:r>
              <a:rPr lang="en-GB" sz="1200" kern="1200" dirty="0">
                <a:solidFill>
                  <a:schemeClr val="tx1"/>
                </a:solidFill>
                <a:effectLst/>
                <a:latin typeface="+mn-lt"/>
                <a:ea typeface="+mn-ea"/>
                <a:cs typeface="+mn-cs"/>
              </a:rPr>
              <a:t> of whether they are or are not accompanied by fact checking. The effects of all treatments are stronger for those respondents whose prior belief about the unemployment rate among migrants is an overestimation compared to the official statistics. Among those with overestimated priors about unemployment of migrants, Alt-Facts treatment increased MLP voting intentions by 8 percentage points, Fact-check treatment by 7 percentage points, and Facts treatment by 5 percentage points</a:t>
            </a: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assume I want to make immigration a salient issue , I will have to repeatedly reference immigration with alternative facts till a point it just becomes an important issue then whoever talks about the issue becomes an important politician. Even when it will be debunked the issue will still be catapulted to national stage- salience. So when collecting information and archiving be careful the volume of kinds of a narrative, leave room for things that are beyond Hindi belt, Catapulting the group or news to national stage</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Doxxing</a:t>
            </a:r>
            <a:r>
              <a:rPr lang="en-GB" dirty="0"/>
              <a:t> means to search and publish private or identifying information on the individual over the internet, usually with malicious intent. Idea is to embarrass them or draw criticism towards them but it is also often used to ruin someone’s reputation online or cause someone physical harm. This form of ‘revenge’ is far harmful as the gratification is instant but it could have far-reaching consequences.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a:solidFill>
                  <a:schemeClr val="tx1"/>
                </a:solidFill>
                <a:effectLst/>
                <a:latin typeface="+mn-lt"/>
                <a:ea typeface="+mn-ea"/>
                <a:cs typeface="+mn-cs"/>
              </a:rPr>
              <a:t>We show that attention patterns are similar despite the different qualitative nature of the information, meaning that unsubstantiated claims (mainly conspiracy theories) reverberate for as long as other information.</a:t>
            </a:r>
            <a:r>
              <a:rPr lang="en-GB" sz="1200" kern="1200" dirty="0">
                <a:solidFill>
                  <a:schemeClr val="tx1"/>
                </a:solidFill>
                <a:effectLst/>
                <a:latin typeface="+mn-lt"/>
                <a:ea typeface="+mn-ea"/>
                <a:cs typeface="+mn-cs"/>
              </a:rPr>
              <a:t> </a:t>
            </a:r>
            <a:endParaRPr lang="en-GB" dirty="0"/>
          </a:p>
          <a:p>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540ACB5-1891-1F42-80B0-80FB5AC5F10F}" type="slidenum">
              <a:rPr lang="en-US" smtClean="0"/>
              <a:t>6</a:t>
            </a:fld>
            <a:endParaRPr lang="en-US"/>
          </a:p>
        </p:txBody>
      </p:sp>
    </p:spTree>
    <p:extLst>
      <p:ext uri="{BB962C8B-B14F-4D97-AF65-F5344CB8AC3E}">
        <p14:creationId xmlns:p14="http://schemas.microsoft.com/office/powerpoint/2010/main" val="132874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Didn’t have enough clout to shift the national conversation themselves, and certainly didn’t have enough votes to win an election. These media, instead, depended on the signal- boosting power provided by </a:t>
            </a:r>
            <a:r>
              <a:rPr lang="en-GB" b="1" u="sng" dirty="0" err="1"/>
              <a:t>center</a:t>
            </a:r>
            <a:r>
              <a:rPr lang="en-GB" b="1" u="sng" dirty="0"/>
              <a:t>-left establishment publications like </a:t>
            </a:r>
            <a:r>
              <a:rPr lang="en-GB" b="1" i="1" u="sng" dirty="0"/>
              <a:t>The New York Times</a:t>
            </a:r>
            <a:r>
              <a:rPr lang="en-GB" b="1" u="sng" dirty="0"/>
              <a:t>, </a:t>
            </a:r>
            <a:r>
              <a:rPr lang="en-GB" b="1" i="1" u="sng" dirty="0"/>
              <a:t>The Washington Post</a:t>
            </a:r>
            <a:r>
              <a:rPr lang="en-GB" b="1" u="sng" dirty="0"/>
              <a:t>, and </a:t>
            </a:r>
            <a:r>
              <a:rPr lang="en-GB" b="1" i="1" u="sng" dirty="0" err="1"/>
              <a:t>CNN.com</a:t>
            </a:r>
            <a:r>
              <a:rPr lang="en-GB" b="1" i="1" u="sng" dirty="0"/>
              <a:t> </a:t>
            </a:r>
            <a:r>
              <a:rPr lang="en-GB" b="1" u="sng" dirty="0"/>
              <a:t>to ensure that their messages would spread to a national, or even global, audience.9 That’ </a:t>
            </a:r>
            <a:endParaRPr lang="en-GB" dirty="0"/>
          </a:p>
          <a:p>
            <a:endParaRPr lang="en-US" dirty="0"/>
          </a:p>
          <a:p>
            <a:endParaRPr lang="en-US" dirty="0"/>
          </a:p>
          <a:p>
            <a:r>
              <a:rPr lang="en-GB" dirty="0"/>
              <a:t>Archiving services serve a variety of purposes beyond ad- dressing link rot. Platforms like </a:t>
            </a:r>
            <a:r>
              <a:rPr lang="en-GB" dirty="0" err="1"/>
              <a:t>archive.is</a:t>
            </a:r>
            <a:r>
              <a:rPr lang="en-GB" dirty="0"/>
              <a:t> are reportedly used to preserve controversial blogs and tweets that the author may later opt to delete [23]. Moreover, they also reduce Web traffic toward “source URLs” when the original content is still ac- </a:t>
            </a:r>
            <a:r>
              <a:rPr lang="en-GB" dirty="0" err="1"/>
              <a:t>cessible</a:t>
            </a:r>
            <a:r>
              <a:rPr lang="en-GB" dirty="0"/>
              <a:t>, thus depriving them of potential ad revenue streams (users do not visit the original site, but just the archived copy). In fact, anecdotal evidence has emerged that alt-right </a:t>
            </a:r>
            <a:r>
              <a:rPr lang="en-GB" dirty="0" err="1"/>
              <a:t>commu</a:t>
            </a:r>
            <a:r>
              <a:rPr lang="en-GB" dirty="0"/>
              <a:t>- </a:t>
            </a:r>
            <a:r>
              <a:rPr lang="en-GB" dirty="0" err="1"/>
              <a:t>nities</a:t>
            </a:r>
            <a:r>
              <a:rPr lang="en-GB" dirty="0"/>
              <a:t> target outlets they disagree with by nudging their users to share archive URLs instead [17], or discrediting them by pointing at earlier versions of articles [27]. </a:t>
            </a:r>
          </a:p>
          <a:p>
            <a:r>
              <a:rPr lang="en-GB" dirty="0"/>
              <a:t>The Donald subreddit systematically targets ad revenue of news sources with conflicting ideologies: moderation bots block URLs from those sites and prompt users to post archive URLs instead (e.g., </a:t>
            </a:r>
            <a:r>
              <a:rPr lang="en-GB" dirty="0" err="1"/>
              <a:t>nydailynews.com</a:t>
            </a:r>
            <a:r>
              <a:rPr lang="en-GB" dirty="0"/>
              <a:t> have 46% of their content censored). According to our conservative estimates, popular news site like the Washington Post lose yearly approx. $70K from their ad revenue because of the use of archiving services on Reddit. </a:t>
            </a:r>
          </a:p>
          <a:p>
            <a:endParaRPr lang="en-US" dirty="0"/>
          </a:p>
        </p:txBody>
      </p:sp>
      <p:sp>
        <p:nvSpPr>
          <p:cNvPr id="4" name="Slide Number Placeholder 3"/>
          <p:cNvSpPr>
            <a:spLocks noGrp="1"/>
          </p:cNvSpPr>
          <p:nvPr>
            <p:ph type="sldNum" sz="quarter" idx="5"/>
          </p:nvPr>
        </p:nvSpPr>
        <p:spPr/>
        <p:txBody>
          <a:bodyPr/>
          <a:lstStyle/>
          <a:p>
            <a:fld id="{D540ACB5-1891-1F42-80B0-80FB5AC5F10F}" type="slidenum">
              <a:rPr lang="en-US" smtClean="0"/>
              <a:t>9</a:t>
            </a:fld>
            <a:endParaRPr lang="en-US"/>
          </a:p>
        </p:txBody>
      </p:sp>
    </p:spTree>
    <p:extLst>
      <p:ext uri="{BB962C8B-B14F-4D97-AF65-F5344CB8AC3E}">
        <p14:creationId xmlns:p14="http://schemas.microsoft.com/office/powerpoint/2010/main" val="342055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60DD-AC25-C74C-A538-329E52CB139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6AF744A-DF9B-2D4C-8E75-AE636707D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4D9B300-4BC6-C840-A45D-F19A175D7B54}"/>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5" name="Footer Placeholder 4">
            <a:extLst>
              <a:ext uri="{FF2B5EF4-FFF2-40B4-BE49-F238E27FC236}">
                <a16:creationId xmlns:a16="http://schemas.microsoft.com/office/drawing/2014/main" id="{215C787D-000C-CC4D-93F8-01028B88A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15DD4-3793-9943-BE1B-53F186EAD164}"/>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307574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185E-942B-324A-B51F-A3F1286A230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2FB4808-1259-C44A-AD0B-699E37153E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7E487C-8547-0045-BDFB-F0C5EE0DC129}"/>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5" name="Footer Placeholder 4">
            <a:extLst>
              <a:ext uri="{FF2B5EF4-FFF2-40B4-BE49-F238E27FC236}">
                <a16:creationId xmlns:a16="http://schemas.microsoft.com/office/drawing/2014/main" id="{E92DAF98-1AF2-5342-BC53-10F0F96DA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3161C-E380-1B43-ABDF-0D2E9D9F3E9E}"/>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202556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6352A-7E61-0443-A50E-389ECCBC43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B37245B-C4A4-C147-BC3E-2BC474126D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E838A2-F146-AD4B-BC0F-3BFBDA2D2152}"/>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5" name="Footer Placeholder 4">
            <a:extLst>
              <a:ext uri="{FF2B5EF4-FFF2-40B4-BE49-F238E27FC236}">
                <a16:creationId xmlns:a16="http://schemas.microsoft.com/office/drawing/2014/main" id="{B3855D25-93D6-244D-85CA-24B18ECC5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BB719-3D34-4B4A-9461-29E81A0BF09C}"/>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95251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759-6806-EB4B-B16F-E415140B7E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8AB8C2-F11B-D24C-A3EE-7DDC4037863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8E4819-773C-844A-B610-A5E5041EF3AD}"/>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5" name="Footer Placeholder 4">
            <a:extLst>
              <a:ext uri="{FF2B5EF4-FFF2-40B4-BE49-F238E27FC236}">
                <a16:creationId xmlns:a16="http://schemas.microsoft.com/office/drawing/2014/main" id="{A64C142E-D460-8E47-A520-D05CF8E63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FD380-0346-C74F-9BE6-12DF34CC5C34}"/>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358065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C7A5-D01A-734B-A6ED-06D2C4342A9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0122CAE-1FC6-9745-9FD1-427913C5C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89920DD-38B5-EA4B-8622-7CB1131A3F1C}"/>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5" name="Footer Placeholder 4">
            <a:extLst>
              <a:ext uri="{FF2B5EF4-FFF2-40B4-BE49-F238E27FC236}">
                <a16:creationId xmlns:a16="http://schemas.microsoft.com/office/drawing/2014/main" id="{A60B2DFB-AB12-A142-A79B-EA2BDB46D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C3E37-A704-2842-B2F8-5B78C5F1730F}"/>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340492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3E31-DA1E-D340-853B-580B384EB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3B516DD-2082-3847-A91E-4DBC246E8F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357684F-5A14-5243-A6EB-3B940AFA02E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2A024AB-D5EF-8842-8FB6-CA2AC0761929}"/>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6" name="Footer Placeholder 5">
            <a:extLst>
              <a:ext uri="{FF2B5EF4-FFF2-40B4-BE49-F238E27FC236}">
                <a16:creationId xmlns:a16="http://schemas.microsoft.com/office/drawing/2014/main" id="{628BC66F-13AB-2443-AE58-7DE97EAC1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FA073-F4C8-C547-9825-D0253B3EC18C}"/>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79991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8D5F-F2F0-2B48-AB1B-D989B20D2F3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12C684-2395-EE4C-83DB-D4FF85F9F5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A0375D-62FC-0446-87E6-D7F84EC4E2E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133CA20-018B-6745-B4EC-B7C8D9499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4007C9-6B67-D24C-98D5-6C0C5E29E4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06AB8F9-06EB-044D-B665-093E727EA1C0}"/>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8" name="Footer Placeholder 7">
            <a:extLst>
              <a:ext uri="{FF2B5EF4-FFF2-40B4-BE49-F238E27FC236}">
                <a16:creationId xmlns:a16="http://schemas.microsoft.com/office/drawing/2014/main" id="{311017C2-C31B-0B4F-A877-160D0E4697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B30D47-841F-404E-A08B-E48771A5E8AA}"/>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229791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260A-CF64-1C46-94B1-31015D46396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0DF7D7-E6BE-474C-A4C9-D36F0EA98C67}"/>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4" name="Footer Placeholder 3">
            <a:extLst>
              <a:ext uri="{FF2B5EF4-FFF2-40B4-BE49-F238E27FC236}">
                <a16:creationId xmlns:a16="http://schemas.microsoft.com/office/drawing/2014/main" id="{79C7FC12-3219-D944-BFC7-084168273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B285B7-3E3D-264A-B3EB-71D93480A763}"/>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253542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6B067-A734-DD44-96F4-4CAF0D91F5E3}"/>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3" name="Footer Placeholder 2">
            <a:extLst>
              <a:ext uri="{FF2B5EF4-FFF2-40B4-BE49-F238E27FC236}">
                <a16:creationId xmlns:a16="http://schemas.microsoft.com/office/drawing/2014/main" id="{CEBD88A9-17EE-0342-B93C-B1FCDD0C58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71F0FE-1E8C-7746-9F4B-E9E883A711DA}"/>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140458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8FD8-D167-C240-A691-E42AD99E86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4AA4933-D13E-E041-84A9-BEED1F818E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95C297B-1F8C-9142-AEC7-9323DFC27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7B23DA-278E-5448-A1BD-ECD3B937D0D3}"/>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6" name="Footer Placeholder 5">
            <a:extLst>
              <a:ext uri="{FF2B5EF4-FFF2-40B4-BE49-F238E27FC236}">
                <a16:creationId xmlns:a16="http://schemas.microsoft.com/office/drawing/2014/main" id="{B619BC96-D762-FA44-86D6-DC49C6FA0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02394-ADA1-4B4E-86DF-D1EE7A6AFE25}"/>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302836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85B1-C7DF-9240-876C-2C9E7CEEAB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60A9498-45A2-5A43-B30E-8448796AA9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C00F53-2D9C-4C42-9067-B5061A384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16B493-CAEF-4D4F-90F1-0FF1340AA99C}"/>
              </a:ext>
            </a:extLst>
          </p:cNvPr>
          <p:cNvSpPr>
            <a:spLocks noGrp="1"/>
          </p:cNvSpPr>
          <p:nvPr>
            <p:ph type="dt" sz="half" idx="10"/>
          </p:nvPr>
        </p:nvSpPr>
        <p:spPr/>
        <p:txBody>
          <a:bodyPr/>
          <a:lstStyle/>
          <a:p>
            <a:fld id="{85478ABE-2CCE-9F46-861E-FF55BB91299F}" type="datetimeFigureOut">
              <a:rPr lang="en-US" smtClean="0"/>
              <a:t>7/6/20</a:t>
            </a:fld>
            <a:endParaRPr lang="en-US"/>
          </a:p>
        </p:txBody>
      </p:sp>
      <p:sp>
        <p:nvSpPr>
          <p:cNvPr id="6" name="Footer Placeholder 5">
            <a:extLst>
              <a:ext uri="{FF2B5EF4-FFF2-40B4-BE49-F238E27FC236}">
                <a16:creationId xmlns:a16="http://schemas.microsoft.com/office/drawing/2014/main" id="{5FE299F5-6220-CB41-8FB5-18AF1268A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EAAE4-5680-D047-A105-4F7DFAD71CD9}"/>
              </a:ext>
            </a:extLst>
          </p:cNvPr>
          <p:cNvSpPr>
            <a:spLocks noGrp="1"/>
          </p:cNvSpPr>
          <p:nvPr>
            <p:ph type="sldNum" sz="quarter" idx="12"/>
          </p:nvPr>
        </p:nvSpPr>
        <p:spPr/>
        <p:txBody>
          <a:bodyPr/>
          <a:lstStyle/>
          <a:p>
            <a:fld id="{5DC86619-86C9-F848-8630-35CEDC615079}" type="slidenum">
              <a:rPr lang="en-US" smtClean="0"/>
              <a:t>‹#›</a:t>
            </a:fld>
            <a:endParaRPr lang="en-US"/>
          </a:p>
        </p:txBody>
      </p:sp>
    </p:spTree>
    <p:extLst>
      <p:ext uri="{BB962C8B-B14F-4D97-AF65-F5344CB8AC3E}">
        <p14:creationId xmlns:p14="http://schemas.microsoft.com/office/powerpoint/2010/main" val="81464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466BC-4FF5-1444-88A9-4BB630F2E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87A6F4-A386-9B45-8F56-D25579F46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D47A4C-CA67-144F-937C-5B4326205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78ABE-2CCE-9F46-861E-FF55BB91299F}" type="datetimeFigureOut">
              <a:rPr lang="en-US" smtClean="0"/>
              <a:t>7/6/20</a:t>
            </a:fld>
            <a:endParaRPr lang="en-US"/>
          </a:p>
        </p:txBody>
      </p:sp>
      <p:sp>
        <p:nvSpPr>
          <p:cNvPr id="5" name="Footer Placeholder 4">
            <a:extLst>
              <a:ext uri="{FF2B5EF4-FFF2-40B4-BE49-F238E27FC236}">
                <a16:creationId xmlns:a16="http://schemas.microsoft.com/office/drawing/2014/main" id="{01A67584-71EF-574C-9ADE-7206044C1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D70EA7-08EE-364C-A872-83D4EC310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86619-86C9-F848-8630-35CEDC615079}" type="slidenum">
              <a:rPr lang="en-US" smtClean="0"/>
              <a:t>‹#›</a:t>
            </a:fld>
            <a:endParaRPr lang="en-US"/>
          </a:p>
        </p:txBody>
      </p:sp>
    </p:spTree>
    <p:extLst>
      <p:ext uri="{BB962C8B-B14F-4D97-AF65-F5344CB8AC3E}">
        <p14:creationId xmlns:p14="http://schemas.microsoft.com/office/powerpoint/2010/main" val="3690215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emeniarchive.org/en" TargetMode="External"/><Relationship Id="rId2" Type="http://schemas.openxmlformats.org/officeDocument/2006/relationships/hyperlink" Target="https://syrianarchive.org/en" TargetMode="External"/><Relationship Id="rId1" Type="http://schemas.openxmlformats.org/officeDocument/2006/relationships/slideLayout" Target="../slideLayouts/slideLayout1.xml"/><Relationship Id="rId4" Type="http://schemas.openxmlformats.org/officeDocument/2006/relationships/hyperlink" Target="https://www.digitaltransgenderarchive.net/" TargetMode="Externa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hyperlink" Target="https://www.digitaltransgenderarchive.net/learn/raceandethnicity" TargetMode="External"/><Relationship Id="rId2" Type="http://schemas.openxmlformats.org/officeDocument/2006/relationships/hyperlink" Target="https://www.digitaltransgenderarchive.net/learn/guide"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igitaltransgenderarchive.net/learn/guide" TargetMode="Externa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guardian.com/politics/2016/jun/24/how-did-uk-end-up-voting-leave-european-union" TargetMode="External"/><Relationship Id="rId2" Type="http://schemas.openxmlformats.org/officeDocument/2006/relationships/hyperlink" Target="https://www.theguardian.com/politics/reality-check/2016/may/23/does-the-eu-really-cost-the-uk-350m-a-wee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sychologytoday.com/intl/basics/cognitive-dissonan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19FC-3D39-2B41-81A8-35967DB44A5A}"/>
              </a:ext>
            </a:extLst>
          </p:cNvPr>
          <p:cNvSpPr>
            <a:spLocks noGrp="1"/>
          </p:cNvSpPr>
          <p:nvPr>
            <p:ph type="ctrTitle"/>
          </p:nvPr>
        </p:nvSpPr>
        <p:spPr>
          <a:xfrm>
            <a:off x="1524000" y="868363"/>
            <a:ext cx="9144000" cy="2387600"/>
          </a:xfrm>
          <a:ln w="19050">
            <a:solidFill>
              <a:schemeClr val="tx1"/>
            </a:solidFill>
          </a:ln>
        </p:spPr>
        <p:txBody>
          <a:bodyPr>
            <a:normAutofit fontScale="90000"/>
          </a:bodyPr>
          <a:lstStyle/>
          <a:p>
            <a:br>
              <a:rPr lang="en-US" dirty="0"/>
            </a:br>
            <a:br>
              <a:rPr lang="en-US" dirty="0"/>
            </a:br>
            <a:br>
              <a:rPr lang="en-US" dirty="0"/>
            </a:br>
            <a:br>
              <a:rPr lang="en-US" dirty="0"/>
            </a:br>
            <a:br>
              <a:rPr lang="en-US" dirty="0"/>
            </a:br>
            <a:r>
              <a:rPr lang="en-US" dirty="0"/>
              <a:t>Part – 1</a:t>
            </a:r>
            <a:br>
              <a:rPr lang="en-US" dirty="0"/>
            </a:br>
            <a:r>
              <a:rPr lang="en-US" sz="3100" dirty="0">
                <a:solidFill>
                  <a:srgbClr val="00B050"/>
                </a:solidFill>
                <a:latin typeface="American Typewriter" panose="02090604020004020304" pitchFamily="18" charset="77"/>
                <a:cs typeface="Apple Chancery" panose="03020702040506060504" pitchFamily="66" charset="-79"/>
              </a:rPr>
              <a:t>“</a:t>
            </a:r>
            <a:r>
              <a:rPr lang="en-GB" sz="3100" dirty="0">
                <a:solidFill>
                  <a:srgbClr val="00B050"/>
                </a:solidFill>
                <a:latin typeface="American Typewriter" panose="02090604020004020304" pitchFamily="18" charset="77"/>
                <a:cs typeface="Apple Chancery" panose="03020702040506060504" pitchFamily="66" charset="-79"/>
              </a:rPr>
              <a:t>In times of universal deceit, telling the truth will be a revolutionary act.”</a:t>
            </a:r>
            <a:br>
              <a:rPr lang="en-GB" sz="3100" dirty="0">
                <a:solidFill>
                  <a:srgbClr val="00B050"/>
                </a:solidFill>
                <a:latin typeface="American Typewriter" panose="02090604020004020304" pitchFamily="18" charset="77"/>
                <a:cs typeface="Apple Chancery" panose="03020702040506060504" pitchFamily="66" charset="-79"/>
              </a:rPr>
            </a:br>
            <a:r>
              <a:rPr lang="en-GB" sz="3100" dirty="0">
                <a:solidFill>
                  <a:srgbClr val="00B050"/>
                </a:solidFill>
                <a:latin typeface="American Typewriter" panose="02090604020004020304" pitchFamily="18" charset="77"/>
                <a:cs typeface="Apple Chancery" panose="03020702040506060504" pitchFamily="66" charset="-79"/>
              </a:rPr>
              <a:t>George Orwell</a:t>
            </a:r>
            <a:endParaRPr lang="en-US" sz="3100" dirty="0">
              <a:solidFill>
                <a:srgbClr val="00B050"/>
              </a:solidFill>
              <a:latin typeface="American Typewriter" panose="02090604020004020304" pitchFamily="18" charset="77"/>
              <a:cs typeface="Apple Chancery" panose="03020702040506060504" pitchFamily="66" charset="-79"/>
            </a:endParaRPr>
          </a:p>
        </p:txBody>
      </p:sp>
      <p:sp>
        <p:nvSpPr>
          <p:cNvPr id="3" name="Subtitle 2">
            <a:extLst>
              <a:ext uri="{FF2B5EF4-FFF2-40B4-BE49-F238E27FC236}">
                <a16:creationId xmlns:a16="http://schemas.microsoft.com/office/drawing/2014/main" id="{47F69F19-08C6-FC45-98B8-B920CA958D55}"/>
              </a:ext>
            </a:extLst>
          </p:cNvPr>
          <p:cNvSpPr>
            <a:spLocks noGrp="1"/>
          </p:cNvSpPr>
          <p:nvPr>
            <p:ph type="subTitle" idx="1"/>
          </p:nvPr>
        </p:nvSpPr>
        <p:spPr>
          <a:xfrm>
            <a:off x="1524000" y="3602037"/>
            <a:ext cx="9144000" cy="828449"/>
          </a:xfrm>
        </p:spPr>
        <p:txBody>
          <a:bodyPr>
            <a:normAutofit lnSpcReduction="10000"/>
          </a:bodyPr>
          <a:lstStyle/>
          <a:p>
            <a:endParaRPr lang="en-US" dirty="0"/>
          </a:p>
          <a:p>
            <a:r>
              <a:rPr lang="en-GB" b="1" dirty="0"/>
              <a:t>Facts, alternative facts, and fact checking in the world of post-truth</a:t>
            </a:r>
          </a:p>
          <a:p>
            <a:endParaRPr lang="en-GB" dirty="0"/>
          </a:p>
          <a:p>
            <a:endParaRPr lang="en-GB" dirty="0"/>
          </a:p>
          <a:p>
            <a:endParaRPr lang="en-US" dirty="0"/>
          </a:p>
        </p:txBody>
      </p:sp>
    </p:spTree>
    <p:extLst>
      <p:ext uri="{BB962C8B-B14F-4D97-AF65-F5344CB8AC3E}">
        <p14:creationId xmlns:p14="http://schemas.microsoft.com/office/powerpoint/2010/main" val="94934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76E7-6D18-9745-A9DA-C23DAB08DE7A}"/>
              </a:ext>
            </a:extLst>
          </p:cNvPr>
          <p:cNvSpPr>
            <a:spLocks noGrp="1"/>
          </p:cNvSpPr>
          <p:nvPr>
            <p:ph type="ctrTitle"/>
          </p:nvPr>
        </p:nvSpPr>
        <p:spPr/>
        <p:txBody>
          <a:bodyPr/>
          <a:lstStyle/>
          <a:p>
            <a:r>
              <a:rPr lang="en-US" dirty="0"/>
              <a:t>Tackling Amplification on an Online Archive</a:t>
            </a:r>
          </a:p>
        </p:txBody>
      </p:sp>
      <p:sp>
        <p:nvSpPr>
          <p:cNvPr id="3" name="Subtitle 2">
            <a:extLst>
              <a:ext uri="{FF2B5EF4-FFF2-40B4-BE49-F238E27FC236}">
                <a16:creationId xmlns:a16="http://schemas.microsoft.com/office/drawing/2014/main" id="{4A4A758F-F5FD-C647-B149-F975DD2CF7F4}"/>
              </a:ext>
            </a:extLst>
          </p:cNvPr>
          <p:cNvSpPr>
            <a:spLocks noGrp="1"/>
          </p:cNvSpPr>
          <p:nvPr>
            <p:ph type="subTitle" idx="1"/>
          </p:nvPr>
        </p:nvSpPr>
        <p:spPr/>
        <p:txBody>
          <a:bodyPr>
            <a:normAutofit fontScale="55000" lnSpcReduction="20000"/>
          </a:bodyPr>
          <a:lstStyle/>
          <a:p>
            <a:r>
              <a:rPr lang="en-US" dirty="0"/>
              <a:t>Date:02-06-2020</a:t>
            </a:r>
          </a:p>
          <a:p>
            <a:r>
              <a:rPr lang="en-US" dirty="0" err="1"/>
              <a:t>Sources:https</a:t>
            </a:r>
            <a:r>
              <a:rPr lang="en-US" dirty="0"/>
              <a:t>://858.ma/list/title</a:t>
            </a:r>
          </a:p>
          <a:p>
            <a:r>
              <a:rPr lang="en-US" dirty="0">
                <a:hlinkClick r:id="rId2"/>
              </a:rPr>
              <a:t>https://syrianarchive.org/en</a:t>
            </a:r>
            <a:endParaRPr lang="en-US" dirty="0"/>
          </a:p>
          <a:p>
            <a:r>
              <a:rPr lang="en-US" dirty="0">
                <a:hlinkClick r:id="rId3"/>
              </a:rPr>
              <a:t>https://yemeniarchive.org/en</a:t>
            </a:r>
            <a:endParaRPr lang="en-US" dirty="0"/>
          </a:p>
          <a:p>
            <a:r>
              <a:rPr lang="en-US" dirty="0">
                <a:hlinkClick r:id="rId4"/>
              </a:rPr>
              <a:t>https://www.digitaltransgenderarchive.net</a:t>
            </a:r>
            <a:endParaRPr lang="en-US" dirty="0"/>
          </a:p>
          <a:p>
            <a:r>
              <a:rPr lang="en-US" dirty="0"/>
              <a:t>https://</a:t>
            </a:r>
            <a:r>
              <a:rPr lang="en-US" dirty="0" err="1"/>
              <a:t>occupyarchive.org</a:t>
            </a:r>
            <a:endParaRPr lang="en-US" dirty="0"/>
          </a:p>
        </p:txBody>
      </p:sp>
    </p:spTree>
    <p:extLst>
      <p:ext uri="{BB962C8B-B14F-4D97-AF65-F5344CB8AC3E}">
        <p14:creationId xmlns:p14="http://schemas.microsoft.com/office/powerpoint/2010/main" val="66651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113A03D-799F-AD40-8BFB-BF383EAC80CE}"/>
              </a:ext>
            </a:extLst>
          </p:cNvPr>
          <p:cNvGraphicFramePr/>
          <p:nvPr/>
        </p:nvGraphicFramePr>
        <p:xfrm>
          <a:off x="2517775" y="176741"/>
          <a:ext cx="8426450" cy="2923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B7C5468-B199-1E45-B209-B3B01016689D}"/>
              </a:ext>
            </a:extLst>
          </p:cNvPr>
          <p:cNvSpPr txBox="1"/>
          <p:nvPr/>
        </p:nvSpPr>
        <p:spPr>
          <a:xfrm>
            <a:off x="783545" y="3013302"/>
            <a:ext cx="2886075" cy="3600986"/>
          </a:xfrm>
          <a:prstGeom prst="rect">
            <a:avLst/>
          </a:prstGeom>
          <a:noFill/>
          <a:ln>
            <a:solidFill>
              <a:schemeClr val="tx1"/>
            </a:solidFill>
            <a:prstDash val="lgDash"/>
          </a:ln>
        </p:spPr>
        <p:txBody>
          <a:bodyPr wrap="square" rtlCol="0">
            <a:spAutoFit/>
          </a:bodyPr>
          <a:lstStyle/>
          <a:p>
            <a:r>
              <a:rPr lang="en-US" dirty="0"/>
              <a:t>-</a:t>
            </a:r>
            <a:r>
              <a:rPr lang="en-US" sz="1600" dirty="0"/>
              <a:t>Was there selection in collecting criteria?</a:t>
            </a:r>
          </a:p>
          <a:p>
            <a:r>
              <a:rPr lang="en-US" sz="1600" dirty="0"/>
              <a:t>-What was the way it was collected?</a:t>
            </a:r>
          </a:p>
          <a:p>
            <a:r>
              <a:rPr lang="en-US" sz="1600" dirty="0"/>
              <a:t>-What are we archiving?</a:t>
            </a:r>
          </a:p>
          <a:p>
            <a:r>
              <a:rPr lang="en-US" sz="1600" dirty="0"/>
              <a:t>-What is the method of archiving?</a:t>
            </a:r>
          </a:p>
          <a:p>
            <a:r>
              <a:rPr lang="en-US" sz="1600" dirty="0"/>
              <a:t>-Why we chose this method</a:t>
            </a:r>
          </a:p>
          <a:p>
            <a:pPr marL="285750" indent="-285750">
              <a:buFontTx/>
              <a:buChar char="-"/>
            </a:pPr>
            <a:r>
              <a:rPr lang="en-US" sz="1600" dirty="0"/>
              <a:t>how can we navigate this collection</a:t>
            </a:r>
          </a:p>
          <a:p>
            <a:pPr marL="285750" indent="-285750">
              <a:buFontTx/>
              <a:buChar char="-"/>
            </a:pPr>
            <a:r>
              <a:rPr lang="en-US" sz="1600" dirty="0"/>
              <a:t>Additional resources or links</a:t>
            </a:r>
          </a:p>
          <a:p>
            <a:pPr marL="285750" indent="-285750">
              <a:buFontTx/>
              <a:buChar char="-"/>
            </a:pPr>
            <a:r>
              <a:rPr lang="en-US" sz="1600" dirty="0"/>
              <a:t>what qualifies as fake news</a:t>
            </a:r>
          </a:p>
          <a:p>
            <a:endParaRPr lang="en-US" sz="1600" dirty="0"/>
          </a:p>
          <a:p>
            <a:endParaRPr lang="en-US" dirty="0"/>
          </a:p>
        </p:txBody>
      </p:sp>
      <p:sp>
        <p:nvSpPr>
          <p:cNvPr id="8" name="TextBox 7">
            <a:extLst>
              <a:ext uri="{FF2B5EF4-FFF2-40B4-BE49-F238E27FC236}">
                <a16:creationId xmlns:a16="http://schemas.microsoft.com/office/drawing/2014/main" id="{F1901EE5-EA14-134C-BA79-75761D100BB0}"/>
              </a:ext>
            </a:extLst>
          </p:cNvPr>
          <p:cNvSpPr txBox="1"/>
          <p:nvPr/>
        </p:nvSpPr>
        <p:spPr>
          <a:xfrm>
            <a:off x="5287962" y="3386137"/>
            <a:ext cx="2886075" cy="1754326"/>
          </a:xfrm>
          <a:prstGeom prst="rect">
            <a:avLst/>
          </a:prstGeom>
          <a:noFill/>
          <a:ln>
            <a:solidFill>
              <a:schemeClr val="tx1"/>
            </a:solidFill>
            <a:prstDash val="dash"/>
          </a:ln>
        </p:spPr>
        <p:txBody>
          <a:bodyPr wrap="square" rtlCol="0">
            <a:spAutoFit/>
          </a:bodyPr>
          <a:lstStyle/>
          <a:p>
            <a:r>
              <a:rPr lang="en-US" dirty="0"/>
              <a:t>-Experience with website</a:t>
            </a:r>
          </a:p>
          <a:p>
            <a:r>
              <a:rPr lang="en-US" dirty="0"/>
              <a:t>-Experience with archive</a:t>
            </a:r>
          </a:p>
          <a:p>
            <a:r>
              <a:rPr lang="en-US" dirty="0"/>
              <a:t>-Experience with one individual piece</a:t>
            </a:r>
          </a:p>
          <a:p>
            <a:endParaRPr lang="en-US" dirty="0"/>
          </a:p>
          <a:p>
            <a:endParaRPr lang="en-US" dirty="0"/>
          </a:p>
        </p:txBody>
      </p:sp>
      <p:sp>
        <p:nvSpPr>
          <p:cNvPr id="9" name="TextBox 8">
            <a:extLst>
              <a:ext uri="{FF2B5EF4-FFF2-40B4-BE49-F238E27FC236}">
                <a16:creationId xmlns:a16="http://schemas.microsoft.com/office/drawing/2014/main" id="{4ED17866-01CA-6540-9676-BB927C985076}"/>
              </a:ext>
            </a:extLst>
          </p:cNvPr>
          <p:cNvSpPr txBox="1"/>
          <p:nvPr/>
        </p:nvSpPr>
        <p:spPr>
          <a:xfrm>
            <a:off x="8759825" y="3386137"/>
            <a:ext cx="2886075" cy="3416320"/>
          </a:xfrm>
          <a:prstGeom prst="rect">
            <a:avLst/>
          </a:prstGeom>
          <a:noFill/>
          <a:ln>
            <a:solidFill>
              <a:schemeClr val="tx1"/>
            </a:solidFill>
            <a:prstDash val="dash"/>
          </a:ln>
        </p:spPr>
        <p:txBody>
          <a:bodyPr wrap="square" rtlCol="0">
            <a:spAutoFit/>
          </a:bodyPr>
          <a:lstStyle/>
          <a:p>
            <a:r>
              <a:rPr lang="en-US" dirty="0"/>
              <a:t>-Are we just facilitating discovery </a:t>
            </a:r>
            <a:r>
              <a:rPr lang="en-GB" dirty="0"/>
              <a:t>of information within a collection of content sourced from various places?</a:t>
            </a:r>
            <a:endParaRPr lang="en-US" dirty="0"/>
          </a:p>
          <a:p>
            <a:r>
              <a:rPr lang="en-US" dirty="0"/>
              <a:t>-Takeaways</a:t>
            </a:r>
          </a:p>
          <a:p>
            <a:r>
              <a:rPr lang="en-US" dirty="0"/>
              <a:t>	- What do we want them to remember</a:t>
            </a:r>
          </a:p>
          <a:p>
            <a:pPr marL="285750" indent="-285750">
              <a:buFontTx/>
              <a:buChar char="-"/>
            </a:pPr>
            <a:r>
              <a:rPr lang="en-US" dirty="0"/>
              <a:t>What do we want them to do</a:t>
            </a:r>
          </a:p>
          <a:p>
            <a:pPr marL="285750" indent="-285750">
              <a:buFontTx/>
              <a:buChar char="-"/>
            </a:pPr>
            <a:r>
              <a:rPr lang="en-US" dirty="0"/>
              <a:t>What do we want to change</a:t>
            </a:r>
          </a:p>
        </p:txBody>
      </p:sp>
    </p:spTree>
    <p:extLst>
      <p:ext uri="{BB962C8B-B14F-4D97-AF65-F5344CB8AC3E}">
        <p14:creationId xmlns:p14="http://schemas.microsoft.com/office/powerpoint/2010/main" val="149174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F27A-78EE-814D-97E2-A594CAC347E2}"/>
              </a:ext>
            </a:extLst>
          </p:cNvPr>
          <p:cNvSpPr>
            <a:spLocks noGrp="1"/>
          </p:cNvSpPr>
          <p:nvPr>
            <p:ph type="title"/>
          </p:nvPr>
        </p:nvSpPr>
        <p:spPr>
          <a:xfrm>
            <a:off x="836612" y="187325"/>
            <a:ext cx="6172200" cy="1600200"/>
          </a:xfrm>
        </p:spPr>
        <p:txBody>
          <a:bodyPr/>
          <a:lstStyle/>
          <a:p>
            <a:r>
              <a:rPr lang="en-US" dirty="0"/>
              <a:t>Collection/Archive</a:t>
            </a:r>
          </a:p>
        </p:txBody>
      </p:sp>
      <p:sp>
        <p:nvSpPr>
          <p:cNvPr id="4" name="Text Placeholder 3">
            <a:extLst>
              <a:ext uri="{FF2B5EF4-FFF2-40B4-BE49-F238E27FC236}">
                <a16:creationId xmlns:a16="http://schemas.microsoft.com/office/drawing/2014/main" id="{6C29DF09-7EDC-CF4E-B554-B82199865D25}"/>
              </a:ext>
            </a:extLst>
          </p:cNvPr>
          <p:cNvSpPr>
            <a:spLocks noGrp="1"/>
          </p:cNvSpPr>
          <p:nvPr>
            <p:ph type="body" sz="half" idx="2"/>
          </p:nvPr>
        </p:nvSpPr>
        <p:spPr/>
        <p:txBody>
          <a:bodyPr/>
          <a:lstStyle/>
          <a:p>
            <a:r>
              <a:rPr lang="en-US" dirty="0">
                <a:hlinkClick r:id="rId2"/>
              </a:rPr>
              <a:t>Reference these links</a:t>
            </a:r>
          </a:p>
          <a:p>
            <a:r>
              <a:rPr lang="en-US" dirty="0">
                <a:hlinkClick r:id="rId2"/>
              </a:rPr>
              <a:t>https://www.digitaltransgenderarchive.net/learn/guide</a:t>
            </a:r>
            <a:r>
              <a:rPr lang="en-US" dirty="0"/>
              <a:t>?</a:t>
            </a:r>
          </a:p>
          <a:p>
            <a:r>
              <a:rPr lang="en-US" dirty="0">
                <a:hlinkClick r:id="rId3"/>
              </a:rPr>
              <a:t>https://www.digitaltransgenderarchive.net/learn/raceandethnicity</a:t>
            </a:r>
            <a:endParaRPr lang="en-US" dirty="0"/>
          </a:p>
          <a:p>
            <a:endParaRPr lang="en-US" dirty="0"/>
          </a:p>
          <a:p>
            <a:endParaRPr lang="en-US" dirty="0"/>
          </a:p>
          <a:p>
            <a:endParaRPr lang="en-US" dirty="0"/>
          </a:p>
        </p:txBody>
      </p:sp>
      <p:sp>
        <p:nvSpPr>
          <p:cNvPr id="5" name="Text Placeholder 3">
            <a:extLst>
              <a:ext uri="{FF2B5EF4-FFF2-40B4-BE49-F238E27FC236}">
                <a16:creationId xmlns:a16="http://schemas.microsoft.com/office/drawing/2014/main" id="{5B4105D4-0646-4B4C-A03A-43ACD2FD9AA0}"/>
              </a:ext>
            </a:extLst>
          </p:cNvPr>
          <p:cNvSpPr txBox="1">
            <a:spLocks/>
          </p:cNvSpPr>
          <p:nvPr/>
        </p:nvSpPr>
        <p:spPr>
          <a:xfrm>
            <a:off x="5057776" y="885825"/>
            <a:ext cx="6743700" cy="548726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Tx/>
              <a:buChar char="-"/>
            </a:pPr>
            <a:r>
              <a:rPr lang="en-US" dirty="0"/>
              <a:t>Create a user guide of how to navigate the online archive (In that user guide we can mention at least our stand on amplification and how this content should not be used but can be used). This can include how is the archival material organized, what is the meta data, what are the tags, how differently we can view the collection – </a:t>
            </a:r>
            <a:r>
              <a:rPr lang="en-US" dirty="0" err="1"/>
              <a:t>chronoligically</a:t>
            </a:r>
            <a:r>
              <a:rPr lang="en-US" dirty="0"/>
              <a:t>, region wise, tags wise, mention that each content can be listed under various categories because just like real world one content doesn’t concern with just one aspect thus we will use tags rather than broad based categories.</a:t>
            </a:r>
          </a:p>
          <a:p>
            <a:pPr marL="285750" indent="-285750">
              <a:buFontTx/>
              <a:buChar char="-"/>
            </a:pPr>
            <a:r>
              <a:rPr lang="en-US" dirty="0"/>
              <a:t>Create a guide which addresses few question </a:t>
            </a:r>
          </a:p>
          <a:p>
            <a:pPr marL="742950" lvl="1" indent="-285750">
              <a:buFontTx/>
              <a:buChar char="-"/>
            </a:pPr>
            <a:r>
              <a:rPr lang="en-US" dirty="0"/>
              <a:t>Like are you new to fact checking and fake news? </a:t>
            </a:r>
          </a:p>
          <a:p>
            <a:pPr marL="742950" lvl="1" indent="-285750">
              <a:buFontTx/>
              <a:buChar char="-"/>
            </a:pPr>
            <a:r>
              <a:rPr lang="en-US" dirty="0"/>
              <a:t>Do you want to know more about history of fake news, </a:t>
            </a:r>
            <a:r>
              <a:rPr lang="en-US" dirty="0" err="1"/>
              <a:t>rumour</a:t>
            </a:r>
            <a:r>
              <a:rPr lang="en-US" dirty="0"/>
              <a:t>, </a:t>
            </a:r>
          </a:p>
          <a:p>
            <a:pPr marL="742950" lvl="1" indent="-285750">
              <a:buFontTx/>
              <a:buChar char="-"/>
            </a:pPr>
            <a:r>
              <a:rPr lang="en-US" dirty="0"/>
              <a:t>do you want to be our ally?</a:t>
            </a:r>
          </a:p>
          <a:p>
            <a:pPr marL="742950" lvl="1" indent="-285750">
              <a:buFontTx/>
              <a:buChar char="-"/>
            </a:pPr>
            <a:r>
              <a:rPr lang="en-US" dirty="0"/>
              <a:t>Are you interested in politics of fake news or activism with fake news or impact of fake news? </a:t>
            </a:r>
          </a:p>
          <a:p>
            <a:pPr marL="742950" lvl="1" indent="-285750">
              <a:buFontTx/>
              <a:buChar char="-"/>
            </a:pPr>
            <a:r>
              <a:rPr lang="en-US" dirty="0"/>
              <a:t>Are you tired of hearing fake news is only from one side</a:t>
            </a:r>
          </a:p>
          <a:p>
            <a:pPr marL="742950" lvl="1" indent="-285750">
              <a:buFontTx/>
              <a:buChar char="-"/>
            </a:pPr>
            <a:endParaRPr lang="en-US" dirty="0"/>
          </a:p>
          <a:p>
            <a:pPr marL="285750" indent="-285750">
              <a:buFontTx/>
              <a:buChar char="-"/>
            </a:pPr>
            <a:r>
              <a:rPr lang="en-US" dirty="0"/>
              <a:t>Live chat bot in case of any Query? Or at least a link with every content to email the organization in case anyone has questions</a:t>
            </a:r>
          </a:p>
          <a:p>
            <a:pPr marL="285750" indent="-285750">
              <a:buFontTx/>
              <a:buChar char="-"/>
            </a:pPr>
            <a:r>
              <a:rPr lang="en-US" dirty="0"/>
              <a:t>On the first page itself mentioning the way archive was formed and created</a:t>
            </a:r>
          </a:p>
          <a:p>
            <a:pPr marL="285750" indent="-285750">
              <a:buFontTx/>
              <a:buChar char="-"/>
            </a:pPr>
            <a:r>
              <a:rPr lang="en-US" dirty="0"/>
              <a:t>Additional places or websites to go to</a:t>
            </a:r>
          </a:p>
          <a:p>
            <a:pPr marL="285750" indent="-285750">
              <a:buFontTx/>
              <a:buChar char="-"/>
            </a:pPr>
            <a:r>
              <a:rPr lang="en-US" dirty="0"/>
              <a:t>Create separate </a:t>
            </a:r>
            <a:r>
              <a:rPr lang="en-US" dirty="0" err="1"/>
              <a:t>Userflows</a:t>
            </a:r>
            <a:r>
              <a:rPr lang="en-US" dirty="0"/>
              <a:t> for people coming to websites- one for researcher, one for ”</a:t>
            </a:r>
            <a:r>
              <a:rPr lang="en-US" dirty="0" err="1"/>
              <a:t>Ruhi</a:t>
            </a:r>
            <a:r>
              <a:rPr lang="en-US" dirty="0"/>
              <a:t> </a:t>
            </a:r>
            <a:r>
              <a:rPr lang="en-US" dirty="0" err="1"/>
              <a:t>mausi</a:t>
            </a:r>
            <a:r>
              <a:rPr lang="en-US" dirty="0"/>
              <a:t>-common social media user” et al</a:t>
            </a:r>
          </a:p>
          <a:p>
            <a:endParaRPr lang="en-US" dirty="0"/>
          </a:p>
          <a:p>
            <a:pPr marL="285750" indent="-285750">
              <a:buFontTx/>
              <a:buChar char="-"/>
            </a:pPr>
            <a:endParaRPr lang="en-US" dirty="0"/>
          </a:p>
        </p:txBody>
      </p:sp>
    </p:spTree>
    <p:extLst>
      <p:ext uri="{BB962C8B-B14F-4D97-AF65-F5344CB8AC3E}">
        <p14:creationId xmlns:p14="http://schemas.microsoft.com/office/powerpoint/2010/main" val="327831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F27A-78EE-814D-97E2-A594CAC347E2}"/>
              </a:ext>
            </a:extLst>
          </p:cNvPr>
          <p:cNvSpPr>
            <a:spLocks noGrp="1"/>
          </p:cNvSpPr>
          <p:nvPr>
            <p:ph type="title"/>
          </p:nvPr>
        </p:nvSpPr>
        <p:spPr>
          <a:xfrm>
            <a:off x="0" y="-43873"/>
            <a:ext cx="2690813" cy="666481"/>
          </a:xfrm>
        </p:spPr>
        <p:txBody>
          <a:bodyPr/>
          <a:lstStyle/>
          <a:p>
            <a:r>
              <a:rPr lang="en-US" dirty="0"/>
              <a:t>Experience</a:t>
            </a:r>
          </a:p>
        </p:txBody>
      </p:sp>
      <p:sp>
        <p:nvSpPr>
          <p:cNvPr id="4" name="Text Placeholder 3">
            <a:extLst>
              <a:ext uri="{FF2B5EF4-FFF2-40B4-BE49-F238E27FC236}">
                <a16:creationId xmlns:a16="http://schemas.microsoft.com/office/drawing/2014/main" id="{6C29DF09-7EDC-CF4E-B554-B82199865D25}"/>
              </a:ext>
            </a:extLst>
          </p:cNvPr>
          <p:cNvSpPr>
            <a:spLocks noGrp="1"/>
          </p:cNvSpPr>
          <p:nvPr>
            <p:ph type="body" sz="half" idx="2"/>
          </p:nvPr>
        </p:nvSpPr>
        <p:spPr>
          <a:xfrm>
            <a:off x="139702" y="723765"/>
            <a:ext cx="3932237" cy="788535"/>
          </a:xfrm>
        </p:spPr>
        <p:txBody>
          <a:bodyPr/>
          <a:lstStyle/>
          <a:p>
            <a:r>
              <a:rPr lang="en-US" dirty="0">
                <a:hlinkClick r:id="rId2"/>
              </a:rPr>
              <a:t>Reference these links</a:t>
            </a:r>
          </a:p>
          <a:p>
            <a:r>
              <a:rPr lang="en-US" dirty="0">
                <a:hlinkClick r:id="rId2"/>
              </a:rPr>
              <a:t>https://858.ma/timelines/title</a:t>
            </a:r>
          </a:p>
          <a:p>
            <a:endParaRPr lang="en-US" dirty="0"/>
          </a:p>
          <a:p>
            <a:endParaRPr lang="en-US" dirty="0"/>
          </a:p>
          <a:p>
            <a:endParaRPr lang="en-US" dirty="0"/>
          </a:p>
        </p:txBody>
      </p:sp>
      <p:sp>
        <p:nvSpPr>
          <p:cNvPr id="5" name="Text Placeholder 3">
            <a:extLst>
              <a:ext uri="{FF2B5EF4-FFF2-40B4-BE49-F238E27FC236}">
                <a16:creationId xmlns:a16="http://schemas.microsoft.com/office/drawing/2014/main" id="{5B4105D4-0646-4B4C-A03A-43ACD2FD9AA0}"/>
              </a:ext>
            </a:extLst>
          </p:cNvPr>
          <p:cNvSpPr txBox="1">
            <a:spLocks/>
          </p:cNvSpPr>
          <p:nvPr/>
        </p:nvSpPr>
        <p:spPr>
          <a:xfrm>
            <a:off x="5057776" y="885825"/>
            <a:ext cx="6743700" cy="44489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a:t>
            </a:r>
          </a:p>
          <a:p>
            <a:pPr marL="285750" indent="-285750">
              <a:buFontTx/>
              <a:buChar char="-"/>
            </a:pPr>
            <a:endParaRPr lang="en-US" dirty="0"/>
          </a:p>
        </p:txBody>
      </p:sp>
      <p:pic>
        <p:nvPicPr>
          <p:cNvPr id="3" name="Picture 2">
            <a:extLst>
              <a:ext uri="{FF2B5EF4-FFF2-40B4-BE49-F238E27FC236}">
                <a16:creationId xmlns:a16="http://schemas.microsoft.com/office/drawing/2014/main" id="{AF09EF9B-3990-A64C-B4F3-D1B74B44FB4C}"/>
              </a:ext>
            </a:extLst>
          </p:cNvPr>
          <p:cNvPicPr>
            <a:picLocks noChangeAspect="1"/>
          </p:cNvPicPr>
          <p:nvPr/>
        </p:nvPicPr>
        <p:blipFill>
          <a:blip r:embed="rId3"/>
          <a:stretch>
            <a:fillRect/>
          </a:stretch>
        </p:blipFill>
        <p:spPr>
          <a:xfrm>
            <a:off x="187330" y="4159566"/>
            <a:ext cx="7043739" cy="2654948"/>
          </a:xfrm>
          <a:prstGeom prst="rect">
            <a:avLst/>
          </a:prstGeom>
        </p:spPr>
      </p:pic>
      <p:pic>
        <p:nvPicPr>
          <p:cNvPr id="6" name="Picture 5">
            <a:extLst>
              <a:ext uri="{FF2B5EF4-FFF2-40B4-BE49-F238E27FC236}">
                <a16:creationId xmlns:a16="http://schemas.microsoft.com/office/drawing/2014/main" id="{3C90D05D-D39B-574C-8D6F-3DD104430194}"/>
              </a:ext>
            </a:extLst>
          </p:cNvPr>
          <p:cNvPicPr>
            <a:picLocks noChangeAspect="1"/>
          </p:cNvPicPr>
          <p:nvPr/>
        </p:nvPicPr>
        <p:blipFill>
          <a:blip r:embed="rId4"/>
          <a:stretch>
            <a:fillRect/>
          </a:stretch>
        </p:blipFill>
        <p:spPr>
          <a:xfrm>
            <a:off x="304563" y="2105999"/>
            <a:ext cx="6063094" cy="1660676"/>
          </a:xfrm>
          <a:prstGeom prst="rect">
            <a:avLst/>
          </a:prstGeom>
        </p:spPr>
      </p:pic>
      <p:pic>
        <p:nvPicPr>
          <p:cNvPr id="8" name="Picture 7">
            <a:extLst>
              <a:ext uri="{FF2B5EF4-FFF2-40B4-BE49-F238E27FC236}">
                <a16:creationId xmlns:a16="http://schemas.microsoft.com/office/drawing/2014/main" id="{7F4B97D1-1F58-7842-82F2-CDBCECBAFB75}"/>
              </a:ext>
            </a:extLst>
          </p:cNvPr>
          <p:cNvPicPr>
            <a:picLocks noChangeAspect="1"/>
          </p:cNvPicPr>
          <p:nvPr/>
        </p:nvPicPr>
        <p:blipFill>
          <a:blip r:embed="rId5"/>
          <a:stretch>
            <a:fillRect/>
          </a:stretch>
        </p:blipFill>
        <p:spPr>
          <a:xfrm>
            <a:off x="3336110" y="1057101"/>
            <a:ext cx="8336771" cy="788535"/>
          </a:xfrm>
          <a:prstGeom prst="rect">
            <a:avLst/>
          </a:prstGeom>
        </p:spPr>
      </p:pic>
      <p:sp>
        <p:nvSpPr>
          <p:cNvPr id="11" name="Oval Callout 10">
            <a:extLst>
              <a:ext uri="{FF2B5EF4-FFF2-40B4-BE49-F238E27FC236}">
                <a16:creationId xmlns:a16="http://schemas.microsoft.com/office/drawing/2014/main" id="{F57D2B8D-ECCF-954C-9D94-43870F2838A7}"/>
              </a:ext>
            </a:extLst>
          </p:cNvPr>
          <p:cNvSpPr/>
          <p:nvPr/>
        </p:nvSpPr>
        <p:spPr>
          <a:xfrm>
            <a:off x="7029450" y="-128643"/>
            <a:ext cx="4643431" cy="121007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Shouldn’t overwhelm – basic, simple, intuitive,  use headlines like collections, observations, investigation</a:t>
            </a:r>
          </a:p>
        </p:txBody>
      </p:sp>
      <p:sp>
        <p:nvSpPr>
          <p:cNvPr id="12" name="Oval Callout 11">
            <a:extLst>
              <a:ext uri="{FF2B5EF4-FFF2-40B4-BE49-F238E27FC236}">
                <a16:creationId xmlns:a16="http://schemas.microsoft.com/office/drawing/2014/main" id="{E1D642AD-C345-104B-8B41-003FCFCCDD4B}"/>
              </a:ext>
            </a:extLst>
          </p:cNvPr>
          <p:cNvSpPr/>
          <p:nvPr/>
        </p:nvSpPr>
        <p:spPr>
          <a:xfrm>
            <a:off x="7231069" y="1508093"/>
            <a:ext cx="5029201" cy="1994743"/>
          </a:xfrm>
          <a:prstGeom prst="wedgeEllipseCallout">
            <a:avLst>
              <a:gd name="adj1" fmla="val -72043"/>
              <a:gd name="adj2" fmla="val 42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a view button only show text or tags first, this will discourage some people from actually entering things they don’t like, picture are inviting. You can add a verification meter and tags instead of a headline itself </a:t>
            </a:r>
          </a:p>
        </p:txBody>
      </p:sp>
      <p:sp>
        <p:nvSpPr>
          <p:cNvPr id="13" name="Oval Callout 12">
            <a:extLst>
              <a:ext uri="{FF2B5EF4-FFF2-40B4-BE49-F238E27FC236}">
                <a16:creationId xmlns:a16="http://schemas.microsoft.com/office/drawing/2014/main" id="{5E20C5B5-CB1D-C449-A098-603941DF11EB}"/>
              </a:ext>
            </a:extLst>
          </p:cNvPr>
          <p:cNvSpPr/>
          <p:nvPr/>
        </p:nvSpPr>
        <p:spPr>
          <a:xfrm>
            <a:off x="5057776" y="3502836"/>
            <a:ext cx="7202495" cy="3311678"/>
          </a:xfrm>
          <a:prstGeom prst="wedgeEllipseCallout">
            <a:avLst>
              <a:gd name="adj1" fmla="val -72043"/>
              <a:gd name="adj2" fmla="val 42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choose to display collection </a:t>
            </a:r>
          </a:p>
          <a:p>
            <a:pPr marL="285750" indent="-285750" algn="ctr">
              <a:buFont typeface="Arial" panose="020B0604020202020204" pitchFamily="34" charset="0"/>
              <a:buChar char="•"/>
            </a:pPr>
            <a:r>
              <a:rPr lang="en-US" dirty="0"/>
              <a:t>As timelines with just pictures and their date of acquisition</a:t>
            </a:r>
          </a:p>
          <a:p>
            <a:pPr marL="285750" indent="-285750" algn="ctr">
              <a:buFont typeface="Arial" panose="020B0604020202020204" pitchFamily="34" charset="0"/>
              <a:buChar char="•"/>
            </a:pPr>
            <a:r>
              <a:rPr lang="en-US" dirty="0"/>
              <a:t>You can also show them as grid where you put tags, data of acquisition and verification meter</a:t>
            </a:r>
          </a:p>
          <a:p>
            <a:pPr marL="285750" indent="-285750" algn="ctr">
              <a:buFont typeface="Arial" panose="020B0604020202020204" pitchFamily="34" charset="0"/>
              <a:buChar char="•"/>
            </a:pPr>
            <a:r>
              <a:rPr lang="en-US" dirty="0"/>
              <a:t>You can show them on a map as clusters which be hard but may be you can show as a pictogram where how many from </a:t>
            </a:r>
            <a:r>
              <a:rPr lang="en-US" dirty="0" err="1"/>
              <a:t>Whatsapp</a:t>
            </a:r>
            <a:r>
              <a:rPr lang="en-US" dirty="0"/>
              <a:t>, how many from </a:t>
            </a:r>
            <a:r>
              <a:rPr lang="en-US" dirty="0" err="1"/>
              <a:t>Sharechat</a:t>
            </a:r>
            <a:r>
              <a:rPr lang="en-US" dirty="0"/>
              <a:t>, how many from fact checking websites </a:t>
            </a:r>
            <a:r>
              <a:rPr lang="en-US" dirty="0" err="1"/>
              <a:t>etc</a:t>
            </a:r>
            <a:endParaRPr lang="en-US" dirty="0"/>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97055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B71098-1277-4A43-AF19-81FA0DB76BB1}"/>
              </a:ext>
            </a:extLst>
          </p:cNvPr>
          <p:cNvPicPr>
            <a:picLocks noChangeAspect="1"/>
          </p:cNvPicPr>
          <p:nvPr/>
        </p:nvPicPr>
        <p:blipFill>
          <a:blip r:embed="rId2"/>
          <a:stretch>
            <a:fillRect/>
          </a:stretch>
        </p:blipFill>
        <p:spPr>
          <a:xfrm>
            <a:off x="873130" y="330516"/>
            <a:ext cx="10742608" cy="2654948"/>
          </a:xfrm>
          <a:prstGeom prst="rect">
            <a:avLst/>
          </a:prstGeom>
        </p:spPr>
      </p:pic>
      <p:sp>
        <p:nvSpPr>
          <p:cNvPr id="5" name="TextBox 4">
            <a:extLst>
              <a:ext uri="{FF2B5EF4-FFF2-40B4-BE49-F238E27FC236}">
                <a16:creationId xmlns:a16="http://schemas.microsoft.com/office/drawing/2014/main" id="{935DEA2C-BC4B-954F-81E9-471D683BED67}"/>
              </a:ext>
            </a:extLst>
          </p:cNvPr>
          <p:cNvSpPr txBox="1"/>
          <p:nvPr/>
        </p:nvSpPr>
        <p:spPr>
          <a:xfrm>
            <a:off x="2085975" y="3814763"/>
            <a:ext cx="10076156" cy="1200329"/>
          </a:xfrm>
          <a:prstGeom prst="rect">
            <a:avLst/>
          </a:prstGeom>
          <a:noFill/>
        </p:spPr>
        <p:txBody>
          <a:bodyPr wrap="none" rtlCol="0">
            <a:spAutoFit/>
          </a:bodyPr>
          <a:lstStyle/>
          <a:p>
            <a:r>
              <a:rPr lang="en-US" dirty="0"/>
              <a:t>The categories they have used are places, month, keywords , very generic topic –</a:t>
            </a:r>
          </a:p>
          <a:p>
            <a:r>
              <a:rPr lang="en-US" dirty="0"/>
              <a:t> for example in case of anti CAA protests or </a:t>
            </a:r>
            <a:r>
              <a:rPr lang="en-US" dirty="0" err="1"/>
              <a:t>delhi</a:t>
            </a:r>
            <a:r>
              <a:rPr lang="en-US" dirty="0"/>
              <a:t> protests- we can use the word demonstration or we can </a:t>
            </a:r>
          </a:p>
          <a:p>
            <a:r>
              <a:rPr lang="en-US" dirty="0"/>
              <a:t>Also one of the tag could be of article 19 from constitution then only someone who genuinely</a:t>
            </a:r>
          </a:p>
          <a:p>
            <a:r>
              <a:rPr lang="en-US" dirty="0"/>
              <a:t> knows that and wants to harm will use it</a:t>
            </a:r>
          </a:p>
        </p:txBody>
      </p:sp>
    </p:spTree>
    <p:extLst>
      <p:ext uri="{BB962C8B-B14F-4D97-AF65-F5344CB8AC3E}">
        <p14:creationId xmlns:p14="http://schemas.microsoft.com/office/powerpoint/2010/main" val="237989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16E4-1511-004C-971A-D3055C2D4E9A}"/>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DA9E847F-EC94-1D47-BEF7-4B8DBF70D52E}"/>
              </a:ext>
            </a:extLst>
          </p:cNvPr>
          <p:cNvSpPr>
            <a:spLocks noGrp="1"/>
          </p:cNvSpPr>
          <p:nvPr>
            <p:ph sz="half" idx="1"/>
          </p:nvPr>
        </p:nvSpPr>
        <p:spPr/>
        <p:txBody>
          <a:bodyPr>
            <a:normAutofit fontScale="77500" lnSpcReduction="20000"/>
          </a:bodyPr>
          <a:lstStyle/>
          <a:p>
            <a:pPr marL="0" indent="0">
              <a:buNone/>
            </a:pPr>
            <a:r>
              <a:rPr lang="en-US" dirty="0"/>
              <a:t>Are we just facilitating discovery </a:t>
            </a:r>
            <a:r>
              <a:rPr lang="en-GB" dirty="0"/>
              <a:t>of information within a collection of content sourced from various places?</a:t>
            </a:r>
            <a:endParaRPr lang="en-US" dirty="0"/>
          </a:p>
          <a:p>
            <a:pPr marL="0" indent="0">
              <a:buNone/>
            </a:pPr>
            <a:r>
              <a:rPr lang="en-US" dirty="0"/>
              <a:t>Takeaways</a:t>
            </a:r>
          </a:p>
          <a:p>
            <a:pPr marL="0" indent="0">
              <a:buNone/>
            </a:pPr>
            <a:endParaRPr lang="en-US" dirty="0"/>
          </a:p>
          <a:p>
            <a:pPr marL="0" indent="0">
              <a:buNone/>
            </a:pPr>
            <a:r>
              <a:rPr lang="en-US" dirty="0"/>
              <a:t>-what do we want them to remember</a:t>
            </a:r>
          </a:p>
          <a:p>
            <a:pPr marL="285750" indent="-285750">
              <a:buFontTx/>
              <a:buChar char="-"/>
            </a:pPr>
            <a:r>
              <a:rPr lang="en-US" dirty="0"/>
              <a:t>What do we want them to do</a:t>
            </a:r>
          </a:p>
          <a:p>
            <a:pPr marL="285750" indent="-285750">
              <a:buFontTx/>
              <a:buChar char="-"/>
            </a:pPr>
            <a:r>
              <a:rPr lang="en-US" dirty="0"/>
              <a:t>What do we want to change</a:t>
            </a:r>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8E209DAD-4F66-7940-9946-24880122B134}"/>
              </a:ext>
            </a:extLst>
          </p:cNvPr>
          <p:cNvSpPr>
            <a:spLocks noGrp="1"/>
          </p:cNvSpPr>
          <p:nvPr>
            <p:ph sz="half" idx="2"/>
          </p:nvPr>
        </p:nvSpPr>
        <p:spPr>
          <a:xfrm>
            <a:off x="6172200" y="365125"/>
            <a:ext cx="5181600" cy="5811838"/>
          </a:xfrm>
        </p:spPr>
        <p:txBody>
          <a:bodyPr>
            <a:normAutofit fontScale="77500" lnSpcReduction="20000"/>
          </a:bodyPr>
          <a:lstStyle/>
          <a:p>
            <a:r>
              <a:rPr lang="en-US" dirty="0"/>
              <a:t>If our goal is just facilitation of search then we should use timelines, map clusters, tags, pictogram to show just information but our goal is more</a:t>
            </a:r>
          </a:p>
          <a:p>
            <a:r>
              <a:rPr lang="en-US" dirty="0"/>
              <a:t>Remember that this piece of image was verified, not verified or partially verified – so that with their political biases they incrementally remember </a:t>
            </a:r>
          </a:p>
          <a:p>
            <a:pPr lvl="1"/>
            <a:r>
              <a:rPr lang="en-US" dirty="0"/>
              <a:t>That a lot of information circulated isn’t verified</a:t>
            </a:r>
          </a:p>
          <a:p>
            <a:pPr lvl="1"/>
            <a:r>
              <a:rPr lang="en-US" dirty="0"/>
              <a:t>Which platform its least verified on</a:t>
            </a:r>
          </a:p>
          <a:p>
            <a:pPr marL="457200" lvl="1" indent="0">
              <a:buNone/>
            </a:pPr>
            <a:r>
              <a:rPr lang="en-US" dirty="0"/>
              <a:t>We want them to ask questions or seek more </a:t>
            </a:r>
          </a:p>
          <a:p>
            <a:pPr marL="457200" lvl="1" indent="0">
              <a:buNone/>
            </a:pPr>
            <a:r>
              <a:rPr lang="en-US" dirty="0"/>
              <a:t>How can we lead to that- add like an email or chat link with the content for them to ask questions to us</a:t>
            </a:r>
          </a:p>
          <a:p>
            <a:pPr lvl="1">
              <a:buFontTx/>
              <a:buChar char="-"/>
            </a:pPr>
            <a:r>
              <a:rPr lang="en-US" dirty="0"/>
              <a:t>Add a link with semi verified and unverified  news – which has a blog of how to check sources or ask questions to one who has forwarded</a:t>
            </a:r>
          </a:p>
          <a:p>
            <a:pPr marL="457200" lvl="1" indent="0">
              <a:buNone/>
            </a:pPr>
            <a:endParaRPr lang="en-US" dirty="0"/>
          </a:p>
          <a:p>
            <a:pPr lvl="1">
              <a:buFontTx/>
              <a:buChar char="-"/>
            </a:pPr>
            <a:endParaRPr lang="en-US" dirty="0"/>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294841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1334-3091-4E42-8856-324A08F200DC}"/>
              </a:ext>
            </a:extLst>
          </p:cNvPr>
          <p:cNvSpPr>
            <a:spLocks noGrp="1"/>
          </p:cNvSpPr>
          <p:nvPr>
            <p:ph type="title"/>
          </p:nvPr>
        </p:nvSpPr>
        <p:spPr>
          <a:xfrm>
            <a:off x="195943" y="0"/>
            <a:ext cx="11297362" cy="1063377"/>
          </a:xfrm>
          <a:solidFill>
            <a:schemeClr val="accent6">
              <a:lumMod val="20000"/>
              <a:lumOff val="80000"/>
            </a:schemeClr>
          </a:solidFill>
        </p:spPr>
        <p:txBody>
          <a:bodyPr>
            <a:normAutofit/>
          </a:bodyPr>
          <a:lstStyle/>
          <a:p>
            <a:r>
              <a:rPr lang="en-US" sz="3200" dirty="0"/>
              <a:t>Two words caught the imagination of Oxford Dictionary </a:t>
            </a:r>
            <a:r>
              <a:rPr lang="en-US" sz="3200" b="1" u="sng" dirty="0"/>
              <a:t>Post-Truth and Alt-Right</a:t>
            </a:r>
            <a:r>
              <a:rPr lang="en-US" sz="3200" dirty="0"/>
              <a:t>, so much so that Oxford included it in its dictionary</a:t>
            </a:r>
          </a:p>
        </p:txBody>
      </p:sp>
      <p:sp>
        <p:nvSpPr>
          <p:cNvPr id="4" name="Rectangle 3">
            <a:extLst>
              <a:ext uri="{FF2B5EF4-FFF2-40B4-BE49-F238E27FC236}">
                <a16:creationId xmlns:a16="http://schemas.microsoft.com/office/drawing/2014/main" id="{2D6009E2-37BA-074C-AF82-4C066C7E866A}"/>
              </a:ext>
            </a:extLst>
          </p:cNvPr>
          <p:cNvSpPr/>
          <p:nvPr/>
        </p:nvSpPr>
        <p:spPr>
          <a:xfrm>
            <a:off x="364588" y="3524590"/>
            <a:ext cx="11043138" cy="30156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91E0DB-9799-B843-9766-D0E1AECE83DC}"/>
              </a:ext>
            </a:extLst>
          </p:cNvPr>
          <p:cNvSpPr>
            <a:spLocks noGrp="1"/>
          </p:cNvSpPr>
          <p:nvPr>
            <p:ph idx="1"/>
          </p:nvPr>
        </p:nvSpPr>
        <p:spPr>
          <a:xfrm>
            <a:off x="784274" y="1063377"/>
            <a:ext cx="10515600" cy="5295220"/>
          </a:xfrm>
          <a:ln w="3175">
            <a:noFill/>
          </a:ln>
        </p:spPr>
        <p:txBody>
          <a:bodyPr>
            <a:normAutofit fontScale="47500" lnSpcReduction="20000"/>
          </a:bodyPr>
          <a:lstStyle/>
          <a:p>
            <a:pPr marL="0" indent="0" algn="ctr">
              <a:buNone/>
            </a:pPr>
            <a:r>
              <a:rPr lang="en-US" b="1" dirty="0">
                <a:solidFill>
                  <a:srgbClr val="002060"/>
                </a:solidFill>
              </a:rPr>
              <a:t>What is Post Truth?</a:t>
            </a:r>
          </a:p>
          <a:p>
            <a:pPr marL="0" indent="0" algn="ctr">
              <a:buNone/>
            </a:pPr>
            <a:endParaRPr lang="en-GB" dirty="0">
              <a:latin typeface="Ayuthaya" pitchFamily="2" charset="-34"/>
              <a:ea typeface="Ayuthaya" pitchFamily="2" charset="-34"/>
              <a:cs typeface="Ayuthaya" pitchFamily="2" charset="-34"/>
            </a:endParaRPr>
          </a:p>
          <a:p>
            <a:pPr marL="0" indent="0" algn="ctr">
              <a:buNone/>
            </a:pPr>
            <a:r>
              <a:rPr lang="en-GB" sz="2900" dirty="0">
                <a:latin typeface="Ayuthaya" pitchFamily="2" charset="-34"/>
                <a:ea typeface="Ayuthaya" pitchFamily="2" charset="-34"/>
                <a:cs typeface="Ayuthaya" pitchFamily="2" charset="-34"/>
              </a:rPr>
              <a:t>“Relating to or denoting circumstances in which </a:t>
            </a:r>
            <a:r>
              <a:rPr lang="en-GB" sz="2900" u="sng" dirty="0">
                <a:latin typeface="Ayuthaya" pitchFamily="2" charset="-34"/>
                <a:ea typeface="Ayuthaya" pitchFamily="2" charset="-34"/>
                <a:cs typeface="Ayuthaya" pitchFamily="2" charset="-34"/>
              </a:rPr>
              <a:t>objective facts are less influential in shaping public opinion than appeals to emotion and personal belief.</a:t>
            </a:r>
            <a:r>
              <a:rPr lang="en-GB" sz="2900" dirty="0">
                <a:latin typeface="Ayuthaya" pitchFamily="2" charset="-34"/>
                <a:ea typeface="Ayuthaya" pitchFamily="2" charset="-34"/>
                <a:cs typeface="Ayuthaya" pitchFamily="2" charset="-34"/>
              </a:rPr>
              <a:t>”</a:t>
            </a:r>
            <a:r>
              <a:rPr lang="en-US" sz="2900" dirty="0">
                <a:latin typeface="Ayuthaya" pitchFamily="2" charset="-34"/>
                <a:ea typeface="Ayuthaya" pitchFamily="2" charset="-34"/>
                <a:cs typeface="Ayuthaya" pitchFamily="2" charset="-34"/>
              </a:rPr>
              <a:t>       </a:t>
            </a:r>
          </a:p>
          <a:p>
            <a:pPr marL="0" indent="0" algn="ctr">
              <a:buNone/>
            </a:pPr>
            <a:r>
              <a:rPr lang="en-US" dirty="0">
                <a:latin typeface="Ayuthaya" pitchFamily="2" charset="-34"/>
                <a:ea typeface="Ayuthaya" pitchFamily="2" charset="-34"/>
                <a:cs typeface="Ayuthaya" pitchFamily="2" charset="-34"/>
              </a:rPr>
              <a:t>            </a:t>
            </a:r>
          </a:p>
          <a:p>
            <a:pPr marL="0" indent="0" algn="ctr">
              <a:buNone/>
            </a:pPr>
            <a:endParaRPr lang="en-US" dirty="0">
              <a:latin typeface="Ayuthaya" pitchFamily="2" charset="-34"/>
              <a:ea typeface="Ayuthaya" pitchFamily="2" charset="-34"/>
              <a:cs typeface="Ayuthaya" pitchFamily="2" charset="-34"/>
            </a:endParaRPr>
          </a:p>
          <a:p>
            <a:pPr marL="0" indent="0">
              <a:buNone/>
            </a:pPr>
            <a:r>
              <a:rPr lang="en-US" dirty="0">
                <a:latin typeface="Ayuthaya" pitchFamily="2" charset="-34"/>
                <a:ea typeface="Ayuthaya" pitchFamily="2" charset="-34"/>
                <a:cs typeface="Ayuthaya" pitchFamily="2" charset="-34"/>
              </a:rPr>
              <a:t> “</a:t>
            </a:r>
            <a:r>
              <a:rPr lang="en-GB" dirty="0">
                <a:latin typeface="Ayuthaya" pitchFamily="2" charset="-34"/>
                <a:ea typeface="Ayuthaya" pitchFamily="2" charset="-34"/>
                <a:cs typeface="Ayuthaya" pitchFamily="2" charset="-34"/>
              </a:rPr>
              <a:t>And to say that we live in a post-truth era doesn't mean that truth doesn't matter anymore, or that no one cares about truth. </a:t>
            </a:r>
            <a:r>
              <a:rPr lang="en-GB" u="sng" dirty="0">
                <a:latin typeface="Ayuthaya" pitchFamily="2" charset="-34"/>
                <a:ea typeface="Ayuthaya" pitchFamily="2" charset="-34"/>
                <a:cs typeface="Ayuthaya" pitchFamily="2" charset="-34"/>
              </a:rPr>
              <a:t>It means that we live in an era where truth is at risk, where we're in danger of losing sight of what truth means</a:t>
            </a:r>
            <a:r>
              <a:rPr lang="en-GB" dirty="0">
                <a:latin typeface="Ayuthaya" pitchFamily="2" charset="-34"/>
                <a:ea typeface="Ayuthaya" pitchFamily="2" charset="-34"/>
                <a:cs typeface="Ayuthaya" pitchFamily="2" charset="-34"/>
              </a:rPr>
              <a:t>. ….post-truth as the political subordination of reality. ”</a:t>
            </a:r>
          </a:p>
          <a:p>
            <a:pPr marL="0" indent="0">
              <a:buNone/>
            </a:pPr>
            <a:endParaRPr lang="en-GB" dirty="0">
              <a:latin typeface="Ayuthaya" pitchFamily="2" charset="-34"/>
              <a:ea typeface="Ayuthaya" pitchFamily="2" charset="-34"/>
              <a:cs typeface="Ayuthaya" pitchFamily="2" charset="-34"/>
            </a:endParaRPr>
          </a:p>
          <a:p>
            <a:pPr marL="0" indent="0">
              <a:buNone/>
            </a:pPr>
            <a:endParaRPr lang="en-GB" dirty="0">
              <a:latin typeface="Ayuthaya" pitchFamily="2" charset="-34"/>
              <a:ea typeface="Ayuthaya" pitchFamily="2" charset="-34"/>
              <a:cs typeface="Ayuthaya" pitchFamily="2" charset="-34"/>
            </a:endParaRPr>
          </a:p>
          <a:p>
            <a:pPr marL="0" indent="0">
              <a:buNone/>
            </a:pPr>
            <a:r>
              <a:rPr lang="en-US" b="1" u="sng" dirty="0">
                <a:latin typeface="Ayuthaya" pitchFamily="2" charset="-34"/>
                <a:ea typeface="Ayuthaya" pitchFamily="2" charset="-34"/>
                <a:cs typeface="Ayuthaya" pitchFamily="2" charset="-34"/>
              </a:rPr>
              <a:t>World Leaders –Alternative Facts and “Lies” </a:t>
            </a:r>
          </a:p>
          <a:p>
            <a:pPr marL="0" indent="0">
              <a:buNone/>
            </a:pPr>
            <a:r>
              <a:rPr lang="en-GB" dirty="0"/>
              <a:t>Trump offered a string of fresh falsehoods: that he had the biggest electoral victory since Reagan (he didn’t); that the crowd at his inauguration was the largest in US history (photographic evidence belies this and Washington, DC, Metro records show subway ridership down that day); that his speech at the CIA resulted in a standing ovation (he never asked the officers to sit). In early February, He claimed that the US murder rate was at a forty-seven-year high (when in fact the Uniform Crime Report showed it to be at a near-historic low). </a:t>
            </a:r>
          </a:p>
          <a:p>
            <a:pPr marL="0" indent="0">
              <a:buNone/>
            </a:pPr>
            <a:r>
              <a:rPr lang="en-GB" dirty="0"/>
              <a:t>In one of the rallies ahead of the Gujarat polls, PM Modi insinuated that a conspiracy was afoot by suggesting that former Prime Minister Manmohan Singh, former Vice-President Hamid Ansari and former Army chief General Deepak Kapoor had gathered at the residence of Congress leader Mani Shankar Aiyar at New Delhi on December 6 to meet the Pakistani High Commissioner. PM Modi’s suggestion, implying a link between the meeting and the Gujarat election had kicked up a storm.</a:t>
            </a:r>
            <a:endParaRPr lang="en-GB" dirty="0">
              <a:effectLst/>
            </a:endParaRPr>
          </a:p>
          <a:p>
            <a:pPr marL="0" indent="0">
              <a:buNone/>
            </a:pPr>
            <a:r>
              <a:rPr lang="en-GB" dirty="0"/>
              <a:t>PM Modi while addressing a rally in Karnataka in October stated that it was his govt that had launched the Direct Benefit Transfer (DBT) scheme. He added that the Govt had saved up to Rs,57,000 crore by eliminating middlemen and plugging leakages.</a:t>
            </a:r>
          </a:p>
          <a:p>
            <a:pPr marL="0" indent="0">
              <a:buNone/>
            </a:pPr>
            <a:r>
              <a:rPr lang="en-GB" dirty="0">
                <a:solidFill>
                  <a:srgbClr val="00B050"/>
                </a:solidFill>
              </a:rPr>
              <a:t>Alt Fact -The promise that the </a:t>
            </a:r>
            <a:r>
              <a:rPr lang="en-GB" dirty="0">
                <a:solidFill>
                  <a:srgbClr val="00B050"/>
                </a:solidFill>
                <a:hlinkClick r:id="rId2">
                  <a:extLst>
                    <a:ext uri="{A12FA001-AC4F-418D-AE19-62706E023703}">
                      <ahyp:hlinkClr xmlns:ahyp="http://schemas.microsoft.com/office/drawing/2018/hyperlinkcolor" val="tx"/>
                    </a:ext>
                  </a:extLst>
                </a:hlinkClick>
              </a:rPr>
              <a:t>weekly cost of EU membership</a:t>
            </a:r>
            <a:r>
              <a:rPr lang="en-GB" dirty="0">
                <a:solidFill>
                  <a:srgbClr val="00B050"/>
                </a:solidFill>
              </a:rPr>
              <a:t> – allegedly, £350m – would be ploughed into the NHS was front and centre in the </a:t>
            </a:r>
            <a:r>
              <a:rPr lang="en-GB" dirty="0">
                <a:solidFill>
                  <a:srgbClr val="00B050"/>
                </a:solidFill>
                <a:hlinkClick r:id="rId3">
                  <a:extLst>
                    <a:ext uri="{A12FA001-AC4F-418D-AE19-62706E023703}">
                      <ahyp:hlinkClr xmlns:ahyp="http://schemas.microsoft.com/office/drawing/2018/hyperlinkcolor" val="tx"/>
                    </a:ext>
                  </a:extLst>
                </a:hlinkClick>
              </a:rPr>
              <a:t>Vote Leave</a:t>
            </a:r>
            <a:r>
              <a:rPr lang="en-GB" dirty="0">
                <a:solidFill>
                  <a:srgbClr val="00B050"/>
                </a:solidFill>
              </a:rPr>
              <a:t> campaign. But the data was not correct</a:t>
            </a:r>
          </a:p>
          <a:p>
            <a:pPr marL="0" indent="0">
              <a:buNone/>
            </a:pPr>
            <a:r>
              <a:rPr lang="en-GB" dirty="0">
                <a:solidFill>
                  <a:srgbClr val="00B050"/>
                </a:solidFill>
              </a:rPr>
              <a:t>“To borrow a distinction often made by Trump’s supporters, it was evidently a mistake to take the Leave campaign literally rather than seriously.”</a:t>
            </a:r>
            <a:endParaRPr lang="en-GB" dirty="0">
              <a:solidFill>
                <a:srgbClr val="00B050"/>
              </a:solidFill>
              <a:effectLst/>
            </a:endParaRPr>
          </a:p>
          <a:p>
            <a:pPr marL="0" indent="0">
              <a:buNone/>
            </a:pPr>
            <a:endParaRPr lang="en-GB" dirty="0">
              <a:effectLst/>
            </a:endParaRPr>
          </a:p>
        </p:txBody>
      </p:sp>
    </p:spTree>
    <p:extLst>
      <p:ext uri="{BB962C8B-B14F-4D97-AF65-F5344CB8AC3E}">
        <p14:creationId xmlns:p14="http://schemas.microsoft.com/office/powerpoint/2010/main" val="151461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4B37-B365-CF44-9588-ECA1C8C5F321}"/>
              </a:ext>
            </a:extLst>
          </p:cNvPr>
          <p:cNvSpPr>
            <a:spLocks noGrp="1"/>
          </p:cNvSpPr>
          <p:nvPr>
            <p:ph type="title"/>
          </p:nvPr>
        </p:nvSpPr>
        <p:spPr>
          <a:xfrm>
            <a:off x="838200" y="153192"/>
            <a:ext cx="10515600" cy="1325563"/>
          </a:xfrm>
          <a:solidFill>
            <a:schemeClr val="accent6">
              <a:lumMod val="20000"/>
              <a:lumOff val="80000"/>
            </a:schemeClr>
          </a:solidFill>
        </p:spPr>
        <p:txBody>
          <a:bodyPr>
            <a:normAutofit/>
          </a:bodyPr>
          <a:lstStyle/>
          <a:p>
            <a:r>
              <a:rPr lang="en-US" sz="3600" b="1" dirty="0"/>
              <a:t>Why are lies and alternative facts successful?</a:t>
            </a:r>
          </a:p>
        </p:txBody>
      </p:sp>
      <p:sp>
        <p:nvSpPr>
          <p:cNvPr id="3" name="Content Placeholder 2">
            <a:extLst>
              <a:ext uri="{FF2B5EF4-FFF2-40B4-BE49-F238E27FC236}">
                <a16:creationId xmlns:a16="http://schemas.microsoft.com/office/drawing/2014/main" id="{92F41F1A-8AE6-5C49-B60E-7A926A5A22C3}"/>
              </a:ext>
            </a:extLst>
          </p:cNvPr>
          <p:cNvSpPr>
            <a:spLocks noGrp="1"/>
          </p:cNvSpPr>
          <p:nvPr>
            <p:ph idx="1"/>
          </p:nvPr>
        </p:nvSpPr>
        <p:spPr>
          <a:xfrm>
            <a:off x="796724" y="1690688"/>
            <a:ext cx="10515600" cy="4351338"/>
          </a:xfrm>
          <a:ln w="3175">
            <a:solidFill>
              <a:schemeClr val="tx1"/>
            </a:solidFill>
          </a:ln>
        </p:spPr>
        <p:txBody>
          <a:bodyPr>
            <a:normAutofit fontScale="85000" lnSpcReduction="20000"/>
          </a:bodyPr>
          <a:lstStyle/>
          <a:p>
            <a:r>
              <a:rPr lang="en-US" dirty="0"/>
              <a:t>Motivated Reasoning</a:t>
            </a:r>
          </a:p>
          <a:p>
            <a:pPr marL="0" indent="0">
              <a:buNone/>
            </a:pPr>
            <a:r>
              <a:rPr lang="en-GB" sz="1600" dirty="0"/>
              <a:t>Individuals engage in motivated reasoning as a way to avoid or lessen </a:t>
            </a:r>
            <a:r>
              <a:rPr lang="en-GB" sz="1600" dirty="0">
                <a:hlinkClick r:id="rId3" tooltip="Psychology Today looks at cognitive dissonance"/>
              </a:rPr>
              <a:t>cognitive dissonance</a:t>
            </a:r>
            <a:r>
              <a:rPr lang="en-GB" sz="1600" dirty="0"/>
              <a:t>, the mental discomfort people experience when confronted by contradictory information</a:t>
            </a:r>
          </a:p>
          <a:p>
            <a:pPr marL="0" indent="0">
              <a:buNone/>
            </a:pPr>
            <a:endParaRPr lang="en-US" sz="1600" dirty="0"/>
          </a:p>
          <a:p>
            <a:r>
              <a:rPr lang="en-US" dirty="0"/>
              <a:t>Confirmation Bias</a:t>
            </a:r>
          </a:p>
          <a:p>
            <a:pPr marL="0" indent="0">
              <a:buNone/>
            </a:pPr>
            <a:r>
              <a:rPr lang="en-GB" sz="1600" dirty="0"/>
              <a:t>Impact how we gather information, but they also influence how we interpret and recall information</a:t>
            </a:r>
          </a:p>
          <a:p>
            <a:pPr marL="0" indent="0">
              <a:buNone/>
            </a:pPr>
            <a:endParaRPr lang="en-US" sz="1600" dirty="0"/>
          </a:p>
          <a:p>
            <a:r>
              <a:rPr lang="en-US" dirty="0"/>
              <a:t>Salience</a:t>
            </a:r>
          </a:p>
          <a:p>
            <a:pPr marL="0" indent="0">
              <a:buNone/>
            </a:pPr>
            <a:r>
              <a:rPr lang="en-GB" sz="1800" dirty="0"/>
              <a:t>Psychologists view salience detection as a key attentional mechanism enabling humans to focus their limited cognitive re- sources on a relevant subset of the available sensory data - fully all the in- formation available to them, but overemphasize the information their minds focus on</a:t>
            </a:r>
            <a:endParaRPr lang="en-US" sz="1800" dirty="0"/>
          </a:p>
          <a:p>
            <a:pPr marL="0" indent="0">
              <a:buNone/>
            </a:pPr>
            <a:endParaRPr lang="en-US" dirty="0"/>
          </a:p>
          <a:p>
            <a:r>
              <a:rPr lang="en-US" dirty="0"/>
              <a:t>Available Heuristic</a:t>
            </a:r>
          </a:p>
          <a:p>
            <a:pPr marL="0" indent="0">
              <a:buNone/>
            </a:pPr>
            <a:r>
              <a:rPr lang="en-GB" sz="1600" dirty="0"/>
              <a:t>the probability of events by availability, i.e., by the ease with which relevant instances come to mind.</a:t>
            </a:r>
            <a:endParaRPr lang="en-US" sz="1600" dirty="0"/>
          </a:p>
          <a:p>
            <a:pPr marL="0" indent="0">
              <a:buNone/>
            </a:pPr>
            <a:endParaRPr lang="en-US" dirty="0"/>
          </a:p>
          <a:p>
            <a:endParaRPr lang="en-US" dirty="0"/>
          </a:p>
        </p:txBody>
      </p:sp>
    </p:spTree>
    <p:extLst>
      <p:ext uri="{BB962C8B-B14F-4D97-AF65-F5344CB8AC3E}">
        <p14:creationId xmlns:p14="http://schemas.microsoft.com/office/powerpoint/2010/main" val="247437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58703D5-B2C3-C142-AC4F-4A71396DCCDD}"/>
              </a:ext>
            </a:extLst>
          </p:cNvPr>
          <p:cNvSpPr/>
          <p:nvPr/>
        </p:nvSpPr>
        <p:spPr>
          <a:xfrm>
            <a:off x="5689670" y="3255436"/>
            <a:ext cx="2827606" cy="3693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extLst>
              <a:ext uri="{FF2B5EF4-FFF2-40B4-BE49-F238E27FC236}">
                <a16:creationId xmlns:a16="http://schemas.microsoft.com/office/drawing/2014/main" id="{C6ADCC57-5299-DB4D-9171-1BB03D89D46E}"/>
              </a:ext>
            </a:extLst>
          </p:cNvPr>
          <p:cNvSpPr/>
          <p:nvPr/>
        </p:nvSpPr>
        <p:spPr>
          <a:xfrm>
            <a:off x="2835798" y="3275635"/>
            <a:ext cx="2678737" cy="36933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D3A3DDF-9869-4A41-A74A-362048695A39}"/>
              </a:ext>
            </a:extLst>
          </p:cNvPr>
          <p:cNvPicPr>
            <a:picLocks noChangeAspect="1"/>
          </p:cNvPicPr>
          <p:nvPr/>
        </p:nvPicPr>
        <p:blipFill>
          <a:blip r:embed="rId2"/>
          <a:stretch>
            <a:fillRect/>
          </a:stretch>
        </p:blipFill>
        <p:spPr>
          <a:xfrm>
            <a:off x="1157469" y="787078"/>
            <a:ext cx="8958804" cy="2256972"/>
          </a:xfrm>
          <a:prstGeom prst="rect">
            <a:avLst/>
          </a:prstGeom>
        </p:spPr>
      </p:pic>
      <p:pic>
        <p:nvPicPr>
          <p:cNvPr id="5" name="Picture 4">
            <a:extLst>
              <a:ext uri="{FF2B5EF4-FFF2-40B4-BE49-F238E27FC236}">
                <a16:creationId xmlns:a16="http://schemas.microsoft.com/office/drawing/2014/main" id="{4FC77981-2AA1-124D-9B6D-B7678D6C5BAF}"/>
              </a:ext>
            </a:extLst>
          </p:cNvPr>
          <p:cNvPicPr>
            <a:picLocks noChangeAspect="1"/>
          </p:cNvPicPr>
          <p:nvPr/>
        </p:nvPicPr>
        <p:blipFill>
          <a:blip r:embed="rId3"/>
          <a:stretch>
            <a:fillRect/>
          </a:stretch>
        </p:blipFill>
        <p:spPr>
          <a:xfrm>
            <a:off x="1157469" y="3813949"/>
            <a:ext cx="8958804" cy="2100713"/>
          </a:xfrm>
          <a:prstGeom prst="rect">
            <a:avLst/>
          </a:prstGeom>
        </p:spPr>
      </p:pic>
      <p:sp>
        <p:nvSpPr>
          <p:cNvPr id="6" name="TextBox 5">
            <a:extLst>
              <a:ext uri="{FF2B5EF4-FFF2-40B4-BE49-F238E27FC236}">
                <a16:creationId xmlns:a16="http://schemas.microsoft.com/office/drawing/2014/main" id="{317B8B20-6B8E-8049-B419-AAF02C9097C0}"/>
              </a:ext>
            </a:extLst>
          </p:cNvPr>
          <p:cNvSpPr txBox="1"/>
          <p:nvPr/>
        </p:nvSpPr>
        <p:spPr>
          <a:xfrm>
            <a:off x="2835798" y="3275635"/>
            <a:ext cx="5567423" cy="369332"/>
          </a:xfrm>
          <a:prstGeom prst="rect">
            <a:avLst/>
          </a:prstGeom>
          <a:noFill/>
        </p:spPr>
        <p:txBody>
          <a:bodyPr wrap="square" rtlCol="0">
            <a:spAutoFit/>
          </a:bodyPr>
          <a:lstStyle/>
          <a:p>
            <a:r>
              <a:rPr lang="en-US" dirty="0"/>
              <a:t>  Motivated Reasoning              Confirmation Bias</a:t>
            </a:r>
          </a:p>
        </p:txBody>
      </p:sp>
      <p:sp>
        <p:nvSpPr>
          <p:cNvPr id="7" name="Down Arrow 6">
            <a:extLst>
              <a:ext uri="{FF2B5EF4-FFF2-40B4-BE49-F238E27FC236}">
                <a16:creationId xmlns:a16="http://schemas.microsoft.com/office/drawing/2014/main" id="{954D040B-04A9-7646-A967-8E4F10F34815}"/>
              </a:ext>
            </a:extLst>
          </p:cNvPr>
          <p:cNvSpPr/>
          <p:nvPr/>
        </p:nvSpPr>
        <p:spPr>
          <a:xfrm rot="10800000">
            <a:off x="5104435" y="3333509"/>
            <a:ext cx="243069" cy="3125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6829F15F-7633-C54B-983A-A8AE99F02CD4}"/>
              </a:ext>
            </a:extLst>
          </p:cNvPr>
          <p:cNvSpPr/>
          <p:nvPr/>
        </p:nvSpPr>
        <p:spPr>
          <a:xfrm>
            <a:off x="7373072" y="3333509"/>
            <a:ext cx="243069" cy="3125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18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6B60-FA83-2042-BF99-EE1A427CF5A8}"/>
              </a:ext>
            </a:extLst>
          </p:cNvPr>
          <p:cNvSpPr>
            <a:spLocks noGrp="1"/>
          </p:cNvSpPr>
          <p:nvPr>
            <p:ph type="title"/>
          </p:nvPr>
        </p:nvSpPr>
        <p:spPr>
          <a:xfrm>
            <a:off x="838200" y="182245"/>
            <a:ext cx="10515600" cy="1325563"/>
          </a:xfrm>
          <a:solidFill>
            <a:schemeClr val="accent6">
              <a:lumMod val="20000"/>
              <a:lumOff val="80000"/>
            </a:schemeClr>
          </a:solidFill>
        </p:spPr>
        <p:txBody>
          <a:bodyPr>
            <a:normAutofit/>
          </a:bodyPr>
          <a:lstStyle/>
          <a:p>
            <a:r>
              <a:rPr lang="en-US" sz="3600" b="1" dirty="0"/>
              <a:t>Current Ecosystem to challenge Facts, Alternative Facts and Lies</a:t>
            </a:r>
          </a:p>
        </p:txBody>
      </p:sp>
      <p:sp>
        <p:nvSpPr>
          <p:cNvPr id="3" name="Content Placeholder 2">
            <a:extLst>
              <a:ext uri="{FF2B5EF4-FFF2-40B4-BE49-F238E27FC236}">
                <a16:creationId xmlns:a16="http://schemas.microsoft.com/office/drawing/2014/main" id="{87A98180-AA06-5745-9B17-2BDD0C03A3BB}"/>
              </a:ext>
            </a:extLst>
          </p:cNvPr>
          <p:cNvSpPr>
            <a:spLocks noGrp="1"/>
          </p:cNvSpPr>
          <p:nvPr>
            <p:ph idx="1"/>
          </p:nvPr>
        </p:nvSpPr>
        <p:spPr>
          <a:ln w="3175">
            <a:solidFill>
              <a:schemeClr val="tx1"/>
            </a:solidFill>
          </a:ln>
        </p:spPr>
        <p:txBody>
          <a:bodyPr/>
          <a:lstStyle/>
          <a:p>
            <a:r>
              <a:rPr lang="en-US" dirty="0"/>
              <a:t>IFCN- </a:t>
            </a:r>
            <a:r>
              <a:rPr lang="en-GB" dirty="0"/>
              <a:t>International Fact-Checking Network</a:t>
            </a:r>
            <a:endParaRPr lang="en-US" dirty="0"/>
          </a:p>
          <a:p>
            <a:r>
              <a:rPr lang="en-US" dirty="0"/>
              <a:t>Fact Checking Website- </a:t>
            </a:r>
            <a:r>
              <a:rPr lang="en-US" dirty="0" err="1"/>
              <a:t>Altnews</a:t>
            </a:r>
            <a:r>
              <a:rPr lang="en-US" dirty="0"/>
              <a:t>, Boom, </a:t>
            </a:r>
            <a:r>
              <a:rPr lang="en-US" dirty="0" err="1"/>
              <a:t>Vishvas</a:t>
            </a:r>
            <a:r>
              <a:rPr lang="en-US" dirty="0"/>
              <a:t> News</a:t>
            </a:r>
          </a:p>
          <a:p>
            <a:r>
              <a:rPr lang="en-US" dirty="0"/>
              <a:t>Washington Post Lies Tracker</a:t>
            </a:r>
          </a:p>
          <a:p>
            <a:r>
              <a:rPr lang="en-US" dirty="0"/>
              <a:t>Research videos and journals</a:t>
            </a:r>
          </a:p>
          <a:p>
            <a:r>
              <a:rPr lang="en-US" dirty="0"/>
              <a:t>Individuals challenging or demanding accountability</a:t>
            </a:r>
          </a:p>
          <a:p>
            <a:pPr marL="0" indent="0">
              <a:buNone/>
            </a:pPr>
            <a:r>
              <a:rPr lang="en-US" dirty="0"/>
              <a:t> </a:t>
            </a:r>
          </a:p>
          <a:p>
            <a:endParaRPr lang="en-US" dirty="0"/>
          </a:p>
        </p:txBody>
      </p:sp>
    </p:spTree>
    <p:extLst>
      <p:ext uri="{BB962C8B-B14F-4D97-AF65-F5344CB8AC3E}">
        <p14:creationId xmlns:p14="http://schemas.microsoft.com/office/powerpoint/2010/main" val="7455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9A9B-6083-A44B-BE8F-603F70B51566}"/>
              </a:ext>
            </a:extLst>
          </p:cNvPr>
          <p:cNvSpPr>
            <a:spLocks noGrp="1"/>
          </p:cNvSpPr>
          <p:nvPr>
            <p:ph type="title"/>
          </p:nvPr>
        </p:nvSpPr>
        <p:spPr/>
        <p:txBody>
          <a:bodyPr/>
          <a:lstStyle/>
          <a:p>
            <a:r>
              <a:rPr lang="en-US" b="1" dirty="0"/>
              <a:t>The roadblocks to fact-checking ecosystem</a:t>
            </a:r>
          </a:p>
        </p:txBody>
      </p:sp>
      <p:sp>
        <p:nvSpPr>
          <p:cNvPr id="3" name="Content Placeholder 2">
            <a:extLst>
              <a:ext uri="{FF2B5EF4-FFF2-40B4-BE49-F238E27FC236}">
                <a16:creationId xmlns:a16="http://schemas.microsoft.com/office/drawing/2014/main" id="{19BD897C-68DC-414A-AFA3-667357FFD2F6}"/>
              </a:ext>
            </a:extLst>
          </p:cNvPr>
          <p:cNvSpPr>
            <a:spLocks noGrp="1"/>
          </p:cNvSpPr>
          <p:nvPr>
            <p:ph idx="1"/>
          </p:nvPr>
        </p:nvSpPr>
        <p:spPr/>
        <p:txBody>
          <a:bodyPr>
            <a:normAutofit fontScale="55000" lnSpcReduction="20000"/>
          </a:bodyPr>
          <a:lstStyle/>
          <a:p>
            <a:r>
              <a:rPr lang="en-GB" dirty="0"/>
              <a:t>Alternative facts are highly persuasive; </a:t>
            </a:r>
          </a:p>
          <a:p>
            <a:pPr marL="0" indent="0">
              <a:buNone/>
            </a:pPr>
            <a:r>
              <a:rPr lang="en-GB" dirty="0">
                <a:highlight>
                  <a:srgbClr val="C0C0C0"/>
                </a:highlight>
              </a:rPr>
              <a:t> After the Nazis established their rule, radio propaganda incited anti-Semitic acts and denunciations of Jews to authorities by ordinary citizens. The effect of anti-Semitic propaganda varied depending on the listeners’ predispositions toward the message. Nazi radio was most effective in places where anti-Semitism was historically high and had a negative effect in places with historically low anti-Semitism.</a:t>
            </a:r>
          </a:p>
          <a:p>
            <a:r>
              <a:rPr lang="en-GB" dirty="0"/>
              <a:t>Fact checking improves factual knowledge of voters or the audience for that fact</a:t>
            </a:r>
          </a:p>
          <a:p>
            <a:pPr marL="0" indent="0">
              <a:buNone/>
            </a:pPr>
            <a:r>
              <a:rPr lang="en-GB" dirty="0">
                <a:highlight>
                  <a:srgbClr val="C0C0C0"/>
                </a:highlight>
              </a:rPr>
              <a:t>Seasonal influenza is responsible for thousands of deaths and billions of dollars of medical costs per year in the United States, but influenza vaccination coverage remains substantially below public health targets. One possible obstacle to greater immunization rates is the false belief that it is possible to contract the flu from the flu vaccine</a:t>
            </a:r>
            <a:r>
              <a:rPr lang="en-GB" dirty="0">
                <a:effectLst/>
                <a:highlight>
                  <a:srgbClr val="C0C0C0"/>
                </a:highlight>
              </a:rPr>
              <a:t> </a:t>
            </a:r>
            <a:endParaRPr lang="en-GB" dirty="0">
              <a:highlight>
                <a:srgbClr val="C0C0C0"/>
              </a:highlight>
            </a:endParaRPr>
          </a:p>
          <a:p>
            <a:r>
              <a:rPr lang="en-GB" dirty="0"/>
              <a:t>Fact checking does not affect policy conclusions or support or decision making  for the candidate or piece of information;</a:t>
            </a:r>
          </a:p>
          <a:p>
            <a:pPr marL="0" indent="0">
              <a:buNone/>
            </a:pPr>
            <a:r>
              <a:rPr lang="en-GB" dirty="0">
                <a:highlight>
                  <a:srgbClr val="C0C0C0"/>
                </a:highlight>
              </a:rPr>
              <a:t>The correction also significantly </a:t>
            </a:r>
            <a:r>
              <a:rPr lang="en-GB" i="1" dirty="0">
                <a:highlight>
                  <a:srgbClr val="C0C0C0"/>
                </a:highlight>
              </a:rPr>
              <a:t>reduced</a:t>
            </a:r>
            <a:r>
              <a:rPr lang="en-GB" dirty="0">
                <a:highlight>
                  <a:srgbClr val="C0C0C0"/>
                </a:highlight>
              </a:rPr>
              <a:t> intent to vaccinate among respondents with high levels of concern about vaccine side effects – a response that was not observed among those with low levels of concern</a:t>
            </a:r>
            <a:r>
              <a:rPr lang="en-GB" dirty="0">
                <a:effectLst/>
                <a:highlight>
                  <a:srgbClr val="C0C0C0"/>
                </a:highlight>
              </a:rPr>
              <a:t> </a:t>
            </a:r>
            <a:endParaRPr lang="en-GB" dirty="0">
              <a:highlight>
                <a:srgbClr val="C0C0C0"/>
              </a:highlight>
            </a:endParaRPr>
          </a:p>
          <a:p>
            <a:pPr marL="0" indent="0">
              <a:buNone/>
            </a:pPr>
            <a:endParaRPr lang="en-GB" dirty="0">
              <a:highlight>
                <a:srgbClr val="C0C0C0"/>
              </a:highlight>
            </a:endParaRPr>
          </a:p>
          <a:p>
            <a:r>
              <a:rPr lang="en-GB" dirty="0"/>
              <a:t>Exposure to facts alone does not decrease support for the candidate, even though voters update their knowledge</a:t>
            </a:r>
          </a:p>
          <a:p>
            <a:pPr marL="0" indent="0">
              <a:buNone/>
            </a:pPr>
            <a:r>
              <a:rPr lang="en-GB" dirty="0">
                <a:highlight>
                  <a:srgbClr val="C0C0C0"/>
                </a:highlight>
              </a:rPr>
              <a:t>The exposure to facts alone may have two effects that go in the opposite directions: on the one hand, facts increase the salience of the immigration issue</a:t>
            </a:r>
            <a:r>
              <a:rPr lang="en-GB" dirty="0">
                <a:effectLst/>
                <a:highlight>
                  <a:srgbClr val="C0C0C0"/>
                </a:highlight>
              </a:rPr>
              <a:t> </a:t>
            </a:r>
            <a:endParaRPr lang="en-GB" dirty="0">
              <a:highlight>
                <a:srgbClr val="C0C0C0"/>
              </a:highlight>
            </a:endParaRPr>
          </a:p>
          <a:p>
            <a:pPr marL="0" indent="0">
              <a:buNone/>
            </a:pPr>
            <a:r>
              <a:rPr lang="en-GB" dirty="0">
                <a:highlight>
                  <a:srgbClr val="C0C0C0"/>
                </a:highlight>
              </a:rPr>
              <a:t> </a:t>
            </a:r>
          </a:p>
          <a:p>
            <a:pPr marL="0" indent="0">
              <a:buNone/>
            </a:pPr>
            <a:endParaRPr lang="en-US" dirty="0"/>
          </a:p>
        </p:txBody>
      </p:sp>
    </p:spTree>
    <p:extLst>
      <p:ext uri="{BB962C8B-B14F-4D97-AF65-F5344CB8AC3E}">
        <p14:creationId xmlns:p14="http://schemas.microsoft.com/office/powerpoint/2010/main" val="133480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26976-B68D-8644-A032-5E9BFF21F824}"/>
              </a:ext>
            </a:extLst>
          </p:cNvPr>
          <p:cNvSpPr>
            <a:spLocks noGrp="1"/>
          </p:cNvSpPr>
          <p:nvPr>
            <p:ph idx="1"/>
          </p:nvPr>
        </p:nvSpPr>
        <p:spPr>
          <a:xfrm>
            <a:off x="838200" y="389289"/>
            <a:ext cx="10515600" cy="4351338"/>
          </a:xfrm>
        </p:spPr>
        <p:txBody>
          <a:bodyPr/>
          <a:lstStyle/>
          <a:p>
            <a:pPr marL="0" indent="0">
              <a:buNone/>
            </a:pPr>
            <a:r>
              <a:rPr lang="en-GB" dirty="0"/>
              <a:t>People seldom Agree on Facts but they also seldom agree on the Fact Checkers credibility. That is usually they find confirmation bias and motivated reasoning for Fact checkers individual identity too and thus maligning fact checkers is usually used as a tool by perpetrators of misinformation which is commonly called </a:t>
            </a:r>
            <a:r>
              <a:rPr lang="en-GB" dirty="0" err="1"/>
              <a:t>Doxxing</a:t>
            </a:r>
            <a:endParaRPr lang="en-GB" dirty="0"/>
          </a:p>
          <a:p>
            <a:pPr marL="0" indent="0" algn="ctr">
              <a:buNone/>
            </a:pPr>
            <a:endParaRPr lang="en-GB" dirty="0">
              <a:highlight>
                <a:srgbClr val="C0C0C0"/>
              </a:highlight>
            </a:endParaRPr>
          </a:p>
          <a:p>
            <a:pPr marL="0" indent="0" algn="ctr">
              <a:buNone/>
            </a:pPr>
            <a:r>
              <a:rPr lang="en-GB" dirty="0">
                <a:highlight>
                  <a:srgbClr val="C0C0C0"/>
                </a:highlight>
              </a:rPr>
              <a:t>An example of how </a:t>
            </a:r>
            <a:r>
              <a:rPr lang="en-GB" dirty="0" err="1">
                <a:highlight>
                  <a:srgbClr val="C0C0C0"/>
                </a:highlight>
              </a:rPr>
              <a:t>Doxxing</a:t>
            </a:r>
            <a:r>
              <a:rPr lang="en-GB" dirty="0">
                <a:highlight>
                  <a:srgbClr val="C0C0C0"/>
                </a:highlight>
              </a:rPr>
              <a:t> usually finds foothold</a:t>
            </a:r>
          </a:p>
          <a:p>
            <a:endParaRPr lang="en-US" dirty="0"/>
          </a:p>
        </p:txBody>
      </p:sp>
      <p:pic>
        <p:nvPicPr>
          <p:cNvPr id="4" name="Picture 3">
            <a:extLst>
              <a:ext uri="{FF2B5EF4-FFF2-40B4-BE49-F238E27FC236}">
                <a16:creationId xmlns:a16="http://schemas.microsoft.com/office/drawing/2014/main" id="{F04B0961-4674-4845-86B5-0DF32C3B5E83}"/>
              </a:ext>
            </a:extLst>
          </p:cNvPr>
          <p:cNvPicPr>
            <a:picLocks noChangeAspect="1"/>
          </p:cNvPicPr>
          <p:nvPr/>
        </p:nvPicPr>
        <p:blipFill>
          <a:blip r:embed="rId2"/>
          <a:stretch>
            <a:fillRect/>
          </a:stretch>
        </p:blipFill>
        <p:spPr>
          <a:xfrm>
            <a:off x="2652932" y="3429000"/>
            <a:ext cx="6559550" cy="3157991"/>
          </a:xfrm>
          <a:prstGeom prst="rect">
            <a:avLst/>
          </a:prstGeom>
        </p:spPr>
      </p:pic>
    </p:spTree>
    <p:extLst>
      <p:ext uri="{BB962C8B-B14F-4D97-AF65-F5344CB8AC3E}">
        <p14:creationId xmlns:p14="http://schemas.microsoft.com/office/powerpoint/2010/main" val="313535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6C5F-E355-9F43-B347-284157DCEE13}"/>
              </a:ext>
            </a:extLst>
          </p:cNvPr>
          <p:cNvSpPr>
            <a:spLocks noGrp="1"/>
          </p:cNvSpPr>
          <p:nvPr>
            <p:ph type="title"/>
          </p:nvPr>
        </p:nvSpPr>
        <p:spPr>
          <a:solidFill>
            <a:schemeClr val="accent6">
              <a:lumMod val="40000"/>
              <a:lumOff val="60000"/>
            </a:schemeClr>
          </a:solidFill>
        </p:spPr>
        <p:txBody>
          <a:bodyPr/>
          <a:lstStyle/>
          <a:p>
            <a:r>
              <a:rPr lang="en-US" dirty="0"/>
              <a:t>What could we do while debunking?</a:t>
            </a:r>
          </a:p>
        </p:txBody>
      </p:sp>
      <p:sp>
        <p:nvSpPr>
          <p:cNvPr id="3" name="Content Placeholder 2">
            <a:extLst>
              <a:ext uri="{FF2B5EF4-FFF2-40B4-BE49-F238E27FC236}">
                <a16:creationId xmlns:a16="http://schemas.microsoft.com/office/drawing/2014/main" id="{292C2BD1-77BB-494B-B82D-54D8A0785875}"/>
              </a:ext>
            </a:extLst>
          </p:cNvPr>
          <p:cNvSpPr>
            <a:spLocks noGrp="1"/>
          </p:cNvSpPr>
          <p:nvPr>
            <p:ph idx="1"/>
          </p:nvPr>
        </p:nvSpPr>
        <p:spPr/>
        <p:txBody>
          <a:bodyPr>
            <a:normAutofit/>
          </a:bodyPr>
          <a:lstStyle/>
          <a:p>
            <a:r>
              <a:rPr lang="en-US" dirty="0"/>
              <a:t>Avoid Binaries</a:t>
            </a:r>
          </a:p>
          <a:p>
            <a:r>
              <a:rPr lang="en-US" dirty="0"/>
              <a:t>Not just facts but alternative narratives-Remember to give something else also to think about, for example when people are told that Hindu Muslim fake news, give space to Sufism’s detail</a:t>
            </a:r>
          </a:p>
          <a:p>
            <a:r>
              <a:rPr lang="en-US" dirty="0"/>
              <a:t>Profile “Trolls” , “</a:t>
            </a:r>
            <a:r>
              <a:rPr lang="en-US" dirty="0" err="1"/>
              <a:t>Bhakts</a:t>
            </a:r>
            <a:r>
              <a:rPr lang="en-US" dirty="0"/>
              <a:t>”. These are Nebulous terms . People with posterior beliefs, are also victims of Fake news. </a:t>
            </a:r>
          </a:p>
          <a:p>
            <a:pPr marL="0" indent="0">
              <a:buNone/>
            </a:pPr>
            <a:endParaRPr lang="en-US" dirty="0"/>
          </a:p>
        </p:txBody>
      </p:sp>
    </p:spTree>
    <p:extLst>
      <p:ext uri="{BB962C8B-B14F-4D97-AF65-F5344CB8AC3E}">
        <p14:creationId xmlns:p14="http://schemas.microsoft.com/office/powerpoint/2010/main" val="423032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7B64B-7035-9948-9F30-1369B606D652}"/>
              </a:ext>
            </a:extLst>
          </p:cNvPr>
          <p:cNvSpPr txBox="1"/>
          <p:nvPr/>
        </p:nvSpPr>
        <p:spPr>
          <a:xfrm>
            <a:off x="2209800" y="1469571"/>
            <a:ext cx="7772400" cy="1569660"/>
          </a:xfrm>
          <a:prstGeom prst="rect">
            <a:avLst/>
          </a:prstGeom>
          <a:noFill/>
        </p:spPr>
        <p:txBody>
          <a:bodyPr wrap="square" rtlCol="0">
            <a:spAutoFit/>
          </a:bodyPr>
          <a:lstStyle/>
          <a:p>
            <a:pPr algn="ctr"/>
            <a:r>
              <a:rPr lang="en-GB" sz="3200" dirty="0"/>
              <a:t>Signal Boosting or Amplification??</a:t>
            </a:r>
          </a:p>
          <a:p>
            <a:pPr algn="ctr"/>
            <a:r>
              <a:rPr lang="en-GB" sz="3200" dirty="0"/>
              <a:t>Are we Creating their world view??</a:t>
            </a:r>
          </a:p>
          <a:p>
            <a:pPr algn="ctr"/>
            <a:r>
              <a:rPr lang="en-GB" sz="3200" dirty="0"/>
              <a:t>(</a:t>
            </a:r>
            <a:r>
              <a:rPr lang="en-GB" dirty="0"/>
              <a:t>At a Certain Point You Have to Realize That You’re Promoting Them</a:t>
            </a:r>
            <a:r>
              <a:rPr lang="en-GB" sz="3200" dirty="0">
                <a:effectLst/>
              </a:rPr>
              <a:t>)</a:t>
            </a:r>
            <a:endParaRPr lang="en-GB" sz="3200" dirty="0"/>
          </a:p>
        </p:txBody>
      </p:sp>
    </p:spTree>
    <p:extLst>
      <p:ext uri="{BB962C8B-B14F-4D97-AF65-F5344CB8AC3E}">
        <p14:creationId xmlns:p14="http://schemas.microsoft.com/office/powerpoint/2010/main" val="941030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2827</Words>
  <Application>Microsoft Macintosh PowerPoint</Application>
  <PresentationFormat>Widescreen</PresentationFormat>
  <Paragraphs>164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American Typewriter</vt:lpstr>
      <vt:lpstr>Arial</vt:lpstr>
      <vt:lpstr>Ayuthaya</vt:lpstr>
      <vt:lpstr>Calibri</vt:lpstr>
      <vt:lpstr>Calibri Light</vt:lpstr>
      <vt:lpstr>Office Theme</vt:lpstr>
      <vt:lpstr>     Part – 1 “In times of universal deceit, telling the truth will be a revolutionary act.” George Orwell</vt:lpstr>
      <vt:lpstr>Two words caught the imagination of Oxford Dictionary Post-Truth and Alt-Right, so much so that Oxford included it in its dictionary</vt:lpstr>
      <vt:lpstr>Why are lies and alternative facts successful?</vt:lpstr>
      <vt:lpstr>PowerPoint Presentation</vt:lpstr>
      <vt:lpstr>Current Ecosystem to challenge Facts, Alternative Facts and Lies</vt:lpstr>
      <vt:lpstr>The roadblocks to fact-checking ecosystem</vt:lpstr>
      <vt:lpstr>PowerPoint Presentation</vt:lpstr>
      <vt:lpstr>What could we do while debunking?</vt:lpstr>
      <vt:lpstr>PowerPoint Presentation</vt:lpstr>
      <vt:lpstr>Tackling Amplification on an Online Archive</vt:lpstr>
      <vt:lpstr>PowerPoint Presentation</vt:lpstr>
      <vt:lpstr>Collection/Archive</vt:lpstr>
      <vt:lpstr>Experience</vt:lpstr>
      <vt:lpstr>PowerPoint Presentation</vt:lpstr>
      <vt:lpstr>Goal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Part – 1 “In times of universal deceit, telling the truth will be a revolutionary act.” George Orwell</dc:title>
  <dc:creator>Kavish Chhatwani</dc:creator>
  <cp:lastModifiedBy>Kavish Chhatwani</cp:lastModifiedBy>
  <cp:revision>1</cp:revision>
  <dcterms:created xsi:type="dcterms:W3CDTF">2020-07-06T01:54:05Z</dcterms:created>
  <dcterms:modified xsi:type="dcterms:W3CDTF">2020-07-06T01:54:27Z</dcterms:modified>
</cp:coreProperties>
</file>