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7"/>
  </p:notesMasterIdLst>
  <p:sldIdLst>
    <p:sldId id="260" r:id="rId2"/>
    <p:sldId id="256" r:id="rId3"/>
    <p:sldId id="257" r:id="rId4"/>
    <p:sldId id="258" r:id="rId5"/>
    <p:sldId id="259" r:id="rId6"/>
  </p:sldIdLst>
  <p:sldSz cx="9144000" cy="5143500" type="screen16x9"/>
  <p:notesSz cx="6858000" cy="9144000"/>
  <p:embeddedFontLst>
    <p:embeddedFont>
      <p:font typeface="Calisto MT" panose="02040603050505030304" pitchFamily="18" charset="0"/>
      <p:regular r:id="rId8"/>
      <p:bold r:id="rId9"/>
      <p:italic r:id="rId10"/>
      <p:boldItalic r:id="rId11"/>
    </p:embeddedFont>
    <p:embeddedFont>
      <p:font typeface="Open Sans" panose="020B0606030504020204" pitchFamily="34" charset="0"/>
      <p:regular r:id="rId12"/>
      <p:bold r:id="rId13"/>
      <p:italic r:id="rId14"/>
      <p:boldItalic r:id="rId15"/>
    </p:embeddedFont>
    <p:embeddedFont>
      <p:font typeface="Wingdings 2" panose="050201020105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David\Documents\Top%2010%20highest%20earning%20artist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David\Documents\top%2010%20countries%20album%20sold.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David\Documents\all%20sales%20made%20by%20agent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David\Downloads\%25%20of%20sale%20by%20media%20typ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Artist</a:t>
            </a:r>
            <a:r>
              <a:rPr lang="en-US" baseline="0"/>
              <a:t> </a:t>
            </a:r>
            <a:r>
              <a:rPr lang="en-US"/>
              <a:t>Earnings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'Top 10 highest earning artists'!$B$1</c:f>
              <c:strCache>
                <c:ptCount val="1"/>
                <c:pt idx="0">
                  <c:v>Artist_Earnings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'Top 10 highest earning artists'!$A$2:$A$11</c:f>
              <c:strCache>
                <c:ptCount val="10"/>
                <c:pt idx="0">
                  <c:v>Iron Maiden</c:v>
                </c:pt>
                <c:pt idx="1">
                  <c:v>U2</c:v>
                </c:pt>
                <c:pt idx="2">
                  <c:v>Metallica</c:v>
                </c:pt>
                <c:pt idx="3">
                  <c:v>Led Zeppelin</c:v>
                </c:pt>
                <c:pt idx="4">
                  <c:v>Lost</c:v>
                </c:pt>
                <c:pt idx="5">
                  <c:v>The Office</c:v>
                </c:pt>
                <c:pt idx="6">
                  <c:v>Os Paralamas Do Sucesso</c:v>
                </c:pt>
                <c:pt idx="7">
                  <c:v>Deep Purple</c:v>
                </c:pt>
                <c:pt idx="8">
                  <c:v>Faith No More</c:v>
                </c:pt>
                <c:pt idx="9">
                  <c:v>Eric Clapton</c:v>
                </c:pt>
              </c:strCache>
            </c:strRef>
          </c:cat>
          <c:val>
            <c:numRef>
              <c:f>'Top 10 highest earning artists'!$B$2:$B$11</c:f>
              <c:numCache>
                <c:formatCode>General</c:formatCode>
                <c:ptCount val="10"/>
                <c:pt idx="0">
                  <c:v>138.6</c:v>
                </c:pt>
                <c:pt idx="1">
                  <c:v>105.93</c:v>
                </c:pt>
                <c:pt idx="2">
                  <c:v>90.09</c:v>
                </c:pt>
                <c:pt idx="3">
                  <c:v>86.13</c:v>
                </c:pt>
                <c:pt idx="4">
                  <c:v>81.59</c:v>
                </c:pt>
                <c:pt idx="5">
                  <c:v>49.75</c:v>
                </c:pt>
                <c:pt idx="6">
                  <c:v>44.55</c:v>
                </c:pt>
                <c:pt idx="7">
                  <c:v>43.56</c:v>
                </c:pt>
                <c:pt idx="8">
                  <c:v>41.58</c:v>
                </c:pt>
                <c:pt idx="9">
                  <c:v>39.6</c:v>
                </c:pt>
              </c:numCache>
            </c:numRef>
          </c:val>
          <c:extLst>
            <c:ext xmlns:c16="http://schemas.microsoft.com/office/drawing/2014/chart" uri="{C3380CC4-5D6E-409C-BE32-E72D297353CC}">
              <c16:uniqueId val="{00000000-1E7B-40F9-B65E-764F5661C9D0}"/>
            </c:ext>
          </c:extLst>
        </c:ser>
        <c:dLbls>
          <c:showLegendKey val="0"/>
          <c:showVal val="0"/>
          <c:showCatName val="0"/>
          <c:showSerName val="0"/>
          <c:showPercent val="0"/>
          <c:showBubbleSize val="0"/>
        </c:dLbls>
        <c:gapWidth val="115"/>
        <c:overlap val="-20"/>
        <c:axId val="700532376"/>
        <c:axId val="700532704"/>
      </c:barChart>
      <c:catAx>
        <c:axId val="700532376"/>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Artists</a:t>
                </a:r>
              </a:p>
              <a:p>
                <a:pPr>
                  <a:defRPr/>
                </a:pP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0532704"/>
        <c:crosses val="autoZero"/>
        <c:auto val="1"/>
        <c:lblAlgn val="ctr"/>
        <c:lblOffset val="100"/>
        <c:noMultiLvlLbl val="0"/>
      </c:catAx>
      <c:valAx>
        <c:axId val="7005327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Earnings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053237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Most Albums</a:t>
            </a:r>
            <a:r>
              <a:rPr lang="en-US" baseline="0"/>
              <a:t> sold by country </a:t>
            </a:r>
            <a:endParaRPr lang="en-US"/>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'top 10 countries album sold'!$B$1</c:f>
              <c:strCache>
                <c:ptCount val="1"/>
                <c:pt idx="0">
                  <c:v>Number of Albums sold</c:v>
                </c:pt>
              </c:strCache>
            </c:strRef>
          </c:tx>
          <c:spPr>
            <a:pattFill prst="ltUpDiag">
              <a:fgClr>
                <a:schemeClr val="accent1"/>
              </a:fgClr>
              <a:bgClr>
                <a:schemeClr val="lt1"/>
              </a:bgClr>
            </a:pattFill>
            <a:ln>
              <a:noFill/>
            </a:ln>
            <a:effectLst/>
          </c:spPr>
          <c:invertIfNegative val="0"/>
          <c:cat>
            <c:strRef>
              <c:f>'top 10 countries album sold'!$A$2:$A$12</c:f>
              <c:strCache>
                <c:ptCount val="10"/>
                <c:pt idx="0">
                  <c:v>USA</c:v>
                </c:pt>
                <c:pt idx="1">
                  <c:v>Canada</c:v>
                </c:pt>
                <c:pt idx="2">
                  <c:v>France</c:v>
                </c:pt>
                <c:pt idx="3">
                  <c:v>Brazil</c:v>
                </c:pt>
                <c:pt idx="4">
                  <c:v>Germany</c:v>
                </c:pt>
                <c:pt idx="5">
                  <c:v>United Kingdom</c:v>
                </c:pt>
                <c:pt idx="6">
                  <c:v>Czech Republic</c:v>
                </c:pt>
                <c:pt idx="7">
                  <c:v>Portugal</c:v>
                </c:pt>
                <c:pt idx="8">
                  <c:v>India</c:v>
                </c:pt>
                <c:pt idx="9">
                  <c:v>Belgium</c:v>
                </c:pt>
              </c:strCache>
            </c:strRef>
          </c:cat>
          <c:val>
            <c:numRef>
              <c:f>'top 10 countries album sold'!$B$2:$B$12</c:f>
              <c:numCache>
                <c:formatCode>General</c:formatCode>
                <c:ptCount val="11"/>
                <c:pt idx="0">
                  <c:v>494</c:v>
                </c:pt>
                <c:pt idx="1">
                  <c:v>304</c:v>
                </c:pt>
                <c:pt idx="2">
                  <c:v>190</c:v>
                </c:pt>
                <c:pt idx="3">
                  <c:v>190</c:v>
                </c:pt>
                <c:pt idx="4">
                  <c:v>152</c:v>
                </c:pt>
                <c:pt idx="5">
                  <c:v>114</c:v>
                </c:pt>
                <c:pt idx="6">
                  <c:v>76</c:v>
                </c:pt>
                <c:pt idx="7">
                  <c:v>76</c:v>
                </c:pt>
                <c:pt idx="8">
                  <c:v>74</c:v>
                </c:pt>
                <c:pt idx="9">
                  <c:v>38</c:v>
                </c:pt>
              </c:numCache>
            </c:numRef>
          </c:val>
          <c:extLst>
            <c:ext xmlns:c16="http://schemas.microsoft.com/office/drawing/2014/chart" uri="{C3380CC4-5D6E-409C-BE32-E72D297353CC}">
              <c16:uniqueId val="{00000000-16C3-42DA-BD6E-8807C228AB5B}"/>
            </c:ext>
          </c:extLst>
        </c:ser>
        <c:dLbls>
          <c:showLegendKey val="0"/>
          <c:showVal val="0"/>
          <c:showCatName val="0"/>
          <c:showSerName val="0"/>
          <c:showPercent val="0"/>
          <c:showBubbleSize val="0"/>
        </c:dLbls>
        <c:gapWidth val="269"/>
        <c:overlap val="-20"/>
        <c:axId val="789644336"/>
        <c:axId val="789645648"/>
      </c:barChart>
      <c:catAx>
        <c:axId val="789644336"/>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Countries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789645648"/>
        <c:crosses val="autoZero"/>
        <c:auto val="1"/>
        <c:lblAlgn val="ctr"/>
        <c:lblOffset val="100"/>
        <c:noMultiLvlLbl val="0"/>
      </c:catAx>
      <c:valAx>
        <c:axId val="78964564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Number of ALbums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8964433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Distribution</a:t>
            </a:r>
            <a:r>
              <a:rPr lang="en-US" baseline="0"/>
              <a:t> of Sales by Employees</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E06-4AE5-B88F-4A94F059C2BF}"/>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E06-4AE5-B88F-4A94F059C2BF}"/>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E06-4AE5-B88F-4A94F059C2B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'all sales made by agents'!$F$1:$H$1</c:f>
              <c:strCache>
                <c:ptCount val="3"/>
                <c:pt idx="0">
                  <c:v>Jane</c:v>
                </c:pt>
                <c:pt idx="1">
                  <c:v>Margaret</c:v>
                </c:pt>
                <c:pt idx="2">
                  <c:v>Steve</c:v>
                </c:pt>
              </c:strCache>
            </c:strRef>
          </c:cat>
          <c:val>
            <c:numRef>
              <c:f>'all sales made by agents'!$F$2:$H$2</c:f>
              <c:numCache>
                <c:formatCode>_("$"* #,##0.00_);_("$"* \(#,##0.00\);_("$"* "-"??_);_(@_)</c:formatCode>
                <c:ptCount val="3"/>
                <c:pt idx="0">
                  <c:v>48900.600000003084</c:v>
                </c:pt>
                <c:pt idx="1">
                  <c:v>46572.000000002452</c:v>
                </c:pt>
                <c:pt idx="2">
                  <c:v>41914.800000001407</c:v>
                </c:pt>
              </c:numCache>
            </c:numRef>
          </c:val>
          <c:extLst>
            <c:ext xmlns:c16="http://schemas.microsoft.com/office/drawing/2014/chart" uri="{C3380CC4-5D6E-409C-BE32-E72D297353CC}">
              <c16:uniqueId val="{00000006-2E06-4AE5-B88F-4A94F059C2B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a:t>Sales</a:t>
            </a:r>
            <a:r>
              <a:rPr lang="en-US" baseline="0"/>
              <a:t> by Percentage on Media Type</a:t>
            </a:r>
          </a:p>
        </c:rich>
      </c:tx>
      <c:layout>
        <c:manualLayout>
          <c:xMode val="edge"/>
          <c:yMode val="edge"/>
          <c:x val="0.1608113717928116"/>
          <c:y val="2.2662889518413599E-2"/>
        </c:manualLayout>
      </c:layout>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68883742473367"/>
          <c:y val="0.10944301933929647"/>
          <c:w val="0.47456573810626612"/>
          <c:h val="0.79990542258704911"/>
        </c:manualLayout>
      </c:layout>
      <c:pieChart>
        <c:varyColors val="1"/>
        <c:ser>
          <c:idx val="0"/>
          <c:order val="0"/>
          <c:tx>
            <c:strRef>
              <c:f>'% of sale by media type'!$C$1</c:f>
              <c:strCache>
                <c:ptCount val="1"/>
                <c:pt idx="0">
                  <c:v>Percentage</c:v>
                </c:pt>
              </c:strCache>
            </c:strRef>
          </c:tx>
          <c:dPt>
            <c:idx val="0"/>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1-E7E4-4C08-B550-9BA2D6F45BD4}"/>
              </c:ext>
            </c:extLst>
          </c:dPt>
          <c:dPt>
            <c:idx val="1"/>
            <c:bubble3D val="0"/>
            <c:explosion val="2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3-E7E4-4C08-B550-9BA2D6F45BD4}"/>
              </c:ext>
            </c:extLst>
          </c:dPt>
          <c:dPt>
            <c:idx val="2"/>
            <c:bubble3D val="0"/>
            <c:explosion val="27"/>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5-E7E4-4C08-B550-9BA2D6F45BD4}"/>
              </c:ext>
            </c:extLst>
          </c:dPt>
          <c:dPt>
            <c:idx val="3"/>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7-E7E4-4C08-B550-9BA2D6F45BD4}"/>
              </c:ext>
            </c:extLst>
          </c:dPt>
          <c:dPt>
            <c:idx val="4"/>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09-E7E4-4C08-B550-9BA2D6F45BD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 of sale by media type'!$A$2:$A$6</c:f>
              <c:strCache>
                <c:ptCount val="5"/>
                <c:pt idx="0">
                  <c:v>MPEG audio file</c:v>
                </c:pt>
                <c:pt idx="1">
                  <c:v>Protected AAC audio file</c:v>
                </c:pt>
                <c:pt idx="2">
                  <c:v>Protected MPEG-4 video file</c:v>
                </c:pt>
                <c:pt idx="3">
                  <c:v>Purchased AAC audio file</c:v>
                </c:pt>
                <c:pt idx="4">
                  <c:v>AAC audio file</c:v>
                </c:pt>
              </c:strCache>
            </c:strRef>
          </c:cat>
          <c:val>
            <c:numRef>
              <c:f>'% of sale by media type'!$C$2:$C$6</c:f>
              <c:numCache>
                <c:formatCode>General</c:formatCode>
                <c:ptCount val="5"/>
                <c:pt idx="0">
                  <c:v>88.21</c:v>
                </c:pt>
                <c:pt idx="1">
                  <c:v>6.52</c:v>
                </c:pt>
                <c:pt idx="2">
                  <c:v>4.96</c:v>
                </c:pt>
                <c:pt idx="3">
                  <c:v>0.18</c:v>
                </c:pt>
                <c:pt idx="4">
                  <c:v>0.13</c:v>
                </c:pt>
              </c:numCache>
            </c:numRef>
          </c:val>
          <c:extLst>
            <c:ext xmlns:c16="http://schemas.microsoft.com/office/drawing/2014/chart" uri="{C3380CC4-5D6E-409C-BE32-E72D297353CC}">
              <c16:uniqueId val="{0000000A-E7E4-4C08-B550-9BA2D6F45BD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fgClr>
      <a:bgClr>
        <a:schemeClr val="dk1">
          <a:lumMod val="10000"/>
          <a:lumOff val="90000"/>
        </a:schemeClr>
      </a:bgClr>
    </a:patt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 Query1 - Who are the top 10 highest earning artists?*/  	</a:t>
            </a:r>
          </a:p>
          <a:p>
            <a:pPr marL="0" lvl="0" indent="0" rtl="0">
              <a:spcBef>
                <a:spcPts val="0"/>
              </a:spcBef>
              <a:spcAft>
                <a:spcPts val="0"/>
              </a:spcAft>
              <a:buNone/>
            </a:pPr>
            <a:r>
              <a:rPr lang="en-US" dirty="0"/>
              <a:t>SELECT</a:t>
            </a:r>
          </a:p>
          <a:p>
            <a:pPr marL="0" lvl="0" indent="0" rtl="0">
              <a:spcBef>
                <a:spcPts val="0"/>
              </a:spcBef>
              <a:spcAft>
                <a:spcPts val="0"/>
              </a:spcAft>
              <a:buNone/>
            </a:pPr>
            <a:r>
              <a:rPr lang="en-US" dirty="0"/>
              <a:t>  </a:t>
            </a:r>
            <a:r>
              <a:rPr lang="en-US" dirty="0" err="1"/>
              <a:t>Artist.Name</a:t>
            </a:r>
            <a:r>
              <a:rPr lang="en-US" dirty="0"/>
              <a:t>,</a:t>
            </a:r>
          </a:p>
          <a:p>
            <a:pPr marL="0" lvl="0" indent="0" rtl="0">
              <a:spcBef>
                <a:spcPts val="0"/>
              </a:spcBef>
              <a:spcAft>
                <a:spcPts val="0"/>
              </a:spcAft>
              <a:buNone/>
            </a:pPr>
            <a:r>
              <a:rPr lang="en-US" dirty="0"/>
              <a:t>  SUM(</a:t>
            </a:r>
            <a:r>
              <a:rPr lang="en-US" dirty="0" err="1"/>
              <a:t>InvoiceLine.UnitPrice</a:t>
            </a:r>
            <a:r>
              <a:rPr lang="en-US" dirty="0"/>
              <a:t> * </a:t>
            </a:r>
            <a:r>
              <a:rPr lang="en-US" dirty="0" err="1"/>
              <a:t>InvoiceLine.Quantity</a:t>
            </a:r>
            <a:r>
              <a:rPr lang="en-US" dirty="0"/>
              <a:t>) AS </a:t>
            </a:r>
            <a:r>
              <a:rPr lang="en-US" dirty="0" err="1"/>
              <a:t>ArtistEarnings</a:t>
            </a:r>
            <a:endParaRPr lang="en-US" dirty="0"/>
          </a:p>
          <a:p>
            <a:pPr marL="0" lvl="0" indent="0" rtl="0">
              <a:spcBef>
                <a:spcPts val="0"/>
              </a:spcBef>
              <a:spcAft>
                <a:spcPts val="0"/>
              </a:spcAft>
              <a:buNone/>
            </a:pPr>
            <a:r>
              <a:rPr lang="en-US" dirty="0"/>
              <a:t>FROM Invoice</a:t>
            </a:r>
          </a:p>
          <a:p>
            <a:pPr marL="0" lvl="0" indent="0" rtl="0">
              <a:spcBef>
                <a:spcPts val="0"/>
              </a:spcBef>
              <a:spcAft>
                <a:spcPts val="0"/>
              </a:spcAft>
              <a:buNone/>
            </a:pPr>
            <a:r>
              <a:rPr lang="en-US" dirty="0"/>
              <a:t>JOIN </a:t>
            </a:r>
            <a:r>
              <a:rPr lang="en-US" dirty="0" err="1"/>
              <a:t>InvoiceLine</a:t>
            </a:r>
            <a:endParaRPr lang="en-US" dirty="0"/>
          </a:p>
          <a:p>
            <a:pPr marL="0" lvl="0" indent="0" rtl="0">
              <a:spcBef>
                <a:spcPts val="0"/>
              </a:spcBef>
              <a:spcAft>
                <a:spcPts val="0"/>
              </a:spcAft>
              <a:buNone/>
            </a:pPr>
            <a:r>
              <a:rPr lang="en-US" dirty="0"/>
              <a:t>  ON </a:t>
            </a:r>
            <a:r>
              <a:rPr lang="en-US" dirty="0" err="1"/>
              <a:t>InvoiceLine.InvoiceId</a:t>
            </a:r>
            <a:r>
              <a:rPr lang="en-US" dirty="0"/>
              <a:t> = </a:t>
            </a:r>
            <a:r>
              <a:rPr lang="en-US" dirty="0" err="1"/>
              <a:t>Invoice.InvoiceId</a:t>
            </a:r>
            <a:endParaRPr lang="en-US" dirty="0"/>
          </a:p>
          <a:p>
            <a:pPr marL="0" lvl="0" indent="0" rtl="0">
              <a:spcBef>
                <a:spcPts val="0"/>
              </a:spcBef>
              <a:spcAft>
                <a:spcPts val="0"/>
              </a:spcAft>
              <a:buNone/>
            </a:pPr>
            <a:r>
              <a:rPr lang="en-US" dirty="0"/>
              <a:t>JOIN Track</a:t>
            </a:r>
          </a:p>
          <a:p>
            <a:pPr marL="0" lvl="0" indent="0" rtl="0">
              <a:spcBef>
                <a:spcPts val="0"/>
              </a:spcBef>
              <a:spcAft>
                <a:spcPts val="0"/>
              </a:spcAft>
              <a:buNone/>
            </a:pPr>
            <a:r>
              <a:rPr lang="en-US" dirty="0"/>
              <a:t>  ON </a:t>
            </a:r>
            <a:r>
              <a:rPr lang="en-US" dirty="0" err="1"/>
              <a:t>Track.TrackId</a:t>
            </a:r>
            <a:r>
              <a:rPr lang="en-US" dirty="0"/>
              <a:t> = </a:t>
            </a:r>
            <a:r>
              <a:rPr lang="en-US" dirty="0" err="1"/>
              <a:t>InvoiceLine.TrackId</a:t>
            </a:r>
            <a:endParaRPr lang="en-US" dirty="0"/>
          </a:p>
          <a:p>
            <a:pPr marL="0" lvl="0" indent="0" rtl="0">
              <a:spcBef>
                <a:spcPts val="0"/>
              </a:spcBef>
              <a:spcAft>
                <a:spcPts val="0"/>
              </a:spcAft>
              <a:buNone/>
            </a:pPr>
            <a:r>
              <a:rPr lang="en-US" dirty="0"/>
              <a:t>JOIN Album</a:t>
            </a:r>
          </a:p>
          <a:p>
            <a:pPr marL="0" lvl="0" indent="0" rtl="0">
              <a:spcBef>
                <a:spcPts val="0"/>
              </a:spcBef>
              <a:spcAft>
                <a:spcPts val="0"/>
              </a:spcAft>
              <a:buNone/>
            </a:pPr>
            <a:r>
              <a:rPr lang="en-US" dirty="0"/>
              <a:t>  ON </a:t>
            </a:r>
            <a:r>
              <a:rPr lang="en-US" dirty="0" err="1"/>
              <a:t>Track.AlbumId</a:t>
            </a:r>
            <a:r>
              <a:rPr lang="en-US" dirty="0"/>
              <a:t> = </a:t>
            </a:r>
            <a:r>
              <a:rPr lang="en-US" dirty="0" err="1"/>
              <a:t>Album.AlbumId</a:t>
            </a:r>
            <a:endParaRPr lang="en-US" dirty="0"/>
          </a:p>
          <a:p>
            <a:pPr marL="0" lvl="0" indent="0" rtl="0">
              <a:spcBef>
                <a:spcPts val="0"/>
              </a:spcBef>
              <a:spcAft>
                <a:spcPts val="0"/>
              </a:spcAft>
              <a:buNone/>
            </a:pPr>
            <a:r>
              <a:rPr lang="en-US" dirty="0"/>
              <a:t>JOIN Artist</a:t>
            </a:r>
          </a:p>
          <a:p>
            <a:pPr marL="0" lvl="0" indent="0" rtl="0">
              <a:spcBef>
                <a:spcPts val="0"/>
              </a:spcBef>
              <a:spcAft>
                <a:spcPts val="0"/>
              </a:spcAft>
              <a:buNone/>
            </a:pPr>
            <a:r>
              <a:rPr lang="en-US" dirty="0"/>
              <a:t>  ON </a:t>
            </a:r>
            <a:r>
              <a:rPr lang="en-US" dirty="0" err="1"/>
              <a:t>Album.ArtistId</a:t>
            </a:r>
            <a:r>
              <a:rPr lang="en-US" dirty="0"/>
              <a:t> = </a:t>
            </a:r>
            <a:r>
              <a:rPr lang="en-US" dirty="0" err="1"/>
              <a:t>Artist.ArtistId</a:t>
            </a:r>
            <a:endParaRPr lang="en-US" dirty="0"/>
          </a:p>
          <a:p>
            <a:pPr marL="0" lvl="0" indent="0" rtl="0">
              <a:spcBef>
                <a:spcPts val="0"/>
              </a:spcBef>
              <a:spcAft>
                <a:spcPts val="0"/>
              </a:spcAft>
              <a:buNone/>
            </a:pPr>
            <a:r>
              <a:rPr lang="en-US" dirty="0"/>
              <a:t>GROUP BY </a:t>
            </a:r>
            <a:r>
              <a:rPr lang="en-US" dirty="0" err="1"/>
              <a:t>Artist.ArtistId</a:t>
            </a:r>
            <a:endParaRPr lang="en-US" dirty="0"/>
          </a:p>
          <a:p>
            <a:pPr marL="0" lvl="0" indent="0" rtl="0">
              <a:spcBef>
                <a:spcPts val="0"/>
              </a:spcBef>
              <a:spcAft>
                <a:spcPts val="0"/>
              </a:spcAft>
              <a:buNone/>
            </a:pPr>
            <a:r>
              <a:rPr lang="en-US" dirty="0"/>
              <a:t>ORDER BY </a:t>
            </a:r>
            <a:r>
              <a:rPr lang="en-US" dirty="0" err="1"/>
              <a:t>ArtistEarnings</a:t>
            </a:r>
            <a:r>
              <a:rPr lang="en-US" dirty="0"/>
              <a:t> DESC</a:t>
            </a:r>
          </a:p>
          <a:p>
            <a:pPr marL="0" lvl="0" indent="0" rtl="0">
              <a:spcBef>
                <a:spcPts val="0"/>
              </a:spcBef>
              <a:spcAft>
                <a:spcPts val="0"/>
              </a:spcAft>
              <a:buNone/>
            </a:pPr>
            <a:r>
              <a:rPr lang="en-US" dirty="0"/>
              <a:t>LIMIT 10;</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 Query 2 - How Many Albums Sold for Top 10 Country */ </a:t>
            </a:r>
          </a:p>
          <a:p>
            <a:pPr marL="0" lvl="0" indent="0" rtl="0">
              <a:spcBef>
                <a:spcPts val="0"/>
              </a:spcBef>
              <a:spcAft>
                <a:spcPts val="0"/>
              </a:spcAft>
              <a:buNone/>
            </a:pPr>
            <a:r>
              <a:rPr lang="en-US" dirty="0"/>
              <a:t>SELECT  </a:t>
            </a:r>
            <a:r>
              <a:rPr lang="en-US" dirty="0" err="1"/>
              <a:t>i.billingcountry</a:t>
            </a:r>
            <a:r>
              <a:rPr lang="en-US" dirty="0"/>
              <a:t> country, COUNT(*) </a:t>
            </a:r>
            <a:r>
              <a:rPr lang="en-US" dirty="0" err="1"/>
              <a:t>num_album</a:t>
            </a:r>
            <a:r>
              <a:rPr lang="en-US" dirty="0"/>
              <a:t> </a:t>
            </a:r>
          </a:p>
          <a:p>
            <a:pPr marL="0" lvl="0" indent="0" rtl="0">
              <a:spcBef>
                <a:spcPts val="0"/>
              </a:spcBef>
              <a:spcAft>
                <a:spcPts val="0"/>
              </a:spcAft>
              <a:buNone/>
            </a:pPr>
            <a:r>
              <a:rPr lang="en-US" dirty="0"/>
              <a:t>FROM album a </a:t>
            </a:r>
          </a:p>
          <a:p>
            <a:pPr marL="0" lvl="0" indent="0" rtl="0">
              <a:spcBef>
                <a:spcPts val="0"/>
              </a:spcBef>
              <a:spcAft>
                <a:spcPts val="0"/>
              </a:spcAft>
              <a:buNone/>
            </a:pPr>
            <a:r>
              <a:rPr lang="en-US" dirty="0"/>
              <a:t>JOIN track t</a:t>
            </a:r>
          </a:p>
          <a:p>
            <a:pPr marL="0" lvl="0" indent="0" rtl="0">
              <a:spcBef>
                <a:spcPts val="0"/>
              </a:spcBef>
              <a:spcAft>
                <a:spcPts val="0"/>
              </a:spcAft>
              <a:buNone/>
            </a:pPr>
            <a:r>
              <a:rPr lang="en-US" dirty="0"/>
              <a:t>ON </a:t>
            </a:r>
            <a:r>
              <a:rPr lang="en-US" dirty="0" err="1"/>
              <a:t>a.albumid</a:t>
            </a:r>
            <a:r>
              <a:rPr lang="en-US" dirty="0"/>
              <a:t> = </a:t>
            </a:r>
            <a:r>
              <a:rPr lang="en-US" dirty="0" err="1"/>
              <a:t>t.albumid</a:t>
            </a:r>
            <a:endParaRPr lang="en-US" dirty="0"/>
          </a:p>
          <a:p>
            <a:pPr marL="0" lvl="0" indent="0" rtl="0">
              <a:spcBef>
                <a:spcPts val="0"/>
              </a:spcBef>
              <a:spcAft>
                <a:spcPts val="0"/>
              </a:spcAft>
              <a:buNone/>
            </a:pPr>
            <a:r>
              <a:rPr lang="en-US" dirty="0"/>
              <a:t>JOIN </a:t>
            </a:r>
            <a:r>
              <a:rPr lang="en-US" dirty="0" err="1"/>
              <a:t>invoiceline</a:t>
            </a:r>
            <a:r>
              <a:rPr lang="en-US" dirty="0"/>
              <a:t> il</a:t>
            </a:r>
          </a:p>
          <a:p>
            <a:pPr marL="0" lvl="0" indent="0" rtl="0">
              <a:spcBef>
                <a:spcPts val="0"/>
              </a:spcBef>
              <a:spcAft>
                <a:spcPts val="0"/>
              </a:spcAft>
              <a:buNone/>
            </a:pPr>
            <a:r>
              <a:rPr lang="en-US" dirty="0"/>
              <a:t>ON </a:t>
            </a:r>
            <a:r>
              <a:rPr lang="en-US" dirty="0" err="1"/>
              <a:t>t.trackid</a:t>
            </a:r>
            <a:r>
              <a:rPr lang="en-US" dirty="0"/>
              <a:t> = </a:t>
            </a:r>
            <a:r>
              <a:rPr lang="en-US" dirty="0" err="1"/>
              <a:t>il.trackid</a:t>
            </a:r>
            <a:r>
              <a:rPr lang="en-US" dirty="0"/>
              <a:t> </a:t>
            </a:r>
          </a:p>
          <a:p>
            <a:pPr marL="0" lvl="0" indent="0" rtl="0">
              <a:spcBef>
                <a:spcPts val="0"/>
              </a:spcBef>
              <a:spcAft>
                <a:spcPts val="0"/>
              </a:spcAft>
              <a:buNone/>
            </a:pPr>
            <a:r>
              <a:rPr lang="en-US" dirty="0"/>
              <a:t>JOIN invoice </a:t>
            </a:r>
            <a:r>
              <a:rPr lang="en-US" dirty="0" err="1"/>
              <a:t>i</a:t>
            </a:r>
            <a:endParaRPr lang="en-US" dirty="0"/>
          </a:p>
          <a:p>
            <a:pPr marL="0" lvl="0" indent="0" rtl="0">
              <a:spcBef>
                <a:spcPts val="0"/>
              </a:spcBef>
              <a:spcAft>
                <a:spcPts val="0"/>
              </a:spcAft>
              <a:buNone/>
            </a:pPr>
            <a:r>
              <a:rPr lang="en-US" dirty="0"/>
              <a:t>ON </a:t>
            </a:r>
            <a:r>
              <a:rPr lang="en-US" dirty="0" err="1"/>
              <a:t>il.invoiceid</a:t>
            </a:r>
            <a:r>
              <a:rPr lang="en-US" dirty="0"/>
              <a:t> = </a:t>
            </a:r>
            <a:r>
              <a:rPr lang="en-US" dirty="0" err="1"/>
              <a:t>i.invoiceid</a:t>
            </a:r>
            <a:r>
              <a:rPr lang="en-US" dirty="0"/>
              <a:t> </a:t>
            </a:r>
          </a:p>
          <a:p>
            <a:pPr marL="0" lvl="0" indent="0" rtl="0">
              <a:spcBef>
                <a:spcPts val="0"/>
              </a:spcBef>
              <a:spcAft>
                <a:spcPts val="0"/>
              </a:spcAft>
              <a:buNone/>
            </a:pPr>
            <a:r>
              <a:rPr lang="en-US" dirty="0"/>
              <a:t>GROUP BY 1</a:t>
            </a:r>
          </a:p>
          <a:p>
            <a:pPr marL="0" lvl="0" indent="0" rtl="0">
              <a:spcBef>
                <a:spcPts val="0"/>
              </a:spcBef>
              <a:spcAft>
                <a:spcPts val="0"/>
              </a:spcAft>
              <a:buNone/>
            </a:pPr>
            <a:r>
              <a:rPr lang="en-US" dirty="0"/>
              <a:t>ORDER BY 2 DESC</a:t>
            </a:r>
          </a:p>
          <a:p>
            <a:pPr marL="0" lvl="0" indent="0" rtl="0">
              <a:spcBef>
                <a:spcPts val="0"/>
              </a:spcBef>
              <a:spcAft>
                <a:spcPts val="0"/>
              </a:spcAft>
              <a:buNone/>
            </a:pPr>
            <a:r>
              <a:rPr lang="en-US" dirty="0"/>
              <a:t>LIMIT 10;</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 Query 3 - For all the Sales made by Sales Agents */</a:t>
            </a:r>
          </a:p>
          <a:p>
            <a:pPr marL="0" lvl="0" indent="0" rtl="0">
              <a:spcBef>
                <a:spcPts val="0"/>
              </a:spcBef>
              <a:spcAft>
                <a:spcPts val="0"/>
              </a:spcAft>
              <a:buNone/>
            </a:pPr>
            <a:r>
              <a:rPr lang="en-US" dirty="0"/>
              <a:t>SELECT</a:t>
            </a:r>
          </a:p>
          <a:p>
            <a:pPr marL="0" lvl="0" indent="0" rtl="0">
              <a:spcBef>
                <a:spcPts val="0"/>
              </a:spcBef>
              <a:spcAft>
                <a:spcPts val="0"/>
              </a:spcAft>
              <a:buNone/>
            </a:pPr>
            <a:r>
              <a:rPr lang="en-US" dirty="0"/>
              <a:t>    (CASE</a:t>
            </a:r>
          </a:p>
          <a:p>
            <a:pPr marL="0" lvl="0" indent="0" rtl="0">
              <a:spcBef>
                <a:spcPts val="0"/>
              </a:spcBef>
              <a:spcAft>
                <a:spcPts val="0"/>
              </a:spcAft>
              <a:buNone/>
            </a:pPr>
            <a:r>
              <a:rPr lang="en-US" dirty="0"/>
              <a:t>      WHEN </a:t>
            </a:r>
            <a:r>
              <a:rPr lang="en-US" dirty="0" err="1"/>
              <a:t>e.employeeid</a:t>
            </a:r>
            <a:r>
              <a:rPr lang="en-US" dirty="0"/>
              <a:t> = '3' THEN </a:t>
            </a:r>
            <a:r>
              <a:rPr lang="en-US" dirty="0" err="1"/>
              <a:t>i.total</a:t>
            </a:r>
            <a:endParaRPr lang="en-US" dirty="0"/>
          </a:p>
          <a:p>
            <a:pPr marL="0" lvl="0" indent="0" rtl="0">
              <a:spcBef>
                <a:spcPts val="0"/>
              </a:spcBef>
              <a:spcAft>
                <a:spcPts val="0"/>
              </a:spcAft>
              <a:buNone/>
            </a:pPr>
            <a:r>
              <a:rPr lang="en-US" dirty="0"/>
              <a:t>      ELSE NULL</a:t>
            </a:r>
          </a:p>
          <a:p>
            <a:pPr marL="0" lvl="0" indent="0" rtl="0">
              <a:spcBef>
                <a:spcPts val="0"/>
              </a:spcBef>
              <a:spcAft>
                <a:spcPts val="0"/>
              </a:spcAft>
              <a:buNone/>
            </a:pPr>
            <a:r>
              <a:rPr lang="en-US" dirty="0"/>
              <a:t>    END) AS </a:t>
            </a:r>
            <a:r>
              <a:rPr lang="en-US" dirty="0" err="1"/>
              <a:t>Jane_Peacock</a:t>
            </a:r>
            <a:r>
              <a:rPr lang="en-US" dirty="0"/>
              <a:t>,</a:t>
            </a:r>
          </a:p>
          <a:p>
            <a:pPr marL="0" lvl="0" indent="0" rtl="0">
              <a:spcBef>
                <a:spcPts val="0"/>
              </a:spcBef>
              <a:spcAft>
                <a:spcPts val="0"/>
              </a:spcAft>
              <a:buNone/>
            </a:pPr>
            <a:r>
              <a:rPr lang="en-US" dirty="0"/>
              <a:t>    (CASE</a:t>
            </a:r>
          </a:p>
          <a:p>
            <a:pPr marL="0" lvl="0" indent="0" rtl="0">
              <a:spcBef>
                <a:spcPts val="0"/>
              </a:spcBef>
              <a:spcAft>
                <a:spcPts val="0"/>
              </a:spcAft>
              <a:buNone/>
            </a:pPr>
            <a:r>
              <a:rPr lang="en-US" dirty="0"/>
              <a:t>      WHEN </a:t>
            </a:r>
            <a:r>
              <a:rPr lang="en-US" dirty="0" err="1"/>
              <a:t>e.employeeid</a:t>
            </a:r>
            <a:r>
              <a:rPr lang="en-US" dirty="0"/>
              <a:t> = '4' THEN </a:t>
            </a:r>
            <a:r>
              <a:rPr lang="en-US" dirty="0" err="1"/>
              <a:t>i.total</a:t>
            </a:r>
            <a:endParaRPr lang="en-US" dirty="0"/>
          </a:p>
          <a:p>
            <a:pPr marL="0" lvl="0" indent="0" rtl="0">
              <a:spcBef>
                <a:spcPts val="0"/>
              </a:spcBef>
              <a:spcAft>
                <a:spcPts val="0"/>
              </a:spcAft>
              <a:buNone/>
            </a:pPr>
            <a:r>
              <a:rPr lang="en-US" dirty="0"/>
              <a:t>      ELSE NULL</a:t>
            </a:r>
          </a:p>
          <a:p>
            <a:pPr marL="0" lvl="0" indent="0" rtl="0">
              <a:spcBef>
                <a:spcPts val="0"/>
              </a:spcBef>
              <a:spcAft>
                <a:spcPts val="0"/>
              </a:spcAft>
              <a:buNone/>
            </a:pPr>
            <a:r>
              <a:rPr lang="en-US" dirty="0"/>
              <a:t>    END) AS </a:t>
            </a:r>
            <a:r>
              <a:rPr lang="en-US" dirty="0" err="1"/>
              <a:t>Margaret_Park</a:t>
            </a:r>
            <a:r>
              <a:rPr lang="en-US" dirty="0"/>
              <a:t>,</a:t>
            </a:r>
          </a:p>
          <a:p>
            <a:pPr marL="0" lvl="0" indent="0" rtl="0">
              <a:spcBef>
                <a:spcPts val="0"/>
              </a:spcBef>
              <a:spcAft>
                <a:spcPts val="0"/>
              </a:spcAft>
              <a:buNone/>
            </a:pPr>
            <a:r>
              <a:rPr lang="en-US" dirty="0"/>
              <a:t>    (CASE</a:t>
            </a:r>
          </a:p>
          <a:p>
            <a:pPr marL="0" lvl="0" indent="0" rtl="0">
              <a:spcBef>
                <a:spcPts val="0"/>
              </a:spcBef>
              <a:spcAft>
                <a:spcPts val="0"/>
              </a:spcAft>
              <a:buNone/>
            </a:pPr>
            <a:r>
              <a:rPr lang="en-US" dirty="0"/>
              <a:t>      WHEN </a:t>
            </a:r>
            <a:r>
              <a:rPr lang="en-US" dirty="0" err="1"/>
              <a:t>e.employeeid</a:t>
            </a:r>
            <a:r>
              <a:rPr lang="en-US" dirty="0"/>
              <a:t> = '5' THEN </a:t>
            </a:r>
            <a:r>
              <a:rPr lang="en-US" dirty="0" err="1"/>
              <a:t>i.total</a:t>
            </a:r>
            <a:endParaRPr lang="en-US" dirty="0"/>
          </a:p>
          <a:p>
            <a:pPr marL="0" lvl="0" indent="0" rtl="0">
              <a:spcBef>
                <a:spcPts val="0"/>
              </a:spcBef>
              <a:spcAft>
                <a:spcPts val="0"/>
              </a:spcAft>
              <a:buNone/>
            </a:pPr>
            <a:r>
              <a:rPr lang="en-US" dirty="0"/>
              <a:t>      ELSE NULL</a:t>
            </a:r>
          </a:p>
          <a:p>
            <a:pPr marL="0" lvl="0" indent="0" rtl="0">
              <a:spcBef>
                <a:spcPts val="0"/>
              </a:spcBef>
              <a:spcAft>
                <a:spcPts val="0"/>
              </a:spcAft>
              <a:buNone/>
            </a:pPr>
            <a:r>
              <a:rPr lang="en-US" dirty="0"/>
              <a:t>    END) AS </a:t>
            </a:r>
            <a:r>
              <a:rPr lang="en-US" dirty="0" err="1"/>
              <a:t>Steve_Johnson</a:t>
            </a:r>
            <a:endParaRPr lang="en-US" dirty="0"/>
          </a:p>
          <a:p>
            <a:pPr marL="0" lvl="0" indent="0" rtl="0">
              <a:spcBef>
                <a:spcPts val="0"/>
              </a:spcBef>
              <a:spcAft>
                <a:spcPts val="0"/>
              </a:spcAft>
              <a:buNone/>
            </a:pPr>
            <a:r>
              <a:rPr lang="en-US" dirty="0"/>
              <a:t>  FROM employee e</a:t>
            </a:r>
          </a:p>
          <a:p>
            <a:pPr marL="0" lvl="0" indent="0" rtl="0">
              <a:spcBef>
                <a:spcPts val="0"/>
              </a:spcBef>
              <a:spcAft>
                <a:spcPts val="0"/>
              </a:spcAft>
              <a:buNone/>
            </a:pPr>
            <a:r>
              <a:rPr lang="en-US" dirty="0"/>
              <a:t>  JOIN customer c</a:t>
            </a:r>
          </a:p>
          <a:p>
            <a:pPr marL="0" lvl="0" indent="0" rtl="0">
              <a:spcBef>
                <a:spcPts val="0"/>
              </a:spcBef>
              <a:spcAft>
                <a:spcPts val="0"/>
              </a:spcAft>
              <a:buNone/>
            </a:pPr>
            <a:r>
              <a:rPr lang="en-US" dirty="0"/>
              <a:t>    ON </a:t>
            </a:r>
            <a:r>
              <a:rPr lang="en-US" dirty="0" err="1"/>
              <a:t>c.supportrepid</a:t>
            </a:r>
            <a:r>
              <a:rPr lang="en-US" dirty="0"/>
              <a:t> = </a:t>
            </a:r>
            <a:r>
              <a:rPr lang="en-US" dirty="0" err="1"/>
              <a:t>e.employeeid</a:t>
            </a:r>
            <a:endParaRPr lang="en-US" dirty="0"/>
          </a:p>
          <a:p>
            <a:pPr marL="0" lvl="0" indent="0" rtl="0">
              <a:spcBef>
                <a:spcPts val="0"/>
              </a:spcBef>
              <a:spcAft>
                <a:spcPts val="0"/>
              </a:spcAft>
              <a:buNone/>
            </a:pPr>
            <a:r>
              <a:rPr lang="en-US" dirty="0"/>
              <a:t>  JOIN invoice </a:t>
            </a:r>
            <a:r>
              <a:rPr lang="en-US" dirty="0" err="1"/>
              <a:t>i</a:t>
            </a:r>
            <a:endParaRPr lang="en-US" dirty="0"/>
          </a:p>
          <a:p>
            <a:pPr marL="0" lvl="0" indent="0" rtl="0">
              <a:spcBef>
                <a:spcPts val="0"/>
              </a:spcBef>
              <a:spcAft>
                <a:spcPts val="0"/>
              </a:spcAft>
              <a:buNone/>
            </a:pPr>
            <a:r>
              <a:rPr lang="en-US" dirty="0"/>
              <a:t>    ON </a:t>
            </a:r>
            <a:r>
              <a:rPr lang="en-US" dirty="0" err="1"/>
              <a:t>i.customerid</a:t>
            </a:r>
            <a:r>
              <a:rPr lang="en-US" dirty="0"/>
              <a:t> = </a:t>
            </a:r>
            <a:r>
              <a:rPr lang="en-US" dirty="0" err="1"/>
              <a:t>customerid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 Query 4 - what is the percentage of sale by media type */</a:t>
            </a:r>
          </a:p>
          <a:p>
            <a:pPr marL="0" lvl="0" indent="0" rtl="0">
              <a:spcBef>
                <a:spcPts val="0"/>
              </a:spcBef>
              <a:spcAft>
                <a:spcPts val="0"/>
              </a:spcAft>
              <a:buNone/>
            </a:pPr>
            <a:r>
              <a:rPr lang="en-US" dirty="0"/>
              <a:t>SELECT</a:t>
            </a:r>
          </a:p>
          <a:p>
            <a:pPr marL="0" lvl="0" indent="0" rtl="0">
              <a:spcBef>
                <a:spcPts val="0"/>
              </a:spcBef>
              <a:spcAft>
                <a:spcPts val="0"/>
              </a:spcAft>
              <a:buNone/>
            </a:pPr>
            <a:r>
              <a:rPr lang="en-US" dirty="0"/>
              <a:t>    *,</a:t>
            </a:r>
          </a:p>
          <a:p>
            <a:pPr marL="0" lvl="0" indent="0" rtl="0">
              <a:spcBef>
                <a:spcPts val="0"/>
              </a:spcBef>
              <a:spcAft>
                <a:spcPts val="0"/>
              </a:spcAft>
              <a:buNone/>
            </a:pPr>
            <a:r>
              <a:rPr lang="en-US" dirty="0"/>
              <a:t>    (SELECT</a:t>
            </a:r>
          </a:p>
          <a:p>
            <a:pPr marL="0" lvl="0" indent="0" rtl="0">
              <a:spcBef>
                <a:spcPts val="0"/>
              </a:spcBef>
              <a:spcAft>
                <a:spcPts val="0"/>
              </a:spcAft>
              <a:buNone/>
            </a:pPr>
            <a:r>
              <a:rPr lang="en-US" dirty="0"/>
              <a:t>      ROUND(ROUND((</a:t>
            </a:r>
            <a:r>
              <a:rPr lang="en-US" dirty="0" err="1"/>
              <a:t>total_qty</a:t>
            </a:r>
            <a:r>
              <a:rPr lang="en-US" dirty="0"/>
              <a:t> * 100), 2) / SUM(quantity), 2)</a:t>
            </a:r>
          </a:p>
          <a:p>
            <a:pPr marL="0" lvl="0" indent="0" rtl="0">
              <a:spcBef>
                <a:spcPts val="0"/>
              </a:spcBef>
              <a:spcAft>
                <a:spcPts val="0"/>
              </a:spcAft>
              <a:buNone/>
            </a:pPr>
            <a:r>
              <a:rPr lang="en-US" dirty="0"/>
              <a:t>    FROM </a:t>
            </a:r>
            <a:r>
              <a:rPr lang="en-US" dirty="0" err="1"/>
              <a:t>invoiceline</a:t>
            </a:r>
            <a:r>
              <a:rPr lang="en-US" dirty="0"/>
              <a:t>)</a:t>
            </a:r>
          </a:p>
          <a:p>
            <a:pPr marL="0" lvl="0" indent="0" rtl="0">
              <a:spcBef>
                <a:spcPts val="0"/>
              </a:spcBef>
              <a:spcAft>
                <a:spcPts val="0"/>
              </a:spcAft>
              <a:buNone/>
            </a:pPr>
            <a:r>
              <a:rPr lang="en-US" dirty="0"/>
              <a:t>    percentage</a:t>
            </a:r>
          </a:p>
          <a:p>
            <a:pPr marL="0" lvl="0" indent="0" rtl="0">
              <a:spcBef>
                <a:spcPts val="0"/>
              </a:spcBef>
              <a:spcAft>
                <a:spcPts val="0"/>
              </a:spcAft>
              <a:buNone/>
            </a:pPr>
            <a:endParaRPr lang="en-US" dirty="0"/>
          </a:p>
          <a:p>
            <a:pPr marL="0" lvl="0" indent="0" rtl="0">
              <a:spcBef>
                <a:spcPts val="0"/>
              </a:spcBef>
              <a:spcAft>
                <a:spcPts val="0"/>
              </a:spcAft>
              <a:buNone/>
            </a:pPr>
            <a:r>
              <a:rPr lang="en-US" dirty="0"/>
              <a:t>  FROM (SELECT</a:t>
            </a:r>
          </a:p>
          <a:p>
            <a:pPr marL="0" lvl="0" indent="0" rtl="0">
              <a:spcBef>
                <a:spcPts val="0"/>
              </a:spcBef>
              <a:spcAft>
                <a:spcPts val="0"/>
              </a:spcAft>
              <a:buNone/>
            </a:pPr>
            <a:r>
              <a:rPr lang="en-US" dirty="0"/>
              <a:t>    m.name </a:t>
            </a:r>
            <a:r>
              <a:rPr lang="en-US" dirty="0" err="1"/>
              <a:t>media_type</a:t>
            </a:r>
            <a:r>
              <a:rPr lang="en-US" dirty="0"/>
              <a:t>,</a:t>
            </a:r>
          </a:p>
          <a:p>
            <a:pPr marL="0" lvl="0" indent="0" rtl="0">
              <a:spcBef>
                <a:spcPts val="0"/>
              </a:spcBef>
              <a:spcAft>
                <a:spcPts val="0"/>
              </a:spcAft>
              <a:buNone/>
            </a:pPr>
            <a:r>
              <a:rPr lang="en-US" dirty="0"/>
              <a:t>    SUM(quantity) AS </a:t>
            </a:r>
            <a:r>
              <a:rPr lang="en-US" dirty="0" err="1"/>
              <a:t>total_qty</a:t>
            </a:r>
            <a:endParaRPr lang="en-US" dirty="0"/>
          </a:p>
          <a:p>
            <a:pPr marL="0" lvl="0" indent="0" rtl="0">
              <a:spcBef>
                <a:spcPts val="0"/>
              </a:spcBef>
              <a:spcAft>
                <a:spcPts val="0"/>
              </a:spcAft>
              <a:buNone/>
            </a:pPr>
            <a:r>
              <a:rPr lang="en-US" dirty="0"/>
              <a:t>  FROM </a:t>
            </a:r>
            <a:r>
              <a:rPr lang="en-US" dirty="0" err="1"/>
              <a:t>mediatype</a:t>
            </a:r>
            <a:r>
              <a:rPr lang="en-US" dirty="0"/>
              <a:t> m</a:t>
            </a:r>
          </a:p>
          <a:p>
            <a:pPr marL="0" lvl="0" indent="0" rtl="0">
              <a:spcBef>
                <a:spcPts val="0"/>
              </a:spcBef>
              <a:spcAft>
                <a:spcPts val="0"/>
              </a:spcAft>
              <a:buNone/>
            </a:pPr>
            <a:r>
              <a:rPr lang="en-US" dirty="0"/>
              <a:t>  JOIN track t</a:t>
            </a:r>
          </a:p>
          <a:p>
            <a:pPr marL="0" lvl="0" indent="0" rtl="0">
              <a:spcBef>
                <a:spcPts val="0"/>
              </a:spcBef>
              <a:spcAft>
                <a:spcPts val="0"/>
              </a:spcAft>
              <a:buNone/>
            </a:pPr>
            <a:r>
              <a:rPr lang="en-US" dirty="0"/>
              <a:t>    ON </a:t>
            </a:r>
            <a:r>
              <a:rPr lang="en-US" dirty="0" err="1"/>
              <a:t>t.mediatypeid</a:t>
            </a:r>
            <a:r>
              <a:rPr lang="en-US" dirty="0"/>
              <a:t> = </a:t>
            </a:r>
            <a:r>
              <a:rPr lang="en-US" dirty="0" err="1"/>
              <a:t>m.mediatypeid</a:t>
            </a:r>
            <a:endParaRPr lang="en-US" dirty="0"/>
          </a:p>
          <a:p>
            <a:pPr marL="0" lvl="0" indent="0" rtl="0">
              <a:spcBef>
                <a:spcPts val="0"/>
              </a:spcBef>
              <a:spcAft>
                <a:spcPts val="0"/>
              </a:spcAft>
              <a:buNone/>
            </a:pPr>
            <a:r>
              <a:rPr lang="en-US" dirty="0"/>
              <a:t>  JOIN </a:t>
            </a:r>
            <a:r>
              <a:rPr lang="en-US" dirty="0" err="1"/>
              <a:t>invoiceline</a:t>
            </a:r>
            <a:r>
              <a:rPr lang="en-US" dirty="0"/>
              <a:t> il</a:t>
            </a:r>
          </a:p>
          <a:p>
            <a:pPr marL="0" lvl="0" indent="0" rtl="0">
              <a:spcBef>
                <a:spcPts val="0"/>
              </a:spcBef>
              <a:spcAft>
                <a:spcPts val="0"/>
              </a:spcAft>
              <a:buNone/>
            </a:pPr>
            <a:r>
              <a:rPr lang="en-US" dirty="0"/>
              <a:t>    ON </a:t>
            </a:r>
            <a:r>
              <a:rPr lang="en-US" dirty="0" err="1"/>
              <a:t>il.trackid</a:t>
            </a:r>
            <a:r>
              <a:rPr lang="en-US" dirty="0"/>
              <a:t> = </a:t>
            </a:r>
            <a:r>
              <a:rPr lang="en-US" dirty="0" err="1"/>
              <a:t>t.trackid</a:t>
            </a:r>
            <a:endParaRPr lang="en-US" dirty="0"/>
          </a:p>
          <a:p>
            <a:pPr marL="0" lvl="0" indent="0" rtl="0">
              <a:spcBef>
                <a:spcPts val="0"/>
              </a:spcBef>
              <a:spcAft>
                <a:spcPts val="0"/>
              </a:spcAft>
              <a:buNone/>
            </a:pPr>
            <a:r>
              <a:rPr lang="en-US" dirty="0"/>
              <a:t>  GROUP BY 1</a:t>
            </a:r>
          </a:p>
          <a:p>
            <a:pPr marL="0" lvl="0" indent="0" rtl="0">
              <a:spcBef>
                <a:spcPts val="0"/>
              </a:spcBef>
              <a:spcAft>
                <a:spcPts val="0"/>
              </a:spcAft>
              <a:buNone/>
            </a:pPr>
            <a:r>
              <a:rPr lang="en-US" dirty="0"/>
              <a:t>  ORDER BY 2 DESC) subquery;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11087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56664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1754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1135881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1430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334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70619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40952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49120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204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61057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67366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06118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57273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90918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382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63679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7264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4AAD347D-5ACD-4C99-B74B-A9C85AD731AF}" type="datetimeFigureOut">
              <a:rPr lang="en-US" smtClean="0"/>
              <a:t>12/12/2021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9529493"/>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FCB18A-009A-4748-8321-EA2833255942}"/>
              </a:ext>
            </a:extLst>
          </p:cNvPr>
          <p:cNvSpPr>
            <a:spLocks noGrp="1"/>
          </p:cNvSpPr>
          <p:nvPr>
            <p:ph type="title"/>
          </p:nvPr>
        </p:nvSpPr>
        <p:spPr>
          <a:xfrm>
            <a:off x="685346" y="457199"/>
            <a:ext cx="7765322" cy="4082527"/>
          </a:xfrm>
        </p:spPr>
        <p:txBody>
          <a:bodyPr>
            <a:normAutofit/>
          </a:bodyPr>
          <a:lstStyle/>
          <a:p>
            <a:r>
              <a:rPr lang="en-US" sz="4800" dirty="0"/>
              <a:t>ANALYZE CHINKOOK DATABASE</a:t>
            </a:r>
          </a:p>
        </p:txBody>
      </p:sp>
    </p:spTree>
    <p:extLst>
      <p:ext uri="{BB962C8B-B14F-4D97-AF65-F5344CB8AC3E}">
        <p14:creationId xmlns:p14="http://schemas.microsoft.com/office/powerpoint/2010/main" val="119634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TOP 10 HIGHEST EARNING ARTISTS</a:t>
            </a:r>
            <a:endParaRPr dirty="0">
              <a:solidFill>
                <a:srgbClr val="FFFFFF"/>
              </a:solidFill>
              <a:latin typeface="Open Sans"/>
              <a:ea typeface="Open Sans"/>
              <a:cs typeface="Open Sans"/>
              <a:sym typeface="Open Sans"/>
            </a:endParaRPr>
          </a:p>
        </p:txBody>
      </p:sp>
      <p:sp>
        <p:nvSpPr>
          <p:cNvPr id="54" name="Shape 54"/>
          <p:cNvSpPr txBox="1">
            <a:spLocks noGrp="1"/>
          </p:cNvSpPr>
          <p:nvPr>
            <p:ph type="body" idx="1"/>
          </p:nvPr>
        </p:nvSpPr>
        <p:spPr>
          <a:xfrm>
            <a:off x="5400338" y="1418451"/>
            <a:ext cx="3349161" cy="145384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sz="1400" dirty="0">
                <a:solidFill>
                  <a:schemeClr val="bg1"/>
                </a:solidFill>
              </a:rPr>
              <a:t>We can see Iron</a:t>
            </a:r>
            <a:r>
              <a:rPr lang="en-US" sz="1400" baseline="0" dirty="0">
                <a:solidFill>
                  <a:schemeClr val="bg1"/>
                </a:solidFill>
              </a:rPr>
              <a:t> Maiden earned the most of all 10 ten artists while Eric Clapton and Faith No More earned the least.</a:t>
            </a:r>
            <a:endParaRPr lang="en-US" sz="1400" dirty="0">
              <a:solidFill>
                <a:schemeClr val="bg1"/>
              </a:solidFill>
            </a:endParaRPr>
          </a:p>
          <a:p>
            <a:pPr marL="0" lvl="0" indent="0" rtl="0">
              <a:spcBef>
                <a:spcPts val="0"/>
              </a:spcBef>
              <a:spcAft>
                <a:spcPts val="1600"/>
              </a:spcAft>
              <a:buNone/>
            </a:pPr>
            <a:endParaRPr dirty="0">
              <a:latin typeface="Open Sans"/>
              <a:ea typeface="Open Sans"/>
              <a:cs typeface="Open Sans"/>
              <a:sym typeface="Open Sans"/>
            </a:endParaRPr>
          </a:p>
        </p:txBody>
      </p:sp>
      <p:sp>
        <p:nvSpPr>
          <p:cNvPr id="55" name="Shape 5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graphicFrame>
        <p:nvGraphicFramePr>
          <p:cNvPr id="5" name="Chart 4">
            <a:extLst>
              <a:ext uri="{FF2B5EF4-FFF2-40B4-BE49-F238E27FC236}">
                <a16:creationId xmlns:a16="http://schemas.microsoft.com/office/drawing/2014/main" id="{D270DA00-9345-4362-8CE1-919FD5E4D56A}"/>
              </a:ext>
            </a:extLst>
          </p:cNvPr>
          <p:cNvGraphicFramePr>
            <a:graphicFrameLocks/>
          </p:cNvGraphicFramePr>
          <p:nvPr>
            <p:extLst>
              <p:ext uri="{D42A27DB-BD31-4B8C-83A1-F6EECF244321}">
                <p14:modId xmlns:p14="http://schemas.microsoft.com/office/powerpoint/2010/main" val="3842719018"/>
              </p:ext>
            </p:extLst>
          </p:nvPr>
        </p:nvGraphicFramePr>
        <p:xfrm>
          <a:off x="86061" y="871369"/>
          <a:ext cx="5206701" cy="40771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MOST SOLD ALBUMS</a:t>
            </a:r>
            <a:endParaRPr dirty="0">
              <a:solidFill>
                <a:srgbClr val="FFFFFF"/>
              </a:solidFill>
              <a:latin typeface="Open Sans"/>
              <a:ea typeface="Open Sans"/>
              <a:cs typeface="Open Sans"/>
              <a:sym typeface="Open Sans"/>
            </a:endParaRPr>
          </a:p>
        </p:txBody>
      </p:sp>
      <p:sp>
        <p:nvSpPr>
          <p:cNvPr id="61" name="Shape 61"/>
          <p:cNvSpPr txBox="1">
            <a:spLocks noGrp="1"/>
          </p:cNvSpPr>
          <p:nvPr>
            <p:ph type="body" idx="1"/>
          </p:nvPr>
        </p:nvSpPr>
        <p:spPr>
          <a:xfrm>
            <a:off x="5432612" y="1418450"/>
            <a:ext cx="3316888" cy="140005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sz="1400" dirty="0">
                <a:solidFill>
                  <a:schemeClr val="bg1"/>
                </a:solidFill>
              </a:rPr>
              <a:t>The USA has</a:t>
            </a:r>
            <a:r>
              <a:rPr lang="en-US" sz="1400" baseline="0" dirty="0">
                <a:solidFill>
                  <a:schemeClr val="bg1"/>
                </a:solidFill>
              </a:rPr>
              <a:t> the most purchased albums and the closest on the list is Canada. The rest of the countries do not have up to half as much albums sold by the USA which tops this chart.</a:t>
            </a:r>
            <a:endParaRPr lang="en-US" sz="1400" dirty="0">
              <a:solidFill>
                <a:schemeClr val="bg1"/>
              </a:solidFill>
            </a:endParaRPr>
          </a:p>
          <a:p>
            <a:pPr marL="0" lvl="0" indent="0" rtl="0">
              <a:spcBef>
                <a:spcPts val="0"/>
              </a:spcBef>
              <a:spcAft>
                <a:spcPts val="1600"/>
              </a:spcAft>
              <a:buNone/>
            </a:pPr>
            <a:endParaRPr dirty="0">
              <a:latin typeface="Open Sans"/>
              <a:ea typeface="Open Sans"/>
              <a:cs typeface="Open Sans"/>
              <a:sym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graphicFrame>
        <p:nvGraphicFramePr>
          <p:cNvPr id="5" name="Chart 4">
            <a:extLst>
              <a:ext uri="{FF2B5EF4-FFF2-40B4-BE49-F238E27FC236}">
                <a16:creationId xmlns:a16="http://schemas.microsoft.com/office/drawing/2014/main" id="{F72D0D5D-D047-408D-AC60-63CCAD95B4BD}"/>
              </a:ext>
            </a:extLst>
          </p:cNvPr>
          <p:cNvGraphicFramePr>
            <a:graphicFrameLocks/>
          </p:cNvGraphicFramePr>
          <p:nvPr>
            <p:extLst>
              <p:ext uri="{D42A27DB-BD31-4B8C-83A1-F6EECF244321}">
                <p14:modId xmlns:p14="http://schemas.microsoft.com/office/powerpoint/2010/main" val="4108750629"/>
              </p:ext>
            </p:extLst>
          </p:nvPr>
        </p:nvGraphicFramePr>
        <p:xfrm>
          <a:off x="96819" y="871369"/>
          <a:ext cx="5335793" cy="414169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ALL SALES BY SALES EMPLOYEES</a:t>
            </a:r>
            <a:endParaRPr dirty="0">
              <a:solidFill>
                <a:srgbClr val="FFFFFF"/>
              </a:solidFill>
              <a:latin typeface="Open Sans"/>
              <a:ea typeface="Open Sans"/>
              <a:cs typeface="Open Sans"/>
              <a:sym typeface="Open Sans"/>
            </a:endParaRPr>
          </a:p>
        </p:txBody>
      </p:sp>
      <p:sp>
        <p:nvSpPr>
          <p:cNvPr id="68" name="Shape 68"/>
          <p:cNvSpPr txBox="1">
            <a:spLocks noGrp="1"/>
          </p:cNvSpPr>
          <p:nvPr>
            <p:ph type="body" idx="1"/>
          </p:nvPr>
        </p:nvSpPr>
        <p:spPr>
          <a:xfrm>
            <a:off x="5669280" y="1418450"/>
            <a:ext cx="3120420" cy="181960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sz="1400" dirty="0">
                <a:solidFill>
                  <a:schemeClr val="bg1"/>
                </a:solidFill>
              </a:rPr>
              <a:t>From</a:t>
            </a:r>
            <a:r>
              <a:rPr lang="en-US" sz="1400" baseline="0" dirty="0">
                <a:solidFill>
                  <a:schemeClr val="bg1"/>
                </a:solidFill>
              </a:rPr>
              <a:t> the chart we can tell that the sales of each agent is almost equally distributed and each agent sold at least 30% of the total sales.</a:t>
            </a:r>
            <a:endParaRPr lang="en-US" sz="1400" dirty="0">
              <a:solidFill>
                <a:schemeClr val="bg1"/>
              </a:solidFill>
            </a:endParaRPr>
          </a:p>
          <a:p>
            <a:pPr marL="0" lvl="0" indent="0" rtl="0">
              <a:spcBef>
                <a:spcPts val="0"/>
              </a:spcBef>
              <a:spcAft>
                <a:spcPts val="1600"/>
              </a:spcAft>
              <a:buNone/>
            </a:pP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graphicFrame>
        <p:nvGraphicFramePr>
          <p:cNvPr id="5" name="Chart 4">
            <a:extLst>
              <a:ext uri="{FF2B5EF4-FFF2-40B4-BE49-F238E27FC236}">
                <a16:creationId xmlns:a16="http://schemas.microsoft.com/office/drawing/2014/main" id="{093841D9-CD96-4C2C-939B-F861B9886F25}"/>
              </a:ext>
            </a:extLst>
          </p:cNvPr>
          <p:cNvGraphicFramePr>
            <a:graphicFrameLocks/>
          </p:cNvGraphicFramePr>
          <p:nvPr>
            <p:extLst>
              <p:ext uri="{D42A27DB-BD31-4B8C-83A1-F6EECF244321}">
                <p14:modId xmlns:p14="http://schemas.microsoft.com/office/powerpoint/2010/main" val="78954025"/>
              </p:ext>
            </p:extLst>
          </p:nvPr>
        </p:nvGraphicFramePr>
        <p:xfrm>
          <a:off x="75304" y="795600"/>
          <a:ext cx="5593976" cy="426049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SALES BY MEDIA TYPE</a:t>
            </a:r>
            <a:endParaRPr dirty="0">
              <a:solidFill>
                <a:srgbClr val="FFFFFF"/>
              </a:solidFill>
              <a:latin typeface="Open Sans"/>
              <a:ea typeface="Open Sans"/>
              <a:cs typeface="Open Sans"/>
              <a:sym typeface="Open Sans"/>
            </a:endParaRPr>
          </a:p>
        </p:txBody>
      </p:sp>
      <p:sp>
        <p:nvSpPr>
          <p:cNvPr id="75" name="Shape 75"/>
          <p:cNvSpPr txBox="1">
            <a:spLocks noGrp="1"/>
          </p:cNvSpPr>
          <p:nvPr>
            <p:ph type="body" idx="1"/>
          </p:nvPr>
        </p:nvSpPr>
        <p:spPr>
          <a:xfrm>
            <a:off x="5158199" y="1011219"/>
            <a:ext cx="3888981" cy="359305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r>
              <a:rPr lang="en-US" sz="1400" dirty="0">
                <a:solidFill>
                  <a:schemeClr val="bg1"/>
                </a:solidFill>
              </a:rPr>
              <a:t>MPEG is the</a:t>
            </a:r>
            <a:r>
              <a:rPr lang="en-US" sz="1400" baseline="0" dirty="0">
                <a:solidFill>
                  <a:schemeClr val="bg1"/>
                </a:solidFill>
              </a:rPr>
              <a:t> most sold of all 5, most likely because of how it is supported on most devices.</a:t>
            </a:r>
          </a:p>
          <a:p>
            <a:r>
              <a:rPr lang="en-US" sz="1400" baseline="0" dirty="0">
                <a:solidFill>
                  <a:schemeClr val="bg1"/>
                </a:solidFill>
              </a:rPr>
              <a:t>However AAC which has better audio quality generally is at 7%, but it is the default for high priced apple devices and the company should stock up more on these kind of devices as customer loyalty is one of Apple's strongest form of pull and customers would always want to purchase these items.</a:t>
            </a:r>
            <a:endParaRPr lang="en-US" sz="1400" dirty="0">
              <a:solidFill>
                <a:schemeClr val="bg1"/>
              </a:solidFill>
            </a:endParaRPr>
          </a:p>
          <a:p>
            <a:pPr marL="0" lvl="0" indent="0" rtl="0">
              <a:spcBef>
                <a:spcPts val="0"/>
              </a:spcBef>
              <a:spcAft>
                <a:spcPts val="1600"/>
              </a:spcAft>
              <a:buNone/>
            </a:pP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graphicFrame>
        <p:nvGraphicFramePr>
          <p:cNvPr id="5" name="Chart 4">
            <a:extLst>
              <a:ext uri="{FF2B5EF4-FFF2-40B4-BE49-F238E27FC236}">
                <a16:creationId xmlns:a16="http://schemas.microsoft.com/office/drawing/2014/main" id="{22454771-38A7-471D-84FC-942A927948FF}"/>
              </a:ext>
            </a:extLst>
          </p:cNvPr>
          <p:cNvGraphicFramePr>
            <a:graphicFrameLocks/>
          </p:cNvGraphicFramePr>
          <p:nvPr>
            <p:extLst>
              <p:ext uri="{D42A27DB-BD31-4B8C-83A1-F6EECF244321}">
                <p14:modId xmlns:p14="http://schemas.microsoft.com/office/powerpoint/2010/main" val="4084074327"/>
              </p:ext>
            </p:extLst>
          </p:nvPr>
        </p:nvGraphicFramePr>
        <p:xfrm>
          <a:off x="96819" y="871368"/>
          <a:ext cx="4959275" cy="419548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TM04033929[[fn=Slate]]</Template>
  <TotalTime>2</TotalTime>
  <Words>615</Words>
  <Application>Microsoft Office PowerPoint</Application>
  <PresentationFormat>On-screen Show (16:9)</PresentationFormat>
  <Paragraphs>87</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Calisto MT</vt:lpstr>
      <vt:lpstr>Wingdings 2</vt:lpstr>
      <vt:lpstr>Open Sans</vt:lpstr>
      <vt:lpstr>Arial</vt:lpstr>
      <vt:lpstr>Slate</vt:lpstr>
      <vt:lpstr>ANALYZE CHINKOOK DATABASE</vt:lpstr>
      <vt:lpstr>  TOP 10 HIGHEST EARNING ARTISTS</vt:lpstr>
      <vt:lpstr>  MOST SOLD ALBUMS</vt:lpstr>
      <vt:lpstr>ALL SALES BY SALES EMPLOYEES</vt:lpstr>
      <vt:lpstr>SALES BY MEDIA 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CHINKOOK DATABASE</dc:title>
  <dc:creator>David</dc:creator>
  <cp:lastModifiedBy>david onwachukwu</cp:lastModifiedBy>
  <cp:revision>2</cp:revision>
  <dcterms:modified xsi:type="dcterms:W3CDTF">2021-12-12T18:14:55Z</dcterms:modified>
</cp:coreProperties>
</file>